
<file path=[Content_Types].xml><?xml version="1.0" encoding="utf-8"?>
<Types xmlns="http://schemas.openxmlformats.org/package/2006/content-types">
  <Default Extension="gif" ContentType="image/gif"/>
  <Default Extension="jfif" ContentType="image/jpeg"/>
  <Default Extension="jpe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4.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tags/tag5.xml" ContentType="application/vnd.openxmlformats-officedocument.presentationml.tags+xml"/>
  <Override PartName="/ppt/notesSlides/notesSlide51.xml" ContentType="application/vnd.openxmlformats-officedocument.presentationml.notesSlide+xml"/>
  <Override PartName="/ppt/tags/tag6.xml" ContentType="application/vnd.openxmlformats-officedocument.presentationml.tags+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4" r:id="rId1"/>
  </p:sldMasterIdLst>
  <p:notesMasterIdLst>
    <p:notesMasterId r:id="rId83"/>
  </p:notesMasterIdLst>
  <p:handoutMasterIdLst>
    <p:handoutMasterId r:id="rId84"/>
  </p:handoutMasterIdLst>
  <p:sldIdLst>
    <p:sldId id="725" r:id="rId2"/>
    <p:sldId id="726" r:id="rId3"/>
    <p:sldId id="727" r:id="rId4"/>
    <p:sldId id="728" r:id="rId5"/>
    <p:sldId id="729" r:id="rId6"/>
    <p:sldId id="730" r:id="rId7"/>
    <p:sldId id="731" r:id="rId8"/>
    <p:sldId id="732" r:id="rId9"/>
    <p:sldId id="733" r:id="rId10"/>
    <p:sldId id="734" r:id="rId11"/>
    <p:sldId id="735" r:id="rId12"/>
    <p:sldId id="736" r:id="rId13"/>
    <p:sldId id="737" r:id="rId14"/>
    <p:sldId id="738" r:id="rId15"/>
    <p:sldId id="739" r:id="rId16"/>
    <p:sldId id="740" r:id="rId17"/>
    <p:sldId id="741" r:id="rId18"/>
    <p:sldId id="742" r:id="rId19"/>
    <p:sldId id="743" r:id="rId20"/>
    <p:sldId id="522" r:id="rId21"/>
    <p:sldId id="637" r:id="rId22"/>
    <p:sldId id="747" r:id="rId23"/>
    <p:sldId id="748" r:id="rId24"/>
    <p:sldId id="749" r:id="rId25"/>
    <p:sldId id="750" r:id="rId26"/>
    <p:sldId id="751" r:id="rId27"/>
    <p:sldId id="752" r:id="rId28"/>
    <p:sldId id="753" r:id="rId29"/>
    <p:sldId id="754" r:id="rId30"/>
    <p:sldId id="755" r:id="rId31"/>
    <p:sldId id="756" r:id="rId32"/>
    <p:sldId id="757" r:id="rId33"/>
    <p:sldId id="758" r:id="rId34"/>
    <p:sldId id="779" r:id="rId35"/>
    <p:sldId id="777" r:id="rId36"/>
    <p:sldId id="746" r:id="rId37"/>
    <p:sldId id="759" r:id="rId38"/>
    <p:sldId id="672" r:id="rId39"/>
    <p:sldId id="675" r:id="rId40"/>
    <p:sldId id="669" r:id="rId41"/>
    <p:sldId id="682" r:id="rId42"/>
    <p:sldId id="686" r:id="rId43"/>
    <p:sldId id="673" r:id="rId44"/>
    <p:sldId id="687" r:id="rId45"/>
    <p:sldId id="688" r:id="rId46"/>
    <p:sldId id="680" r:id="rId47"/>
    <p:sldId id="719" r:id="rId48"/>
    <p:sldId id="720" r:id="rId49"/>
    <p:sldId id="761" r:id="rId50"/>
    <p:sldId id="486" r:id="rId51"/>
    <p:sldId id="638" r:id="rId52"/>
    <p:sldId id="663" r:id="rId53"/>
    <p:sldId id="482" r:id="rId54"/>
    <p:sldId id="763" r:id="rId55"/>
    <p:sldId id="764" r:id="rId56"/>
    <p:sldId id="765" r:id="rId57"/>
    <p:sldId id="766" r:id="rId58"/>
    <p:sldId id="767" r:id="rId59"/>
    <p:sldId id="768" r:id="rId60"/>
    <p:sldId id="769" r:id="rId61"/>
    <p:sldId id="773" r:id="rId62"/>
    <p:sldId id="762" r:id="rId63"/>
    <p:sldId id="770" r:id="rId64"/>
    <p:sldId id="774" r:id="rId65"/>
    <p:sldId id="775" r:id="rId66"/>
    <p:sldId id="780" r:id="rId67"/>
    <p:sldId id="781" r:id="rId68"/>
    <p:sldId id="782" r:id="rId69"/>
    <p:sldId id="783" r:id="rId70"/>
    <p:sldId id="784" r:id="rId71"/>
    <p:sldId id="785" r:id="rId72"/>
    <p:sldId id="786" r:id="rId73"/>
    <p:sldId id="787" r:id="rId74"/>
    <p:sldId id="788" r:id="rId75"/>
    <p:sldId id="789" r:id="rId76"/>
    <p:sldId id="790" r:id="rId77"/>
    <p:sldId id="791" r:id="rId78"/>
    <p:sldId id="792" r:id="rId79"/>
    <p:sldId id="793" r:id="rId80"/>
    <p:sldId id="794" r:id="rId81"/>
    <p:sldId id="795" r:id="rId82"/>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Untitled Section" id="{DB82B455-608F-4846-82D5-F3627AF5CAB0}">
          <p14:sldIdLst>
            <p14:sldId id="725"/>
            <p14:sldId id="726"/>
            <p14:sldId id="727"/>
            <p14:sldId id="728"/>
            <p14:sldId id="729"/>
            <p14:sldId id="730"/>
            <p14:sldId id="731"/>
            <p14:sldId id="732"/>
            <p14:sldId id="733"/>
            <p14:sldId id="734"/>
            <p14:sldId id="735"/>
            <p14:sldId id="736"/>
            <p14:sldId id="737"/>
            <p14:sldId id="738"/>
            <p14:sldId id="739"/>
            <p14:sldId id="740"/>
            <p14:sldId id="741"/>
            <p14:sldId id="742"/>
            <p14:sldId id="743"/>
            <p14:sldId id="522"/>
            <p14:sldId id="637"/>
            <p14:sldId id="747"/>
            <p14:sldId id="748"/>
            <p14:sldId id="749"/>
            <p14:sldId id="750"/>
            <p14:sldId id="751"/>
            <p14:sldId id="752"/>
            <p14:sldId id="753"/>
            <p14:sldId id="754"/>
            <p14:sldId id="755"/>
            <p14:sldId id="756"/>
            <p14:sldId id="757"/>
          </p14:sldIdLst>
        </p14:section>
        <p14:section name="Untitled Section" id="{E3EF9567-0734-4C63-873C-C2AEF4AFA139}">
          <p14:sldIdLst>
            <p14:sldId id="758"/>
            <p14:sldId id="779"/>
            <p14:sldId id="777"/>
            <p14:sldId id="746"/>
          </p14:sldIdLst>
        </p14:section>
        <p14:section name="Untitled Section" id="{30DCDF04-42BB-4474-B12D-2EDF968F8398}">
          <p14:sldIdLst>
            <p14:sldId id="759"/>
            <p14:sldId id="672"/>
            <p14:sldId id="675"/>
            <p14:sldId id="669"/>
            <p14:sldId id="682"/>
            <p14:sldId id="686"/>
            <p14:sldId id="673"/>
            <p14:sldId id="687"/>
            <p14:sldId id="688"/>
            <p14:sldId id="680"/>
            <p14:sldId id="719"/>
            <p14:sldId id="720"/>
            <p14:sldId id="761"/>
            <p14:sldId id="486"/>
            <p14:sldId id="638"/>
            <p14:sldId id="663"/>
            <p14:sldId id="482"/>
          </p14:sldIdLst>
        </p14:section>
        <p14:section name="Hidden Slides" id="{08B6C54D-82A7-467F-809E-9445219EC922}">
          <p14:sldIdLst>
            <p14:sldId id="763"/>
            <p14:sldId id="764"/>
            <p14:sldId id="765"/>
            <p14:sldId id="766"/>
            <p14:sldId id="767"/>
            <p14:sldId id="768"/>
            <p14:sldId id="769"/>
            <p14:sldId id="773"/>
            <p14:sldId id="762"/>
            <p14:sldId id="770"/>
            <p14:sldId id="774"/>
            <p14:sldId id="775"/>
            <p14:sldId id="780"/>
            <p14:sldId id="781"/>
            <p14:sldId id="782"/>
            <p14:sldId id="783"/>
            <p14:sldId id="784"/>
            <p14:sldId id="785"/>
            <p14:sldId id="786"/>
            <p14:sldId id="787"/>
            <p14:sldId id="788"/>
            <p14:sldId id="789"/>
            <p14:sldId id="790"/>
            <p14:sldId id="791"/>
            <p14:sldId id="792"/>
            <p14:sldId id="793"/>
            <p14:sldId id="794"/>
            <p14:sldId id="795"/>
          </p14:sldIdLst>
        </p14:section>
        <p14:section name="Dank Memes" id="{1CC8F7BB-AED6-43CF-A85E-3E0004AE8706}">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userDrawn="1">
          <p15:clr>
            <a:srgbClr val="A4A3A4"/>
          </p15:clr>
        </p15:guide>
        <p15:guide id="2" pos="2304"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7" name="HU YONGAO" initials="HY [10]" lastIdx="1" clrIdx="6"/>
  <p:cmAuthor id="1" name="HU YONGAO" initials="HY" lastIdx="59" clrIdx="0"/>
  <p:cmAuthor id="8" name="HU YONGAO" initials="HY [11]" lastIdx="1" clrIdx="7"/>
  <p:cmAuthor id="2" name="HU YONGAO" initials="HY [2]" lastIdx="1" clrIdx="1"/>
  <p:cmAuthor id="3" name="HU YONGAO" initials="HY [3]" lastIdx="1" clrIdx="2"/>
  <p:cmAuthor id="4" name="HU YONGAO" initials="HY [4]" lastIdx="1" clrIdx="3"/>
  <p:cmAuthor id="5" name="HU YONGAO" initials="HY [8] [2]" lastIdx="1" clrIdx="4"/>
  <p:cmAuthor id="6" name="HU YONGAO" initials="HY [9]"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3636FC"/>
    <a:srgbClr val="ADA79C"/>
    <a:srgbClr val="0000FF"/>
    <a:srgbClr val="43C142"/>
    <a:srgbClr val="FFF3DE"/>
    <a:srgbClr val="C00000"/>
    <a:srgbClr val="FF0000"/>
    <a:srgbClr val="FFD256"/>
    <a:srgbClr val="D8E3A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078" autoAdjust="0"/>
    <p:restoredTop sz="82476" autoAdjust="0"/>
  </p:normalViewPr>
  <p:slideViewPr>
    <p:cSldViewPr snapToGrid="0">
      <p:cViewPr varScale="1">
        <p:scale>
          <a:sx n="102" d="100"/>
          <a:sy n="102" d="100"/>
        </p:scale>
        <p:origin x="1960" y="184"/>
      </p:cViewPr>
      <p:guideLst>
        <p:guide orient="horz" pos="2160"/>
        <p:guide pos="2880"/>
      </p:guideLst>
    </p:cSldViewPr>
  </p:slideViewPr>
  <p:outlineViewPr>
    <p:cViewPr>
      <p:scale>
        <a:sx n="33" d="100"/>
        <a:sy n="33" d="100"/>
      </p:scale>
      <p:origin x="0" y="0"/>
    </p:cViewPr>
  </p:outlineViewPr>
  <p:notesTextViewPr>
    <p:cViewPr>
      <p:scale>
        <a:sx n="75" d="100"/>
        <a:sy n="75" d="100"/>
      </p:scale>
      <p:origin x="0" y="0"/>
    </p:cViewPr>
  </p:notesTextViewPr>
  <p:sorterViewPr>
    <p:cViewPr>
      <p:scale>
        <a:sx n="170" d="100"/>
        <a:sy n="170" d="100"/>
      </p:scale>
      <p:origin x="0" y="-28048"/>
    </p:cViewPr>
  </p:sorterViewPr>
  <p:notesViewPr>
    <p:cSldViewPr snapToGrid="0">
      <p:cViewPr>
        <p:scale>
          <a:sx n="100" d="100"/>
          <a:sy n="100" d="100"/>
        </p:scale>
        <p:origin x="1608" y="-488"/>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handoutMaster" Target="handoutMasters/handoutMaster1.xml"/><Relationship Id="rId89"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commentAuthors" Target="commentAuthor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notesMaster" Target="notesMasters/notesMaster1.xml"/><Relationship Id="rId88"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lvl1pPr>
          </a:lstStyle>
          <a:p>
            <a:endParaRPr lang="en-SG" dirty="0"/>
          </a:p>
        </p:txBody>
      </p:sp>
      <p:sp>
        <p:nvSpPr>
          <p:cNvPr id="3" name="Date Placeholder 2"/>
          <p:cNvSpPr>
            <a:spLocks noGrp="1"/>
          </p:cNvSpPr>
          <p:nvPr>
            <p:ph type="dt" sz="quarter" idx="1"/>
          </p:nvPr>
        </p:nvSpPr>
        <p:spPr>
          <a:xfrm>
            <a:off x="4143587" y="0"/>
            <a:ext cx="3169920" cy="480060"/>
          </a:xfrm>
          <a:prstGeom prst="rect">
            <a:avLst/>
          </a:prstGeom>
        </p:spPr>
        <p:txBody>
          <a:bodyPr vert="horz" lIns="96661" tIns="48331" rIns="96661" bIns="48331" rtlCol="0"/>
          <a:lstStyle>
            <a:lvl1pPr algn="r">
              <a:defRPr sz="1300"/>
            </a:lvl1pPr>
          </a:lstStyle>
          <a:p>
            <a:fld id="{1E9222C2-4C85-4C03-B5F4-30A70F9EC58B}" type="datetimeFigureOut">
              <a:rPr lang="en-SG" smtClean="0"/>
              <a:t>3/8/23</a:t>
            </a:fld>
            <a:endParaRPr lang="en-SG" dirty="0"/>
          </a:p>
        </p:txBody>
      </p:sp>
      <p:sp>
        <p:nvSpPr>
          <p:cNvPr id="4" name="Footer Placeholder 3"/>
          <p:cNvSpPr>
            <a:spLocks noGrp="1"/>
          </p:cNvSpPr>
          <p:nvPr>
            <p:ph type="ftr" sz="quarter" idx="2"/>
          </p:nvPr>
        </p:nvSpPr>
        <p:spPr>
          <a:xfrm>
            <a:off x="0" y="9119474"/>
            <a:ext cx="3169920" cy="480060"/>
          </a:xfrm>
          <a:prstGeom prst="rect">
            <a:avLst/>
          </a:prstGeom>
        </p:spPr>
        <p:txBody>
          <a:bodyPr vert="horz" lIns="96661" tIns="48331" rIns="96661" bIns="48331" rtlCol="0" anchor="b"/>
          <a:lstStyle>
            <a:lvl1pPr algn="l">
              <a:defRPr sz="1300"/>
            </a:lvl1pPr>
          </a:lstStyle>
          <a:p>
            <a:endParaRPr lang="en-SG" dirty="0"/>
          </a:p>
        </p:txBody>
      </p:sp>
      <p:sp>
        <p:nvSpPr>
          <p:cNvPr id="5" name="Slide Number Placeholder 4"/>
          <p:cNvSpPr>
            <a:spLocks noGrp="1"/>
          </p:cNvSpPr>
          <p:nvPr>
            <p:ph type="sldNum" sz="quarter" idx="3"/>
          </p:nvPr>
        </p:nvSpPr>
        <p:spPr>
          <a:xfrm>
            <a:off x="4143587" y="9119474"/>
            <a:ext cx="3169920" cy="480060"/>
          </a:xfrm>
          <a:prstGeom prst="rect">
            <a:avLst/>
          </a:prstGeom>
        </p:spPr>
        <p:txBody>
          <a:bodyPr vert="horz" lIns="96661" tIns="48331" rIns="96661" bIns="48331" rtlCol="0" anchor="b"/>
          <a:lstStyle>
            <a:lvl1pPr algn="r">
              <a:defRPr sz="1300"/>
            </a:lvl1pPr>
          </a:lstStyle>
          <a:p>
            <a:fld id="{37C9713B-648F-46DA-AF17-F5B55A12AE99}" type="slidenum">
              <a:rPr lang="en-SG" smtClean="0"/>
              <a:t>‹#›</a:t>
            </a:fld>
            <a:endParaRPr lang="en-SG" dirty="0"/>
          </a:p>
        </p:txBody>
      </p:sp>
    </p:spTree>
    <p:extLst>
      <p:ext uri="{BB962C8B-B14F-4D97-AF65-F5344CB8AC3E}">
        <p14:creationId xmlns:p14="http://schemas.microsoft.com/office/powerpoint/2010/main" val="249649935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lvl1pPr>
          </a:lstStyle>
          <a:p>
            <a:endParaRPr lang="en-US" dirty="0"/>
          </a:p>
        </p:txBody>
      </p:sp>
      <p:sp>
        <p:nvSpPr>
          <p:cNvPr id="3" name="Date Placeholder 2"/>
          <p:cNvSpPr>
            <a:spLocks noGrp="1"/>
          </p:cNvSpPr>
          <p:nvPr>
            <p:ph type="dt" idx="1"/>
          </p:nvPr>
        </p:nvSpPr>
        <p:spPr>
          <a:xfrm>
            <a:off x="4143587" y="0"/>
            <a:ext cx="3169920" cy="480060"/>
          </a:xfrm>
          <a:prstGeom prst="rect">
            <a:avLst/>
          </a:prstGeom>
        </p:spPr>
        <p:txBody>
          <a:bodyPr vert="horz" lIns="96661" tIns="48331" rIns="96661" bIns="48331" rtlCol="0"/>
          <a:lstStyle>
            <a:lvl1pPr algn="r">
              <a:defRPr sz="1300"/>
            </a:lvl1pPr>
          </a:lstStyle>
          <a:p>
            <a:fld id="{BCB9D74A-D701-054C-B0F8-6945DF02474E}" type="datetimeFigureOut">
              <a:rPr lang="en-US" smtClean="0"/>
              <a:t>8/3/23</a:t>
            </a:fld>
            <a:endParaRPr lang="en-US" dirty="0"/>
          </a:p>
        </p:txBody>
      </p:sp>
      <p:sp>
        <p:nvSpPr>
          <p:cNvPr id="4" name="Slide Image Placeholder 3"/>
          <p:cNvSpPr>
            <a:spLocks noGrp="1" noRot="1" noChangeAspect="1"/>
          </p:cNvSpPr>
          <p:nvPr>
            <p:ph type="sldImg" idx="2"/>
          </p:nvPr>
        </p:nvSpPr>
        <p:spPr>
          <a:xfrm>
            <a:off x="1257300" y="720725"/>
            <a:ext cx="4800600" cy="3600450"/>
          </a:xfrm>
          <a:prstGeom prst="rect">
            <a:avLst/>
          </a:prstGeom>
          <a:noFill/>
          <a:ln w="12700">
            <a:solidFill>
              <a:prstClr val="black"/>
            </a:solidFill>
          </a:ln>
        </p:spPr>
        <p:txBody>
          <a:bodyPr vert="horz" lIns="96661" tIns="48331" rIns="96661" bIns="48331" rtlCol="0" anchor="ctr"/>
          <a:lstStyle/>
          <a:p>
            <a:endParaRPr lang="en-US" dirty="0"/>
          </a:p>
        </p:txBody>
      </p:sp>
      <p:sp>
        <p:nvSpPr>
          <p:cNvPr id="5" name="Notes Placeholder 4"/>
          <p:cNvSpPr>
            <a:spLocks noGrp="1"/>
          </p:cNvSpPr>
          <p:nvPr>
            <p:ph type="body" sz="quarter" idx="3"/>
          </p:nvPr>
        </p:nvSpPr>
        <p:spPr>
          <a:xfrm>
            <a:off x="731520" y="4560570"/>
            <a:ext cx="5852160" cy="4320540"/>
          </a:xfrm>
          <a:prstGeom prst="rect">
            <a:avLst/>
          </a:prstGeom>
        </p:spPr>
        <p:txBody>
          <a:bodyPr vert="horz" lIns="96661" tIns="48331" rIns="96661" bIns="48331"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9119474"/>
            <a:ext cx="3169920" cy="480060"/>
          </a:xfrm>
          <a:prstGeom prst="rect">
            <a:avLst/>
          </a:prstGeom>
        </p:spPr>
        <p:txBody>
          <a:bodyPr vert="horz" lIns="96661" tIns="48331" rIns="96661" bIns="48331" rtlCol="0" anchor="b"/>
          <a:lstStyle>
            <a:lvl1pPr algn="l">
              <a:defRPr sz="1300"/>
            </a:lvl1pPr>
          </a:lstStyle>
          <a:p>
            <a:endParaRPr lang="en-US" dirty="0"/>
          </a:p>
        </p:txBody>
      </p:sp>
      <p:sp>
        <p:nvSpPr>
          <p:cNvPr id="7" name="Slide Number Placeholder 6"/>
          <p:cNvSpPr>
            <a:spLocks noGrp="1"/>
          </p:cNvSpPr>
          <p:nvPr>
            <p:ph type="sldNum" sz="quarter" idx="5"/>
          </p:nvPr>
        </p:nvSpPr>
        <p:spPr>
          <a:xfrm>
            <a:off x="4143587" y="9119474"/>
            <a:ext cx="3169920" cy="480060"/>
          </a:xfrm>
          <a:prstGeom prst="rect">
            <a:avLst/>
          </a:prstGeom>
        </p:spPr>
        <p:txBody>
          <a:bodyPr vert="horz" lIns="96661" tIns="48331" rIns="96661" bIns="48331" rtlCol="0" anchor="b"/>
          <a:lstStyle>
            <a:lvl1pPr algn="r">
              <a:defRPr sz="1300"/>
            </a:lvl1pPr>
          </a:lstStyle>
          <a:p>
            <a:fld id="{5CB66919-5F7D-554D-A169-067640077EE3}" type="slidenum">
              <a:rPr lang="en-US" smtClean="0"/>
              <a:t>‹#›</a:t>
            </a:fld>
            <a:endParaRPr lang="en-US" dirty="0"/>
          </a:p>
        </p:txBody>
      </p:sp>
    </p:spTree>
    <p:extLst>
      <p:ext uri="{BB962C8B-B14F-4D97-AF65-F5344CB8AC3E}">
        <p14:creationId xmlns:p14="http://schemas.microsoft.com/office/powerpoint/2010/main" val="2088354155"/>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Good morning judges, I am Albert Ariel from RI team 2 and I will be presenting on problem 6, drifting speckles</a:t>
            </a:r>
          </a:p>
          <a:p>
            <a:endParaRPr lang="en-SG" dirty="0"/>
          </a:p>
          <a:p>
            <a:r>
              <a:rPr lang="en-SG" dirty="0"/>
              <a:t>&lt;Why uniform rough surface does not work&gt;</a:t>
            </a:r>
          </a:p>
        </p:txBody>
      </p:sp>
      <p:sp>
        <p:nvSpPr>
          <p:cNvPr id="4" name="Slide Number Placeholder 3"/>
          <p:cNvSpPr>
            <a:spLocks noGrp="1"/>
          </p:cNvSpPr>
          <p:nvPr>
            <p:ph type="sldNum" sz="quarter" idx="10"/>
          </p:nvPr>
        </p:nvSpPr>
        <p:spPr/>
        <p:txBody>
          <a:bodyPr/>
          <a:lstStyle/>
          <a:p>
            <a:fld id="{5CB66919-5F7D-554D-A169-067640077EE3}" type="slidenum">
              <a:rPr lang="en-US" smtClean="0"/>
              <a:t>1</a:t>
            </a:fld>
            <a:endParaRPr lang="en-US" dirty="0"/>
          </a:p>
        </p:txBody>
      </p:sp>
    </p:spTree>
    <p:extLst>
      <p:ext uri="{BB962C8B-B14F-4D97-AF65-F5344CB8AC3E}">
        <p14:creationId xmlns:p14="http://schemas.microsoft.com/office/powerpoint/2010/main" val="36339235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we observe that the granular pattern is</a:t>
            </a:r>
            <a:r>
              <a:rPr lang="en-US" baseline="0" dirty="0"/>
              <a:t> only observed when [Click] the surface is rough at optical level. If light is reflected off a smooth surface instead, such as a still water surface, [Click] no such pattern is observed.</a:t>
            </a:r>
          </a:p>
        </p:txBody>
      </p:sp>
      <p:sp>
        <p:nvSpPr>
          <p:cNvPr id="4" name="Slide Number Placeholder 3"/>
          <p:cNvSpPr>
            <a:spLocks noGrp="1"/>
          </p:cNvSpPr>
          <p:nvPr>
            <p:ph type="sldNum" sz="quarter" idx="10"/>
          </p:nvPr>
        </p:nvSpPr>
        <p:spPr/>
        <p:txBody>
          <a:bodyPr/>
          <a:lstStyle/>
          <a:p>
            <a:fld id="{5CB66919-5F7D-554D-A169-067640077EE3}" type="slidenum">
              <a:rPr lang="en-US" smtClean="0"/>
              <a:t>10</a:t>
            </a:fld>
            <a:endParaRPr lang="en-US" dirty="0"/>
          </a:p>
        </p:txBody>
      </p:sp>
    </p:spTree>
    <p:extLst>
      <p:ext uri="{BB962C8B-B14F-4D97-AF65-F5344CB8AC3E}">
        <p14:creationId xmlns:p14="http://schemas.microsoft.com/office/powerpoint/2010/main" val="40976848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Secondly, dark surface</a:t>
            </a:r>
            <a:r>
              <a:rPr lang="en-US" baseline="0" dirty="0"/>
              <a:t> is used to minimize oversaturation which makes it hard to see the </a:t>
            </a:r>
            <a:r>
              <a:rPr lang="en-US" baseline="0"/>
              <a:t>granular pattern</a:t>
            </a:r>
            <a:endParaRPr lang="en-US" dirty="0"/>
          </a:p>
        </p:txBody>
      </p:sp>
      <p:sp>
        <p:nvSpPr>
          <p:cNvPr id="4" name="Slide Number Placeholder 3"/>
          <p:cNvSpPr>
            <a:spLocks noGrp="1"/>
          </p:cNvSpPr>
          <p:nvPr>
            <p:ph type="sldNum" sz="quarter" idx="10"/>
          </p:nvPr>
        </p:nvSpPr>
        <p:spPr/>
        <p:txBody>
          <a:bodyPr/>
          <a:lstStyle/>
          <a:p>
            <a:fld id="{5CB66919-5F7D-554D-A169-067640077EE3}" type="slidenum">
              <a:rPr lang="en-US" smtClean="0"/>
              <a:t>11</a:t>
            </a:fld>
            <a:endParaRPr lang="en-US" dirty="0"/>
          </a:p>
        </p:txBody>
      </p:sp>
    </p:spTree>
    <p:extLst>
      <p:ext uri="{BB962C8B-B14F-4D97-AF65-F5344CB8AC3E}">
        <p14:creationId xmlns:p14="http://schemas.microsoft.com/office/powerpoint/2010/main" val="27380117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Thirdly, we</a:t>
            </a:r>
            <a:r>
              <a:rPr lang="en-US" baseline="0" dirty="0"/>
              <a:t> observe that the same drift velocity can be observed while having completely different granular pattern</a:t>
            </a:r>
            <a:endParaRPr lang="en-US" dirty="0"/>
          </a:p>
        </p:txBody>
      </p:sp>
      <p:sp>
        <p:nvSpPr>
          <p:cNvPr id="4" name="Slide Number Placeholder 3"/>
          <p:cNvSpPr>
            <a:spLocks noGrp="1"/>
          </p:cNvSpPr>
          <p:nvPr>
            <p:ph type="sldNum" sz="quarter" idx="10"/>
          </p:nvPr>
        </p:nvSpPr>
        <p:spPr/>
        <p:txBody>
          <a:bodyPr/>
          <a:lstStyle/>
          <a:p>
            <a:fld id="{5CB66919-5F7D-554D-A169-067640077EE3}" type="slidenum">
              <a:rPr lang="en-US" smtClean="0"/>
              <a:t>12</a:t>
            </a:fld>
            <a:endParaRPr lang="en-US" dirty="0"/>
          </a:p>
        </p:txBody>
      </p:sp>
    </p:spTree>
    <p:extLst>
      <p:ext uri="{BB962C8B-B14F-4D97-AF65-F5344CB8AC3E}">
        <p14:creationId xmlns:p14="http://schemas.microsoft.com/office/powerpoint/2010/main" val="33888625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Finally</a:t>
            </a:r>
            <a:r>
              <a:rPr lang="en-US" baseline="0" dirty="0"/>
              <a:t>, we can observe drifts in two cases of drift, nearsighted and farsighted.</a:t>
            </a:r>
            <a:endParaRPr lang="en-US" dirty="0"/>
          </a:p>
        </p:txBody>
      </p:sp>
      <p:sp>
        <p:nvSpPr>
          <p:cNvPr id="4" name="Slide Number Placeholder 3"/>
          <p:cNvSpPr>
            <a:spLocks noGrp="1"/>
          </p:cNvSpPr>
          <p:nvPr>
            <p:ph type="sldNum" sz="quarter" idx="10"/>
          </p:nvPr>
        </p:nvSpPr>
        <p:spPr/>
        <p:txBody>
          <a:bodyPr/>
          <a:lstStyle/>
          <a:p>
            <a:fld id="{5CB66919-5F7D-554D-A169-067640077EE3}" type="slidenum">
              <a:rPr lang="en-US" smtClean="0"/>
              <a:t>13</a:t>
            </a:fld>
            <a:endParaRPr lang="en-US" dirty="0"/>
          </a:p>
        </p:txBody>
      </p:sp>
    </p:spTree>
    <p:extLst>
      <p:ext uri="{BB962C8B-B14F-4D97-AF65-F5344CB8AC3E}">
        <p14:creationId xmlns:p14="http://schemas.microsoft.com/office/powerpoint/2010/main" val="3132028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Under the nearsighted</a:t>
            </a:r>
            <a:r>
              <a:rPr lang="en-US" baseline="0" dirty="0"/>
              <a:t> case, the drift velocity is positive. This means that the s</a:t>
            </a:r>
            <a:r>
              <a:rPr lang="en-US" sz="1200" dirty="0">
                <a:solidFill>
                  <a:schemeClr val="tx1"/>
                </a:solidFill>
              </a:rPr>
              <a:t>peckles travel faster than the scattering spot and seem to drift in the same direction as the scattering spot</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CB66919-5F7D-554D-A169-067640077EE3}" type="slidenum">
              <a:rPr lang="en-US" smtClean="0"/>
              <a:t>14</a:t>
            </a:fld>
            <a:endParaRPr lang="en-US" dirty="0"/>
          </a:p>
        </p:txBody>
      </p:sp>
    </p:spTree>
    <p:extLst>
      <p:ext uri="{BB962C8B-B14F-4D97-AF65-F5344CB8AC3E}">
        <p14:creationId xmlns:p14="http://schemas.microsoft.com/office/powerpoint/2010/main" val="30821529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Under the farsighted</a:t>
            </a:r>
            <a:r>
              <a:rPr lang="en-US" baseline="0" dirty="0"/>
              <a:t> case, the drift velocity is negative. This means that the s</a:t>
            </a:r>
            <a:r>
              <a:rPr lang="en-US" sz="1200" dirty="0">
                <a:solidFill>
                  <a:schemeClr val="tx1"/>
                </a:solidFill>
              </a:rPr>
              <a:t>peckles travel slower than the scattering spot and seem to drift in the direction opposite to the travel of the scattering spot.</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CB66919-5F7D-554D-A169-067640077EE3}" type="slidenum">
              <a:rPr lang="en-US" smtClean="0"/>
              <a:t>15</a:t>
            </a:fld>
            <a:endParaRPr lang="en-US" dirty="0"/>
          </a:p>
        </p:txBody>
      </p:sp>
    </p:spTree>
    <p:extLst>
      <p:ext uri="{BB962C8B-B14F-4D97-AF65-F5344CB8AC3E}">
        <p14:creationId xmlns:p14="http://schemas.microsoft.com/office/powerpoint/2010/main" val="36622385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explain our observations. {2 min 30</a:t>
            </a:r>
            <a:r>
              <a:rPr lang="en-US" baseline="0" dirty="0"/>
              <a:t> s}</a:t>
            </a:r>
            <a:endParaRPr lang="en-US" dirty="0"/>
          </a:p>
        </p:txBody>
      </p:sp>
      <p:sp>
        <p:nvSpPr>
          <p:cNvPr id="4" name="Slide Number Placeholder 3"/>
          <p:cNvSpPr>
            <a:spLocks noGrp="1"/>
          </p:cNvSpPr>
          <p:nvPr>
            <p:ph type="sldNum" sz="quarter" idx="10"/>
          </p:nvPr>
        </p:nvSpPr>
        <p:spPr/>
        <p:txBody>
          <a:bodyPr/>
          <a:lstStyle/>
          <a:p>
            <a:fld id="{5CB66919-5F7D-554D-A169-067640077EE3}" type="slidenum">
              <a:rPr lang="en-US" smtClean="0"/>
              <a:t>16</a:t>
            </a:fld>
            <a:endParaRPr lang="en-US" dirty="0"/>
          </a:p>
        </p:txBody>
      </p:sp>
    </p:spTree>
    <p:extLst>
      <p:ext uri="{BB962C8B-B14F-4D97-AF65-F5344CB8AC3E}">
        <p14:creationId xmlns:p14="http://schemas.microsoft.com/office/powerpoint/2010/main" val="36510075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 there be a lens of such focal points</a:t>
            </a:r>
            <a:r>
              <a:rPr lang="en-US" baseline="0" dirty="0"/>
              <a:t> [Click]  and a laser spot [Click] at the shown initial position. [Click] Let the position of the scattering spot be indicated by a green dot [Click] and the position of the speckle be indicated by a blue dot. [Click] At the start, both are at the same position. [Click] When the lens moves by x to the right,, from the lens’ frame of reference, [Click] the laser spot has moved by x to the left.  [Click] Let’s consider two light rays to find where the image is formed. [Click] And let’s consider nearsighted view where the image sensor is behind the image position. [Click] The scattering spot has moved by alpha [Click] and the speckle has moved by beta. In the nearsighted view, the speckle traveled more distance, moved faster and drifted in the same direction as scattering spot.</a:t>
            </a:r>
            <a:endParaRPr lang="en-US" dirty="0"/>
          </a:p>
        </p:txBody>
      </p:sp>
      <p:sp>
        <p:nvSpPr>
          <p:cNvPr id="4" name="Slide Number Placeholder 3"/>
          <p:cNvSpPr>
            <a:spLocks noGrp="1"/>
          </p:cNvSpPr>
          <p:nvPr>
            <p:ph type="sldNum" sz="quarter" idx="10"/>
          </p:nvPr>
        </p:nvSpPr>
        <p:spPr/>
        <p:txBody>
          <a:bodyPr/>
          <a:lstStyle/>
          <a:p>
            <a:fld id="{5CB66919-5F7D-554D-A169-067640077EE3}" type="slidenum">
              <a:rPr lang="en-US" smtClean="0"/>
              <a:t>17</a:t>
            </a:fld>
            <a:endParaRPr lang="en-US" dirty="0"/>
          </a:p>
        </p:txBody>
      </p:sp>
    </p:spTree>
    <p:extLst>
      <p:ext uri="{BB962C8B-B14F-4D97-AF65-F5344CB8AC3E}">
        <p14:creationId xmlns:p14="http://schemas.microsoft.com/office/powerpoint/2010/main" val="30773872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consider farsighted view where</a:t>
            </a:r>
            <a:r>
              <a:rPr lang="en-US" baseline="0" dirty="0"/>
              <a:t> [Click]</a:t>
            </a:r>
            <a:r>
              <a:rPr lang="en-US" dirty="0"/>
              <a:t> the image sensor is in front of the image</a:t>
            </a:r>
            <a:r>
              <a:rPr lang="en-US" baseline="0" dirty="0"/>
              <a:t> position. [Click] Here, the scattering spot has travelled a distance alpha, which is further than[Click] the distance beta travelled by the speckle. Thus, under the farsighted view, the speckle travelled less distance, moved slower and drifted in the opposite direction as scattering spot</a:t>
            </a:r>
            <a:endParaRPr lang="en-US" dirty="0"/>
          </a:p>
        </p:txBody>
      </p:sp>
      <p:sp>
        <p:nvSpPr>
          <p:cNvPr id="4" name="Slide Number Placeholder 3"/>
          <p:cNvSpPr>
            <a:spLocks noGrp="1"/>
          </p:cNvSpPr>
          <p:nvPr>
            <p:ph type="sldNum" sz="quarter" idx="10"/>
          </p:nvPr>
        </p:nvSpPr>
        <p:spPr/>
        <p:txBody>
          <a:bodyPr/>
          <a:lstStyle/>
          <a:p>
            <a:fld id="{5CB66919-5F7D-554D-A169-067640077EE3}" type="slidenum">
              <a:rPr lang="en-US" smtClean="0"/>
              <a:t>18</a:t>
            </a:fld>
            <a:endParaRPr lang="en-US" dirty="0"/>
          </a:p>
        </p:txBody>
      </p:sp>
    </p:spTree>
    <p:extLst>
      <p:ext uri="{BB962C8B-B14F-4D97-AF65-F5344CB8AC3E}">
        <p14:creationId xmlns:p14="http://schemas.microsoft.com/office/powerpoint/2010/main" val="31691869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consider perfect view, where</a:t>
            </a:r>
            <a:r>
              <a:rPr lang="en-US" baseline="0" dirty="0"/>
              <a:t> [Click]</a:t>
            </a:r>
            <a:r>
              <a:rPr lang="en-US" dirty="0"/>
              <a:t> the image sensor is in on the image</a:t>
            </a:r>
            <a:r>
              <a:rPr lang="en-US" baseline="0" dirty="0"/>
              <a:t> position. [Click] Here, the speckle and the scattering spot have travelled the same distance, and hence no drift is observed.  However, to predict the motion more accurately I will use a quantitative theory based on full wave calculation theory</a:t>
            </a:r>
          </a:p>
          <a:p>
            <a:endParaRPr lang="en-US" baseline="0" dirty="0"/>
          </a:p>
          <a:p>
            <a:r>
              <a:rPr lang="en-US" baseline="0" dirty="0"/>
              <a:t>&lt;Why infinity?&gt;</a:t>
            </a:r>
            <a:endParaRPr lang="en-US" dirty="0"/>
          </a:p>
        </p:txBody>
      </p:sp>
      <p:sp>
        <p:nvSpPr>
          <p:cNvPr id="4" name="Slide Number Placeholder 3"/>
          <p:cNvSpPr>
            <a:spLocks noGrp="1"/>
          </p:cNvSpPr>
          <p:nvPr>
            <p:ph type="sldNum" sz="quarter" idx="10"/>
          </p:nvPr>
        </p:nvSpPr>
        <p:spPr/>
        <p:txBody>
          <a:bodyPr/>
          <a:lstStyle/>
          <a:p>
            <a:fld id="{5CB66919-5F7D-554D-A169-067640077EE3}" type="slidenum">
              <a:rPr lang="en-US" smtClean="0"/>
              <a:t>19</a:t>
            </a:fld>
            <a:endParaRPr lang="en-US" dirty="0"/>
          </a:p>
        </p:txBody>
      </p:sp>
    </p:spTree>
    <p:extLst>
      <p:ext uri="{BB962C8B-B14F-4D97-AF65-F5344CB8AC3E}">
        <p14:creationId xmlns:p14="http://schemas.microsoft.com/office/powerpoint/2010/main" val="23878569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When we [Click]</a:t>
            </a:r>
            <a:r>
              <a:rPr lang="en-GB" sz="1200" kern="1200" baseline="0" dirty="0">
                <a:solidFill>
                  <a:schemeClr val="tx1"/>
                </a:solidFill>
                <a:effectLst/>
                <a:latin typeface="+mn-lt"/>
                <a:ea typeface="+mn-ea"/>
                <a:cs typeface="+mn-cs"/>
              </a:rPr>
              <a:t> </a:t>
            </a:r>
            <a:r>
              <a:rPr lang="en-GB" sz="1200" kern="1200" dirty="0">
                <a:solidFill>
                  <a:schemeClr val="tx1"/>
                </a:solidFill>
                <a:effectLst/>
                <a:latin typeface="+mn-lt"/>
                <a:ea typeface="+mn-ea"/>
                <a:cs typeface="+mn-cs"/>
              </a:rPr>
              <a:t>s</a:t>
            </a:r>
            <a:r>
              <a:rPr lang="en-US" sz="1200" dirty="0" err="1"/>
              <a:t>hine</a:t>
            </a:r>
            <a:r>
              <a:rPr lang="en-US" sz="1200" dirty="0"/>
              <a:t> a laser beam onto a dark surface, </a:t>
            </a:r>
            <a:r>
              <a:rPr lang="en-GB" sz="1200" kern="1200" dirty="0">
                <a:solidFill>
                  <a:schemeClr val="tx1"/>
                </a:solidFill>
                <a:effectLst/>
                <a:latin typeface="+mn-lt"/>
                <a:ea typeface="+mn-ea"/>
                <a:cs typeface="+mn-cs"/>
              </a:rPr>
              <a:t>[Click]</a:t>
            </a:r>
            <a:r>
              <a:rPr lang="en-GB" sz="1200" kern="1200" baseline="0" dirty="0">
                <a:solidFill>
                  <a:schemeClr val="tx1"/>
                </a:solidFill>
                <a:effectLst/>
                <a:latin typeface="+mn-lt"/>
                <a:ea typeface="+mn-ea"/>
                <a:cs typeface="+mn-cs"/>
              </a:rPr>
              <a:t> </a:t>
            </a:r>
            <a:r>
              <a:rPr lang="en-US" sz="1200" dirty="0"/>
              <a:t>A granular pattern can be seen inside the spot. </a:t>
            </a:r>
            <a:r>
              <a:rPr lang="en-GB" sz="1200" kern="1200" dirty="0">
                <a:solidFill>
                  <a:schemeClr val="tx1"/>
                </a:solidFill>
                <a:effectLst/>
                <a:latin typeface="+mn-lt"/>
                <a:ea typeface="+mn-ea"/>
                <a:cs typeface="+mn-cs"/>
              </a:rPr>
              <a:t>[Click]</a:t>
            </a:r>
            <a:r>
              <a:rPr lang="en-GB" sz="1200" kern="1200" baseline="0" dirty="0">
                <a:solidFill>
                  <a:schemeClr val="tx1"/>
                </a:solidFill>
                <a:effectLst/>
                <a:latin typeface="+mn-lt"/>
                <a:ea typeface="+mn-ea"/>
                <a:cs typeface="+mn-cs"/>
              </a:rPr>
              <a:t> </a:t>
            </a:r>
            <a:r>
              <a:rPr lang="en-US" sz="1200" dirty="0"/>
              <a:t>When the pattern is observed by a camera or the eye, that is moving slowly, </a:t>
            </a:r>
            <a:r>
              <a:rPr lang="en-GB" sz="1200" kern="1200" dirty="0">
                <a:solidFill>
                  <a:schemeClr val="tx1"/>
                </a:solidFill>
                <a:effectLst/>
                <a:latin typeface="+mn-lt"/>
                <a:ea typeface="+mn-ea"/>
                <a:cs typeface="+mn-cs"/>
              </a:rPr>
              <a:t>[Click]</a:t>
            </a:r>
            <a:r>
              <a:rPr lang="en-GB" sz="1200" kern="1200" baseline="0" dirty="0">
                <a:solidFill>
                  <a:schemeClr val="tx1"/>
                </a:solidFill>
                <a:effectLst/>
                <a:latin typeface="+mn-lt"/>
                <a:ea typeface="+mn-ea"/>
                <a:cs typeface="+mn-cs"/>
              </a:rPr>
              <a:t> </a:t>
            </a:r>
            <a:r>
              <a:rPr lang="en-US" sz="1200" dirty="0"/>
              <a:t>the pattern seems to drift relative to the surface.</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-&gt;video</a:t>
            </a:r>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5CB66919-5F7D-554D-A169-067640077EE3}" type="slidenum">
              <a:rPr lang="en-US" smtClean="0"/>
              <a:t>2</a:t>
            </a:fld>
            <a:endParaRPr lang="en-US" dirty="0"/>
          </a:p>
        </p:txBody>
      </p:sp>
    </p:spTree>
    <p:extLst>
      <p:ext uri="{BB962C8B-B14F-4D97-AF65-F5344CB8AC3E}">
        <p14:creationId xmlns:p14="http://schemas.microsoft.com/office/powerpoint/2010/main" val="33683084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Now, let’s move on to my quantitative account</a:t>
            </a:r>
            <a:endParaRPr lang="en-US" dirty="0"/>
          </a:p>
        </p:txBody>
      </p:sp>
      <p:sp>
        <p:nvSpPr>
          <p:cNvPr id="4" name="Slide Number Placeholder 3"/>
          <p:cNvSpPr>
            <a:spLocks noGrp="1"/>
          </p:cNvSpPr>
          <p:nvPr>
            <p:ph type="sldNum" sz="quarter" idx="10"/>
          </p:nvPr>
        </p:nvSpPr>
        <p:spPr/>
        <p:txBody>
          <a:bodyPr/>
          <a:lstStyle/>
          <a:p>
            <a:fld id="{5CB66919-5F7D-554D-A169-067640077EE3}" type="slidenum">
              <a:rPr lang="en-US" smtClean="0"/>
              <a:t>20</a:t>
            </a:fld>
            <a:endParaRPr lang="en-US" dirty="0"/>
          </a:p>
        </p:txBody>
      </p:sp>
    </p:spTree>
    <p:extLst>
      <p:ext uri="{BB962C8B-B14F-4D97-AF65-F5344CB8AC3E}">
        <p14:creationId xmlns:p14="http://schemas.microsoft.com/office/powerpoint/2010/main" val="8695915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 will start with simulation of</a:t>
            </a:r>
            <a:r>
              <a:rPr lang="en-GB" baseline="0" dirty="0"/>
              <a:t> speckle field formation using full wave calculation theory</a:t>
            </a:r>
            <a:endParaRPr lang="en-GB" dirty="0"/>
          </a:p>
        </p:txBody>
      </p:sp>
      <p:sp>
        <p:nvSpPr>
          <p:cNvPr id="4" name="Slide Number Placeholder 3"/>
          <p:cNvSpPr>
            <a:spLocks noGrp="1"/>
          </p:cNvSpPr>
          <p:nvPr>
            <p:ph type="sldNum" sz="quarter" idx="10"/>
          </p:nvPr>
        </p:nvSpPr>
        <p:spPr/>
        <p:txBody>
          <a:bodyPr/>
          <a:lstStyle/>
          <a:p>
            <a:fld id="{5CB66919-5F7D-554D-A169-067640077EE3}" type="slidenum">
              <a:rPr lang="en-US" smtClean="0"/>
              <a:t>21</a:t>
            </a:fld>
            <a:endParaRPr lang="en-US" dirty="0"/>
          </a:p>
        </p:txBody>
      </p:sp>
    </p:spTree>
    <p:extLst>
      <p:ext uri="{BB962C8B-B14F-4D97-AF65-F5344CB8AC3E}">
        <p14:creationId xmlns:p14="http://schemas.microsoft.com/office/powerpoint/2010/main" val="37212281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We simulate the laser beam as [Click] a bundle of millions of individual light rays of known wavelength. </a:t>
            </a:r>
          </a:p>
        </p:txBody>
      </p:sp>
      <p:sp>
        <p:nvSpPr>
          <p:cNvPr id="4" name="Slide Number Placeholder 3"/>
          <p:cNvSpPr>
            <a:spLocks noGrp="1"/>
          </p:cNvSpPr>
          <p:nvPr>
            <p:ph type="sldNum" sz="quarter" idx="10"/>
          </p:nvPr>
        </p:nvSpPr>
        <p:spPr/>
        <p:txBody>
          <a:bodyPr/>
          <a:lstStyle/>
          <a:p>
            <a:fld id="{5CB66919-5F7D-554D-A169-067640077EE3}" type="slidenum">
              <a:rPr lang="en-US" smtClean="0"/>
              <a:t>22</a:t>
            </a:fld>
            <a:endParaRPr lang="en-US" dirty="0"/>
          </a:p>
        </p:txBody>
      </p:sp>
    </p:spTree>
    <p:extLst>
      <p:ext uri="{BB962C8B-B14F-4D97-AF65-F5344CB8AC3E}">
        <p14:creationId xmlns:p14="http://schemas.microsoft.com/office/powerpoint/2010/main" val="156491231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Although the cross-sectional area of the laser beam is a circle, the laser spot will be an ellipse when the laser is shone at an angle [Click] and the laser spot area is expressed as follows</a:t>
            </a:r>
          </a:p>
        </p:txBody>
      </p:sp>
      <p:sp>
        <p:nvSpPr>
          <p:cNvPr id="4" name="Slide Number Placeholder 3"/>
          <p:cNvSpPr>
            <a:spLocks noGrp="1"/>
          </p:cNvSpPr>
          <p:nvPr>
            <p:ph type="sldNum" sz="quarter" idx="10"/>
          </p:nvPr>
        </p:nvSpPr>
        <p:spPr/>
        <p:txBody>
          <a:bodyPr/>
          <a:lstStyle/>
          <a:p>
            <a:fld id="{5CB66919-5F7D-554D-A169-067640077EE3}" type="slidenum">
              <a:rPr lang="en-US" smtClean="0"/>
              <a:t>23</a:t>
            </a:fld>
            <a:endParaRPr lang="en-US" dirty="0"/>
          </a:p>
        </p:txBody>
      </p:sp>
    </p:spTree>
    <p:extLst>
      <p:ext uri="{BB962C8B-B14F-4D97-AF65-F5344CB8AC3E}">
        <p14:creationId xmlns:p14="http://schemas.microsoft.com/office/powerpoint/2010/main" val="166075369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From here, we can simulate the rough surface with a 3d surface array of random height of known area.  Here’s a sample of such surface</a:t>
            </a:r>
          </a:p>
        </p:txBody>
      </p:sp>
      <p:sp>
        <p:nvSpPr>
          <p:cNvPr id="4" name="Slide Number Placeholder 3"/>
          <p:cNvSpPr>
            <a:spLocks noGrp="1"/>
          </p:cNvSpPr>
          <p:nvPr>
            <p:ph type="sldNum" sz="quarter" idx="10"/>
          </p:nvPr>
        </p:nvSpPr>
        <p:spPr/>
        <p:txBody>
          <a:bodyPr/>
          <a:lstStyle/>
          <a:p>
            <a:fld id="{5CB66919-5F7D-554D-A169-067640077EE3}" type="slidenum">
              <a:rPr lang="en-US" smtClean="0"/>
              <a:t>24</a:t>
            </a:fld>
            <a:endParaRPr lang="en-US" dirty="0"/>
          </a:p>
        </p:txBody>
      </p:sp>
    </p:spTree>
    <p:extLst>
      <p:ext uri="{BB962C8B-B14F-4D97-AF65-F5344CB8AC3E}">
        <p14:creationId xmlns:p14="http://schemas.microsoft.com/office/powerpoint/2010/main" val="196564371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For each array coordinate, we can express the plane at that coordinate [Click] as a scalar product while we can express each light ray as a [Click]  vector equation of a line</a:t>
            </a:r>
          </a:p>
        </p:txBody>
      </p:sp>
      <p:sp>
        <p:nvSpPr>
          <p:cNvPr id="4" name="Slide Number Placeholder 3"/>
          <p:cNvSpPr>
            <a:spLocks noGrp="1"/>
          </p:cNvSpPr>
          <p:nvPr>
            <p:ph type="sldNum" sz="quarter" idx="10"/>
          </p:nvPr>
        </p:nvSpPr>
        <p:spPr/>
        <p:txBody>
          <a:bodyPr/>
          <a:lstStyle/>
          <a:p>
            <a:fld id="{5CB66919-5F7D-554D-A169-067640077EE3}" type="slidenum">
              <a:rPr lang="en-US" smtClean="0"/>
              <a:t>25</a:t>
            </a:fld>
            <a:endParaRPr lang="en-US" dirty="0"/>
          </a:p>
        </p:txBody>
      </p:sp>
    </p:spTree>
    <p:extLst>
      <p:ext uri="{BB962C8B-B14F-4D97-AF65-F5344CB8AC3E}">
        <p14:creationId xmlns:p14="http://schemas.microsoft.com/office/powerpoint/2010/main" val="129137534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From this, we can solve the angle at which the light ray intersects the plane and the angle at which it is reflected</a:t>
            </a:r>
          </a:p>
        </p:txBody>
      </p:sp>
      <p:sp>
        <p:nvSpPr>
          <p:cNvPr id="4" name="Slide Number Placeholder 3"/>
          <p:cNvSpPr>
            <a:spLocks noGrp="1"/>
          </p:cNvSpPr>
          <p:nvPr>
            <p:ph type="sldNum" sz="quarter" idx="10"/>
          </p:nvPr>
        </p:nvSpPr>
        <p:spPr/>
        <p:txBody>
          <a:bodyPr/>
          <a:lstStyle/>
          <a:p>
            <a:fld id="{5CB66919-5F7D-554D-A169-067640077EE3}" type="slidenum">
              <a:rPr lang="en-US" smtClean="0"/>
              <a:t>26</a:t>
            </a:fld>
            <a:endParaRPr lang="en-US" dirty="0"/>
          </a:p>
        </p:txBody>
      </p:sp>
    </p:spTree>
    <p:extLst>
      <p:ext uri="{BB962C8B-B14F-4D97-AF65-F5344CB8AC3E}">
        <p14:creationId xmlns:p14="http://schemas.microsoft.com/office/powerpoint/2010/main" val="109117842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Afterwards, we need to find how the light is refracted by the camera lens which we simplified as a single effective lens</a:t>
            </a:r>
          </a:p>
        </p:txBody>
      </p:sp>
      <p:sp>
        <p:nvSpPr>
          <p:cNvPr id="4" name="Slide Number Placeholder 3"/>
          <p:cNvSpPr>
            <a:spLocks noGrp="1"/>
          </p:cNvSpPr>
          <p:nvPr>
            <p:ph type="sldNum" sz="quarter" idx="10"/>
          </p:nvPr>
        </p:nvSpPr>
        <p:spPr/>
        <p:txBody>
          <a:bodyPr/>
          <a:lstStyle/>
          <a:p>
            <a:fld id="{5CB66919-5F7D-554D-A169-067640077EE3}" type="slidenum">
              <a:rPr lang="en-US" smtClean="0"/>
              <a:t>27</a:t>
            </a:fld>
            <a:endParaRPr lang="en-US" dirty="0"/>
          </a:p>
        </p:txBody>
      </p:sp>
    </p:spTree>
    <p:extLst>
      <p:ext uri="{BB962C8B-B14F-4D97-AF65-F5344CB8AC3E}">
        <p14:creationId xmlns:p14="http://schemas.microsoft.com/office/powerpoint/2010/main" val="342805169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We then describe the lens as an overlap of two spheres and by [Click]  expressing the light ray vector in Cartesian form, we can find where exactly the light ray enters the lens. [Click] After finding the normal vector at that point, we can also find the incident angle. [Click] By Snell’s law, we can find the angle at which this light ray is refracted, theta 2. </a:t>
            </a:r>
          </a:p>
        </p:txBody>
      </p:sp>
      <p:sp>
        <p:nvSpPr>
          <p:cNvPr id="4" name="Slide Number Placeholder 3"/>
          <p:cNvSpPr>
            <a:spLocks noGrp="1"/>
          </p:cNvSpPr>
          <p:nvPr>
            <p:ph type="sldNum" sz="quarter" idx="10"/>
          </p:nvPr>
        </p:nvSpPr>
        <p:spPr/>
        <p:txBody>
          <a:bodyPr/>
          <a:lstStyle/>
          <a:p>
            <a:fld id="{5CB66919-5F7D-554D-A169-067640077EE3}" type="slidenum">
              <a:rPr lang="en-US" smtClean="0"/>
              <a:t>28</a:t>
            </a:fld>
            <a:endParaRPr lang="en-US" dirty="0"/>
          </a:p>
        </p:txBody>
      </p:sp>
    </p:spTree>
    <p:extLst>
      <p:ext uri="{BB962C8B-B14F-4D97-AF65-F5344CB8AC3E}">
        <p14:creationId xmlns:p14="http://schemas.microsoft.com/office/powerpoint/2010/main" val="196886569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Then, we find exactly where each light ray lands on the image sensor, which we model as an array [Click] where light rays which are incident on the same array coordinate will interfere [Click]. This models pixilation algorithm</a:t>
            </a:r>
          </a:p>
          <a:p>
            <a:endParaRPr lang="en-US" baseline="0" dirty="0"/>
          </a:p>
          <a:p>
            <a:r>
              <a:rPr lang="en-US" baseline="0" dirty="0"/>
              <a:t>&lt;What is pixilation algorithm?&gt;</a:t>
            </a:r>
          </a:p>
        </p:txBody>
      </p:sp>
      <p:sp>
        <p:nvSpPr>
          <p:cNvPr id="4" name="Slide Number Placeholder 3"/>
          <p:cNvSpPr>
            <a:spLocks noGrp="1"/>
          </p:cNvSpPr>
          <p:nvPr>
            <p:ph type="sldNum" sz="quarter" idx="10"/>
          </p:nvPr>
        </p:nvSpPr>
        <p:spPr/>
        <p:txBody>
          <a:bodyPr/>
          <a:lstStyle/>
          <a:p>
            <a:fld id="{5CB66919-5F7D-554D-A169-067640077EE3}" type="slidenum">
              <a:rPr lang="en-US" smtClean="0"/>
              <a:t>29</a:t>
            </a:fld>
            <a:endParaRPr lang="en-US" dirty="0"/>
          </a:p>
        </p:txBody>
      </p:sp>
    </p:spTree>
    <p:extLst>
      <p:ext uri="{BB962C8B-B14F-4D97-AF65-F5344CB8AC3E}">
        <p14:creationId xmlns:p14="http://schemas.microsoft.com/office/powerpoint/2010/main" val="36719900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We will investigate drift velocity</a:t>
            </a:r>
          </a:p>
        </p:txBody>
      </p:sp>
      <p:sp>
        <p:nvSpPr>
          <p:cNvPr id="4" name="Slide Number Placeholder 3"/>
          <p:cNvSpPr>
            <a:spLocks noGrp="1"/>
          </p:cNvSpPr>
          <p:nvPr>
            <p:ph type="sldNum" sz="quarter" idx="10"/>
          </p:nvPr>
        </p:nvSpPr>
        <p:spPr/>
        <p:txBody>
          <a:bodyPr/>
          <a:lstStyle/>
          <a:p>
            <a:fld id="{5CB66919-5F7D-554D-A169-067640077EE3}" type="slidenum">
              <a:rPr lang="en-US" smtClean="0"/>
              <a:t>3</a:t>
            </a:fld>
            <a:endParaRPr lang="en-US" dirty="0"/>
          </a:p>
        </p:txBody>
      </p:sp>
    </p:spTree>
    <p:extLst>
      <p:ext uri="{BB962C8B-B14F-4D97-AF65-F5344CB8AC3E}">
        <p14:creationId xmlns:p14="http://schemas.microsoft.com/office/powerpoint/2010/main" val="42962172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We then express the sum of light rays at that coordinate as the following. Where </a:t>
            </a:r>
            <a:r>
              <a:rPr lang="en-US" baseline="0" dirty="0" err="1"/>
              <a:t>xn</a:t>
            </a:r>
            <a:r>
              <a:rPr lang="en-US" baseline="0" dirty="0"/>
              <a:t> refers to the length of path travelled by the light ray. </a:t>
            </a:r>
          </a:p>
        </p:txBody>
      </p:sp>
      <p:sp>
        <p:nvSpPr>
          <p:cNvPr id="4" name="Slide Number Placeholder 3"/>
          <p:cNvSpPr>
            <a:spLocks noGrp="1"/>
          </p:cNvSpPr>
          <p:nvPr>
            <p:ph type="sldNum" sz="quarter" idx="10"/>
          </p:nvPr>
        </p:nvSpPr>
        <p:spPr/>
        <p:txBody>
          <a:bodyPr/>
          <a:lstStyle/>
          <a:p>
            <a:fld id="{5CB66919-5F7D-554D-A169-067640077EE3}" type="slidenum">
              <a:rPr lang="en-US" smtClean="0"/>
              <a:t>30</a:t>
            </a:fld>
            <a:endParaRPr lang="en-US" dirty="0"/>
          </a:p>
        </p:txBody>
      </p:sp>
    </p:spTree>
    <p:extLst>
      <p:ext uri="{BB962C8B-B14F-4D97-AF65-F5344CB8AC3E}">
        <p14:creationId xmlns:p14="http://schemas.microsoft.com/office/powerpoint/2010/main" val="275177471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By algebraic formula, the resultant wave is given by this [Click] And hence the intensity at each pixel is [Click] as expressed.</a:t>
            </a:r>
          </a:p>
          <a:p>
            <a:endParaRPr lang="en-US" baseline="0" dirty="0"/>
          </a:p>
        </p:txBody>
      </p:sp>
      <p:sp>
        <p:nvSpPr>
          <p:cNvPr id="4" name="Slide Number Placeholder 3"/>
          <p:cNvSpPr>
            <a:spLocks noGrp="1"/>
          </p:cNvSpPr>
          <p:nvPr>
            <p:ph type="sldNum" sz="quarter" idx="10"/>
          </p:nvPr>
        </p:nvSpPr>
        <p:spPr/>
        <p:txBody>
          <a:bodyPr/>
          <a:lstStyle/>
          <a:p>
            <a:fld id="{5CB66919-5F7D-554D-A169-067640077EE3}" type="slidenum">
              <a:rPr lang="en-US" smtClean="0"/>
              <a:t>31</a:t>
            </a:fld>
            <a:endParaRPr lang="en-US" dirty="0"/>
          </a:p>
        </p:txBody>
      </p:sp>
    </p:spTree>
    <p:extLst>
      <p:ext uri="{BB962C8B-B14F-4D97-AF65-F5344CB8AC3E}">
        <p14:creationId xmlns:p14="http://schemas.microsoft.com/office/powerpoint/2010/main" val="197325846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From here, we can obtain an intensity map which is plotted as follows. By moving the lens in the simulation, we will be able to simulate [Click] speckle drift. Other than that, this map also allows us to calculate speckle contrast and granular pattern density which can be used to characterize the granular pattern. [Click] SC is defined as standard deviation of intensity over average intensity while [Click] granular pattern density is the number of speckles per pixel</a:t>
            </a:r>
          </a:p>
        </p:txBody>
      </p:sp>
      <p:sp>
        <p:nvSpPr>
          <p:cNvPr id="4" name="Slide Number Placeholder 3"/>
          <p:cNvSpPr>
            <a:spLocks noGrp="1"/>
          </p:cNvSpPr>
          <p:nvPr>
            <p:ph type="sldNum" sz="quarter" idx="10"/>
          </p:nvPr>
        </p:nvSpPr>
        <p:spPr/>
        <p:txBody>
          <a:bodyPr/>
          <a:lstStyle/>
          <a:p>
            <a:fld id="{5CB66919-5F7D-554D-A169-067640077EE3}" type="slidenum">
              <a:rPr lang="en-US" smtClean="0"/>
              <a:t>32</a:t>
            </a:fld>
            <a:endParaRPr lang="en-US" dirty="0"/>
          </a:p>
        </p:txBody>
      </p:sp>
    </p:spTree>
    <p:extLst>
      <p:ext uri="{BB962C8B-B14F-4D97-AF65-F5344CB8AC3E}">
        <p14:creationId xmlns:p14="http://schemas.microsoft.com/office/powerpoint/2010/main" val="90277048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Now, let’s move on to the characterization of our optical system [7 min]</a:t>
            </a:r>
          </a:p>
        </p:txBody>
      </p:sp>
      <p:sp>
        <p:nvSpPr>
          <p:cNvPr id="4" name="Slide Number Placeholder 3"/>
          <p:cNvSpPr>
            <a:spLocks noGrp="1"/>
          </p:cNvSpPr>
          <p:nvPr>
            <p:ph type="sldNum" sz="quarter" idx="10"/>
          </p:nvPr>
        </p:nvSpPr>
        <p:spPr/>
        <p:txBody>
          <a:bodyPr/>
          <a:lstStyle/>
          <a:p>
            <a:fld id="{5CB66919-5F7D-554D-A169-067640077EE3}" type="slidenum">
              <a:rPr lang="en-US" smtClean="0"/>
              <a:t>33</a:t>
            </a:fld>
            <a:endParaRPr lang="en-US" dirty="0"/>
          </a:p>
        </p:txBody>
      </p:sp>
    </p:spTree>
    <p:extLst>
      <p:ext uri="{BB962C8B-B14F-4D97-AF65-F5344CB8AC3E}">
        <p14:creationId xmlns:p14="http://schemas.microsoft.com/office/powerpoint/2010/main" val="130455520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a:t>
            </a:r>
            <a:r>
              <a:rPr lang="en-US" baseline="0" dirty="0"/>
              <a:t> the </a:t>
            </a:r>
            <a:r>
              <a:rPr lang="en-US" baseline="0" dirty="0" err="1"/>
              <a:t>exif</a:t>
            </a:r>
            <a:r>
              <a:rPr lang="en-US" baseline="0" dirty="0"/>
              <a:t> files of the photos, we can simplify the [Click] camera lens system into a single lens of known focal length and lens radius. [Click] However, we do not know the position of this effective lens.</a:t>
            </a:r>
          </a:p>
          <a:p>
            <a:endParaRPr lang="en-US" baseline="0" dirty="0"/>
          </a:p>
          <a:p>
            <a:r>
              <a:rPr lang="en-US" baseline="0" dirty="0"/>
              <a:t>&lt;</a:t>
            </a:r>
            <a:r>
              <a:rPr lang="en-US" baseline="0" dirty="0" err="1"/>
              <a:t>exif</a:t>
            </a:r>
            <a:r>
              <a:rPr lang="en-US" baseline="0" dirty="0"/>
              <a:t> files?&gt;</a:t>
            </a:r>
            <a:endParaRPr lang="en-US" dirty="0"/>
          </a:p>
        </p:txBody>
      </p:sp>
      <p:sp>
        <p:nvSpPr>
          <p:cNvPr id="4" name="Slide Number Placeholder 3"/>
          <p:cNvSpPr>
            <a:spLocks noGrp="1"/>
          </p:cNvSpPr>
          <p:nvPr>
            <p:ph type="sldNum" sz="quarter" idx="10"/>
          </p:nvPr>
        </p:nvSpPr>
        <p:spPr/>
        <p:txBody>
          <a:bodyPr/>
          <a:lstStyle/>
          <a:p>
            <a:fld id="{5CB66919-5F7D-554D-A169-067640077EE3}" type="slidenum">
              <a:rPr lang="en-US" smtClean="0"/>
              <a:t>34</a:t>
            </a:fld>
            <a:endParaRPr lang="en-US" dirty="0"/>
          </a:p>
        </p:txBody>
      </p:sp>
    </p:spTree>
    <p:extLst>
      <p:ext uri="{BB962C8B-B14F-4D97-AF65-F5344CB8AC3E}">
        <p14:creationId xmlns:p14="http://schemas.microsoft.com/office/powerpoint/2010/main" val="397746118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find this we need to find the distance</a:t>
            </a:r>
            <a:r>
              <a:rPr lang="en-US" baseline="0" dirty="0"/>
              <a:t> between the image sensor and the dark surface. [Click] the position of the image sensor is indicated by this symbol on the camera</a:t>
            </a:r>
            <a:endParaRPr lang="en-US" dirty="0"/>
          </a:p>
        </p:txBody>
      </p:sp>
      <p:sp>
        <p:nvSpPr>
          <p:cNvPr id="4" name="Slide Number Placeholder 3"/>
          <p:cNvSpPr>
            <a:spLocks noGrp="1"/>
          </p:cNvSpPr>
          <p:nvPr>
            <p:ph type="sldNum" sz="quarter" idx="10"/>
          </p:nvPr>
        </p:nvSpPr>
        <p:spPr/>
        <p:txBody>
          <a:bodyPr/>
          <a:lstStyle/>
          <a:p>
            <a:fld id="{5CB66919-5F7D-554D-A169-067640077EE3}" type="slidenum">
              <a:rPr lang="en-US" smtClean="0"/>
              <a:t>35</a:t>
            </a:fld>
            <a:endParaRPr lang="en-US" dirty="0"/>
          </a:p>
        </p:txBody>
      </p:sp>
    </p:spTree>
    <p:extLst>
      <p:ext uri="{BB962C8B-B14F-4D97-AF65-F5344CB8AC3E}">
        <p14:creationId xmlns:p14="http://schemas.microsoft.com/office/powerpoint/2010/main" val="417853769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focus the image by rotating the focus ring to cause </a:t>
            </a:r>
            <a:r>
              <a:rPr lang="en-US" baseline="0" dirty="0"/>
              <a:t>[Click] the image sensor to be at the image position [Click]. The lens equation can be solved to determine the position of the focal point. [Click] Then by moving the dark surface closer or farther from camera, the nearsighted or farsighted case can be obtained, respectively.</a:t>
            </a:r>
          </a:p>
          <a:p>
            <a:endParaRPr lang="en-US" baseline="0" dirty="0"/>
          </a:p>
          <a:p>
            <a:endParaRPr lang="en-US" baseline="0" dirty="0"/>
          </a:p>
          <a:p>
            <a:r>
              <a:rPr lang="en-US" baseline="0" dirty="0"/>
              <a:t>-&gt; simplified diagram with components</a:t>
            </a:r>
          </a:p>
        </p:txBody>
      </p:sp>
      <p:sp>
        <p:nvSpPr>
          <p:cNvPr id="4" name="Slide Number Placeholder 3"/>
          <p:cNvSpPr>
            <a:spLocks noGrp="1"/>
          </p:cNvSpPr>
          <p:nvPr>
            <p:ph type="sldNum" sz="quarter" idx="10"/>
          </p:nvPr>
        </p:nvSpPr>
        <p:spPr/>
        <p:txBody>
          <a:bodyPr/>
          <a:lstStyle/>
          <a:p>
            <a:fld id="{5CB66919-5F7D-554D-A169-067640077EE3}" type="slidenum">
              <a:rPr lang="en-US" smtClean="0"/>
              <a:t>36</a:t>
            </a:fld>
            <a:endParaRPr lang="en-US" dirty="0"/>
          </a:p>
        </p:txBody>
      </p:sp>
    </p:spTree>
    <p:extLst>
      <p:ext uri="{BB962C8B-B14F-4D97-AF65-F5344CB8AC3E}">
        <p14:creationId xmlns:p14="http://schemas.microsoft.com/office/powerpoint/2010/main" val="364272151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GB" dirty="0"/>
              <a:t>Now, let’s move on to experimental verification [7 min 40s]</a:t>
            </a:r>
          </a:p>
          <a:p>
            <a:endParaRPr lang="en-GB" dirty="0"/>
          </a:p>
        </p:txBody>
      </p:sp>
      <p:sp>
        <p:nvSpPr>
          <p:cNvPr id="4" name="Slide Number Placeholder 3"/>
          <p:cNvSpPr>
            <a:spLocks noGrp="1"/>
          </p:cNvSpPr>
          <p:nvPr>
            <p:ph type="sldNum" sz="quarter" idx="10"/>
          </p:nvPr>
        </p:nvSpPr>
        <p:spPr/>
        <p:txBody>
          <a:bodyPr/>
          <a:lstStyle/>
          <a:p>
            <a:fld id="{5CB66919-5F7D-554D-A169-067640077EE3}" type="slidenum">
              <a:rPr lang="en-US" smtClean="0"/>
              <a:t>37</a:t>
            </a:fld>
            <a:endParaRPr lang="en-US" dirty="0"/>
          </a:p>
        </p:txBody>
      </p:sp>
    </p:spTree>
    <p:extLst>
      <p:ext uri="{BB962C8B-B14F-4D97-AF65-F5344CB8AC3E}">
        <p14:creationId xmlns:p14="http://schemas.microsoft.com/office/powerpoint/2010/main" val="409937006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we</a:t>
            </a:r>
            <a:r>
              <a:rPr lang="en-US" baseline="0" dirty="0"/>
              <a:t> vary the distance of the lens from the image sensor, </a:t>
            </a:r>
            <a:r>
              <a:rPr lang="en-US" baseline="0" dirty="0" err="1"/>
              <a:t>Zr</a:t>
            </a:r>
            <a:r>
              <a:rPr lang="en-US" baseline="0" dirty="0"/>
              <a:t>, we observed that drift velocity increases</a:t>
            </a:r>
            <a:endParaRPr lang="en-US" dirty="0"/>
          </a:p>
        </p:txBody>
      </p:sp>
      <p:sp>
        <p:nvSpPr>
          <p:cNvPr id="4" name="Slide Number Placeholder 3"/>
          <p:cNvSpPr>
            <a:spLocks noGrp="1"/>
          </p:cNvSpPr>
          <p:nvPr>
            <p:ph type="sldNum" sz="quarter" idx="10"/>
          </p:nvPr>
        </p:nvSpPr>
        <p:spPr/>
        <p:txBody>
          <a:bodyPr/>
          <a:lstStyle/>
          <a:p>
            <a:fld id="{5CB66919-5F7D-554D-A169-067640077EE3}" type="slidenum">
              <a:rPr lang="en-US" smtClean="0"/>
              <a:t>38</a:t>
            </a:fld>
            <a:endParaRPr lang="en-US" dirty="0"/>
          </a:p>
        </p:txBody>
      </p:sp>
    </p:spTree>
    <p:extLst>
      <p:ext uri="{BB962C8B-B14F-4D97-AF65-F5344CB8AC3E}">
        <p14:creationId xmlns:p14="http://schemas.microsoft.com/office/powerpoint/2010/main" val="258164140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because i</a:t>
            </a:r>
            <a:r>
              <a:rPr lang="en-US" baseline="0" dirty="0"/>
              <a:t>nitially, we observe a farsighted case where drift velocity is negative, where the speckle travels slower than scattering spot. [Click] As </a:t>
            </a:r>
            <a:r>
              <a:rPr lang="en-US" baseline="0" dirty="0" err="1"/>
              <a:t>Zr</a:t>
            </a:r>
            <a:r>
              <a:rPr lang="en-US" baseline="0" dirty="0"/>
              <a:t> increases, we will be able to get a perfect eye view where drift velocity is zero and [Click] finally nearsighted view where drift velocity is positive.</a:t>
            </a:r>
            <a:endParaRPr lang="en-US" dirty="0"/>
          </a:p>
        </p:txBody>
      </p:sp>
      <p:sp>
        <p:nvSpPr>
          <p:cNvPr id="4" name="Slide Number Placeholder 3"/>
          <p:cNvSpPr>
            <a:spLocks noGrp="1"/>
          </p:cNvSpPr>
          <p:nvPr>
            <p:ph type="sldNum" sz="quarter" idx="10"/>
          </p:nvPr>
        </p:nvSpPr>
        <p:spPr/>
        <p:txBody>
          <a:bodyPr/>
          <a:lstStyle/>
          <a:p>
            <a:fld id="{5CB66919-5F7D-554D-A169-067640077EE3}" type="slidenum">
              <a:rPr lang="en-US" smtClean="0"/>
              <a:t>39</a:t>
            </a:fld>
            <a:endParaRPr lang="en-US" dirty="0"/>
          </a:p>
        </p:txBody>
      </p:sp>
    </p:spTree>
    <p:extLst>
      <p:ext uri="{BB962C8B-B14F-4D97-AF65-F5344CB8AC3E}">
        <p14:creationId xmlns:p14="http://schemas.microsoft.com/office/powerpoint/2010/main" val="11805969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With respect to the [Click] focal length of camera,</a:t>
            </a:r>
            <a:r>
              <a:rPr lang="en-US" sz="1200" kern="1200" baseline="0" dirty="0">
                <a:solidFill>
                  <a:schemeClr val="tx1"/>
                </a:solidFill>
                <a:effectLst/>
                <a:latin typeface="+mn-lt"/>
                <a:ea typeface="+mn-ea"/>
                <a:cs typeface="+mn-cs"/>
              </a:rPr>
              <a:t> f, [Click] the distance of lens from dark surface, Zo, and [Click] the distance of lens from image sensor, </a:t>
            </a:r>
            <a:r>
              <a:rPr lang="en-US" sz="1200" kern="1200" baseline="0" dirty="0" err="1">
                <a:solidFill>
                  <a:schemeClr val="tx1"/>
                </a:solidFill>
                <a:effectLst/>
                <a:latin typeface="+mn-lt"/>
                <a:ea typeface="+mn-ea"/>
                <a:cs typeface="+mn-cs"/>
              </a:rPr>
              <a:t>Zr</a:t>
            </a:r>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5CB66919-5F7D-554D-A169-067640077EE3}" type="slidenum">
              <a:rPr lang="en-US" smtClean="0"/>
              <a:t>4</a:t>
            </a:fld>
            <a:endParaRPr lang="en-US" dirty="0"/>
          </a:p>
        </p:txBody>
      </p:sp>
    </p:spTree>
    <p:extLst>
      <p:ext uri="{BB962C8B-B14F-4D97-AF65-F5344CB8AC3E}">
        <p14:creationId xmlns:p14="http://schemas.microsoft.com/office/powerpoint/2010/main" val="199168483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also</a:t>
            </a:r>
            <a:r>
              <a:rPr lang="en-US" baseline="0" dirty="0"/>
              <a:t> observe that drift velocity increases as the distance of lens from dark surface, Zo, increases.</a:t>
            </a:r>
            <a:endParaRPr lang="en-US" dirty="0"/>
          </a:p>
        </p:txBody>
      </p:sp>
      <p:sp>
        <p:nvSpPr>
          <p:cNvPr id="4" name="Slide Number Placeholder 3"/>
          <p:cNvSpPr>
            <a:spLocks noGrp="1"/>
          </p:cNvSpPr>
          <p:nvPr>
            <p:ph type="sldNum" sz="quarter" idx="10"/>
          </p:nvPr>
        </p:nvSpPr>
        <p:spPr/>
        <p:txBody>
          <a:bodyPr/>
          <a:lstStyle/>
          <a:p>
            <a:fld id="{5CB66919-5F7D-554D-A169-067640077EE3}" type="slidenum">
              <a:rPr lang="en-US" smtClean="0"/>
              <a:t>40</a:t>
            </a:fld>
            <a:endParaRPr lang="en-US" dirty="0"/>
          </a:p>
        </p:txBody>
      </p:sp>
    </p:spTree>
    <p:extLst>
      <p:ext uri="{BB962C8B-B14F-4D97-AF65-F5344CB8AC3E}">
        <p14:creationId xmlns:p14="http://schemas.microsoft.com/office/powerpoint/2010/main" val="189826764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because, i</a:t>
            </a:r>
            <a:r>
              <a:rPr lang="en-US" baseline="0" dirty="0"/>
              <a:t>nitially farsighted case where drift velocity is negative is observed. [Click]However as Zo increases, we will be able to get a perfect eye view</a:t>
            </a:r>
            <a:endParaRPr lang="en-US" dirty="0"/>
          </a:p>
        </p:txBody>
      </p:sp>
      <p:sp>
        <p:nvSpPr>
          <p:cNvPr id="4" name="Slide Number Placeholder 3"/>
          <p:cNvSpPr>
            <a:spLocks noGrp="1"/>
          </p:cNvSpPr>
          <p:nvPr>
            <p:ph type="sldNum" sz="quarter" idx="10"/>
          </p:nvPr>
        </p:nvSpPr>
        <p:spPr/>
        <p:txBody>
          <a:bodyPr/>
          <a:lstStyle/>
          <a:p>
            <a:fld id="{5CB66919-5F7D-554D-A169-067640077EE3}" type="slidenum">
              <a:rPr lang="en-US" smtClean="0"/>
              <a:t>41</a:t>
            </a:fld>
            <a:endParaRPr lang="en-US" dirty="0"/>
          </a:p>
        </p:txBody>
      </p:sp>
    </p:spTree>
    <p:extLst>
      <p:ext uri="{BB962C8B-B14F-4D97-AF65-F5344CB8AC3E}">
        <p14:creationId xmlns:p14="http://schemas.microsoft.com/office/powerpoint/2010/main" val="157225831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finally nearsighted</a:t>
            </a:r>
            <a:r>
              <a:rPr lang="en-US" baseline="0" dirty="0"/>
              <a:t> view where drift velocity is positive </a:t>
            </a:r>
            <a:endParaRPr lang="en-US" dirty="0"/>
          </a:p>
        </p:txBody>
      </p:sp>
      <p:sp>
        <p:nvSpPr>
          <p:cNvPr id="4" name="Slide Number Placeholder 3"/>
          <p:cNvSpPr>
            <a:spLocks noGrp="1"/>
          </p:cNvSpPr>
          <p:nvPr>
            <p:ph type="sldNum" sz="quarter" idx="10"/>
          </p:nvPr>
        </p:nvSpPr>
        <p:spPr/>
        <p:txBody>
          <a:bodyPr/>
          <a:lstStyle/>
          <a:p>
            <a:fld id="{5CB66919-5F7D-554D-A169-067640077EE3}" type="slidenum">
              <a:rPr lang="en-US" smtClean="0"/>
              <a:t>42</a:t>
            </a:fld>
            <a:endParaRPr lang="en-US" dirty="0"/>
          </a:p>
        </p:txBody>
      </p:sp>
    </p:spTree>
    <p:extLst>
      <p:ext uri="{BB962C8B-B14F-4D97-AF65-F5344CB8AC3E}">
        <p14:creationId xmlns:p14="http://schemas.microsoft.com/office/powerpoint/2010/main" val="275272066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a:t>
            </a:r>
            <a:r>
              <a:rPr lang="en-US" baseline="0" dirty="0"/>
              <a:t> focal length, we observe that increasing focal length causes the drift velocity to decrease.</a:t>
            </a:r>
            <a:endParaRPr lang="en-US" dirty="0"/>
          </a:p>
        </p:txBody>
      </p:sp>
      <p:sp>
        <p:nvSpPr>
          <p:cNvPr id="4" name="Slide Number Placeholder 3"/>
          <p:cNvSpPr>
            <a:spLocks noGrp="1"/>
          </p:cNvSpPr>
          <p:nvPr>
            <p:ph type="sldNum" sz="quarter" idx="10"/>
          </p:nvPr>
        </p:nvSpPr>
        <p:spPr/>
        <p:txBody>
          <a:bodyPr/>
          <a:lstStyle/>
          <a:p>
            <a:fld id="{5CB66919-5F7D-554D-A169-067640077EE3}" type="slidenum">
              <a:rPr lang="en-US" smtClean="0"/>
              <a:t>43</a:t>
            </a:fld>
            <a:endParaRPr lang="en-US" dirty="0"/>
          </a:p>
        </p:txBody>
      </p:sp>
    </p:spTree>
    <p:extLst>
      <p:ext uri="{BB962C8B-B14F-4D97-AF65-F5344CB8AC3E}">
        <p14:creationId xmlns:p14="http://schemas.microsoft.com/office/powerpoint/2010/main" val="392826741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can be seen here we first observe</a:t>
            </a:r>
            <a:r>
              <a:rPr lang="en-US" baseline="0" dirty="0"/>
              <a:t> a nearsighted case where drift velocity is positive. [Click] However, as the focal length increases, we will observe perfect view case</a:t>
            </a:r>
            <a:endParaRPr lang="en-US" dirty="0"/>
          </a:p>
        </p:txBody>
      </p:sp>
      <p:sp>
        <p:nvSpPr>
          <p:cNvPr id="4" name="Slide Number Placeholder 3"/>
          <p:cNvSpPr>
            <a:spLocks noGrp="1"/>
          </p:cNvSpPr>
          <p:nvPr>
            <p:ph type="sldNum" sz="quarter" idx="10"/>
          </p:nvPr>
        </p:nvSpPr>
        <p:spPr/>
        <p:txBody>
          <a:bodyPr/>
          <a:lstStyle/>
          <a:p>
            <a:fld id="{5CB66919-5F7D-554D-A169-067640077EE3}" type="slidenum">
              <a:rPr lang="en-US" smtClean="0"/>
              <a:t>44</a:t>
            </a:fld>
            <a:endParaRPr lang="en-US" dirty="0"/>
          </a:p>
        </p:txBody>
      </p:sp>
    </p:spTree>
    <p:extLst>
      <p:ext uri="{BB962C8B-B14F-4D97-AF65-F5344CB8AC3E}">
        <p14:creationId xmlns:p14="http://schemas.microsoft.com/office/powerpoint/2010/main" val="260070985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And finally, [Click] farsighted case where drift velocity is negative</a:t>
            </a:r>
            <a:endParaRPr lang="en-US" dirty="0"/>
          </a:p>
        </p:txBody>
      </p:sp>
      <p:sp>
        <p:nvSpPr>
          <p:cNvPr id="4" name="Slide Number Placeholder 3"/>
          <p:cNvSpPr>
            <a:spLocks noGrp="1"/>
          </p:cNvSpPr>
          <p:nvPr>
            <p:ph type="sldNum" sz="quarter" idx="10"/>
          </p:nvPr>
        </p:nvSpPr>
        <p:spPr/>
        <p:txBody>
          <a:bodyPr/>
          <a:lstStyle/>
          <a:p>
            <a:fld id="{5CB66919-5F7D-554D-A169-067640077EE3}" type="slidenum">
              <a:rPr lang="en-US" smtClean="0"/>
              <a:t>45</a:t>
            </a:fld>
            <a:endParaRPr lang="en-US" dirty="0"/>
          </a:p>
        </p:txBody>
      </p:sp>
    </p:spTree>
    <p:extLst>
      <p:ext uri="{BB962C8B-B14F-4D97-AF65-F5344CB8AC3E}">
        <p14:creationId xmlns:p14="http://schemas.microsoft.com/office/powerpoint/2010/main" val="7845600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this theory, we are also</a:t>
            </a:r>
            <a:r>
              <a:rPr lang="en-US" baseline="0" dirty="0"/>
              <a:t> able to predict the motion path for both nearsighted and farsighted case</a:t>
            </a:r>
            <a:endParaRPr lang="en-US" dirty="0"/>
          </a:p>
        </p:txBody>
      </p:sp>
      <p:sp>
        <p:nvSpPr>
          <p:cNvPr id="4" name="Slide Number Placeholder 3"/>
          <p:cNvSpPr>
            <a:spLocks noGrp="1"/>
          </p:cNvSpPr>
          <p:nvPr>
            <p:ph type="sldNum" sz="quarter" idx="10"/>
          </p:nvPr>
        </p:nvSpPr>
        <p:spPr/>
        <p:txBody>
          <a:bodyPr/>
          <a:lstStyle/>
          <a:p>
            <a:fld id="{5CB66919-5F7D-554D-A169-067640077EE3}" type="slidenum">
              <a:rPr lang="en-US" smtClean="0"/>
              <a:t>46</a:t>
            </a:fld>
            <a:endParaRPr lang="en-US" dirty="0"/>
          </a:p>
        </p:txBody>
      </p:sp>
    </p:spTree>
    <p:extLst>
      <p:ext uri="{BB962C8B-B14F-4D97-AF65-F5344CB8AC3E}">
        <p14:creationId xmlns:p14="http://schemas.microsoft.com/office/powerpoint/2010/main" val="205860799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top of that, this</a:t>
            </a:r>
            <a:r>
              <a:rPr lang="en-US" baseline="0" dirty="0"/>
              <a:t> theory also can predict the characteristics of granular pattern. For example, red laser, which has longer wavelength than green laser has higher granular pattern density.</a:t>
            </a:r>
            <a:endParaRPr lang="en-US" dirty="0"/>
          </a:p>
        </p:txBody>
      </p:sp>
      <p:sp>
        <p:nvSpPr>
          <p:cNvPr id="4" name="Slide Number Placeholder 3"/>
          <p:cNvSpPr>
            <a:spLocks noGrp="1"/>
          </p:cNvSpPr>
          <p:nvPr>
            <p:ph type="sldNum" sz="quarter" idx="10"/>
          </p:nvPr>
        </p:nvSpPr>
        <p:spPr/>
        <p:txBody>
          <a:bodyPr/>
          <a:lstStyle/>
          <a:p>
            <a:fld id="{5CB66919-5F7D-554D-A169-067640077EE3}" type="slidenum">
              <a:rPr lang="en-US" smtClean="0"/>
              <a:t>47</a:t>
            </a:fld>
            <a:endParaRPr lang="en-US" dirty="0"/>
          </a:p>
        </p:txBody>
      </p:sp>
    </p:spTree>
    <p:extLst>
      <p:ext uri="{BB962C8B-B14F-4D97-AF65-F5344CB8AC3E}">
        <p14:creationId xmlns:p14="http://schemas.microsoft.com/office/powerpoint/2010/main" val="357785542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also observe a change in speckle contrast as we change the surface profile. </a:t>
            </a:r>
          </a:p>
        </p:txBody>
      </p:sp>
      <p:sp>
        <p:nvSpPr>
          <p:cNvPr id="4" name="Slide Number Placeholder 3"/>
          <p:cNvSpPr>
            <a:spLocks noGrp="1"/>
          </p:cNvSpPr>
          <p:nvPr>
            <p:ph type="sldNum" sz="quarter" idx="10"/>
          </p:nvPr>
        </p:nvSpPr>
        <p:spPr/>
        <p:txBody>
          <a:bodyPr/>
          <a:lstStyle/>
          <a:p>
            <a:fld id="{5CB66919-5F7D-554D-A169-067640077EE3}" type="slidenum">
              <a:rPr lang="en-US" smtClean="0"/>
              <a:t>48</a:t>
            </a:fld>
            <a:endParaRPr lang="en-US" dirty="0"/>
          </a:p>
        </p:txBody>
      </p:sp>
    </p:spTree>
    <p:extLst>
      <p:ext uri="{BB962C8B-B14F-4D97-AF65-F5344CB8AC3E}">
        <p14:creationId xmlns:p14="http://schemas.microsoft.com/office/powerpoint/2010/main" val="253751458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a:t>
            </a:r>
            <a:r>
              <a:rPr lang="en-US" baseline="0" dirty="0"/>
              <a:t> short, increasing z </a:t>
            </a:r>
            <a:r>
              <a:rPr lang="en-US" baseline="0" dirty="0" err="1"/>
              <a:t>nought</a:t>
            </a:r>
            <a:r>
              <a:rPr lang="en-US" baseline="0" dirty="0"/>
              <a:t> and z r increases the drift velocity. Increasing the focal length decreases the drift velocity. Increasing the wavelength decreases the granular pattern density and changing the surface profile changes the speckle contrast.</a:t>
            </a:r>
          </a:p>
          <a:p>
            <a:endParaRPr lang="en-US" baseline="0" dirty="0"/>
          </a:p>
          <a:p>
            <a:endParaRPr lang="en-US" baseline="0" dirty="0"/>
          </a:p>
          <a:p>
            <a:r>
              <a:rPr lang="en-US" baseline="0" dirty="0"/>
              <a:t>Drift Velocity</a:t>
            </a:r>
          </a:p>
          <a:p>
            <a:endParaRPr lang="en-US" baseline="0" dirty="0"/>
          </a:p>
          <a:p>
            <a:r>
              <a:rPr lang="en-US" baseline="0" dirty="0"/>
              <a:t>&lt;</a:t>
            </a:r>
            <a:r>
              <a:rPr lang="en-US" baseline="0" dirty="0" err="1"/>
              <a:t>Whats</a:t>
            </a:r>
            <a:r>
              <a:rPr lang="en-US" baseline="0" dirty="0"/>
              <a:t> the intensity scaling here?&gt;</a:t>
            </a:r>
            <a:endParaRPr lang="en-US" dirty="0"/>
          </a:p>
        </p:txBody>
      </p:sp>
      <p:sp>
        <p:nvSpPr>
          <p:cNvPr id="4" name="Slide Number Placeholder 3"/>
          <p:cNvSpPr>
            <a:spLocks noGrp="1"/>
          </p:cNvSpPr>
          <p:nvPr>
            <p:ph type="sldNum" sz="quarter" idx="10"/>
          </p:nvPr>
        </p:nvSpPr>
        <p:spPr/>
        <p:txBody>
          <a:bodyPr/>
          <a:lstStyle/>
          <a:p>
            <a:fld id="{5CB66919-5F7D-554D-A169-067640077EE3}" type="slidenum">
              <a:rPr lang="en-US" smtClean="0"/>
              <a:t>49</a:t>
            </a:fld>
            <a:endParaRPr lang="en-US" dirty="0"/>
          </a:p>
        </p:txBody>
      </p:sp>
    </p:spTree>
    <p:extLst>
      <p:ext uri="{BB962C8B-B14F-4D97-AF65-F5344CB8AC3E}">
        <p14:creationId xmlns:p14="http://schemas.microsoft.com/office/powerpoint/2010/main" val="12662519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define a [Click]</a:t>
            </a:r>
            <a:r>
              <a:rPr lang="en-US" baseline="0" dirty="0"/>
              <a:t> </a:t>
            </a:r>
            <a:r>
              <a:rPr lang="en-US" dirty="0"/>
              <a:t>speckle</a:t>
            </a:r>
            <a:r>
              <a:rPr lang="en-US" baseline="0" dirty="0"/>
              <a:t> to be a single granular pattern while [Click] scattering spot refers to the whole granular patter. [Click] Drift velocity refers to the velocity of speckles relative to scattering spot.</a:t>
            </a:r>
            <a:endParaRPr lang="en-US" dirty="0"/>
          </a:p>
        </p:txBody>
      </p:sp>
      <p:sp>
        <p:nvSpPr>
          <p:cNvPr id="4" name="Slide Number Placeholder 3"/>
          <p:cNvSpPr>
            <a:spLocks noGrp="1"/>
          </p:cNvSpPr>
          <p:nvPr>
            <p:ph type="sldNum" sz="quarter" idx="10"/>
          </p:nvPr>
        </p:nvSpPr>
        <p:spPr/>
        <p:txBody>
          <a:bodyPr/>
          <a:lstStyle/>
          <a:p>
            <a:fld id="{5CB66919-5F7D-554D-A169-067640077EE3}" type="slidenum">
              <a:rPr lang="en-US" smtClean="0"/>
              <a:t>5</a:t>
            </a:fld>
            <a:endParaRPr lang="en-US" dirty="0"/>
          </a:p>
        </p:txBody>
      </p:sp>
    </p:spTree>
    <p:extLst>
      <p:ext uri="{BB962C8B-B14F-4D97-AF65-F5344CB8AC3E}">
        <p14:creationId xmlns:p14="http://schemas.microsoft.com/office/powerpoint/2010/main" val="236587702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conclusion</a:t>
            </a:r>
          </a:p>
        </p:txBody>
      </p:sp>
      <p:sp>
        <p:nvSpPr>
          <p:cNvPr id="4" name="Slide Number Placeholder 3"/>
          <p:cNvSpPr>
            <a:spLocks noGrp="1"/>
          </p:cNvSpPr>
          <p:nvPr>
            <p:ph type="sldNum" sz="quarter" idx="10"/>
          </p:nvPr>
        </p:nvSpPr>
        <p:spPr/>
        <p:txBody>
          <a:bodyPr/>
          <a:lstStyle/>
          <a:p>
            <a:fld id="{5CB66919-5F7D-554D-A169-067640077EE3}" type="slidenum">
              <a:rPr lang="en-US" smtClean="0"/>
              <a:t>50</a:t>
            </a:fld>
            <a:endParaRPr lang="en-US" dirty="0"/>
          </a:p>
        </p:txBody>
      </p:sp>
    </p:spTree>
    <p:extLst>
      <p:ext uri="{BB962C8B-B14F-4D97-AF65-F5344CB8AC3E}">
        <p14:creationId xmlns:p14="http://schemas.microsoft.com/office/powerpoint/2010/main" val="291987535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sz="1200" kern="1200" baseline="0" dirty="0">
                <a:solidFill>
                  <a:schemeClr val="tx1"/>
                </a:solidFill>
                <a:effectLst/>
                <a:latin typeface="+mn-lt"/>
                <a:ea typeface="+mn-ea"/>
                <a:cs typeface="+mn-cs"/>
              </a:rPr>
              <a:t>we discussed qualitatively why a rough and dark surface is necessary to observe the drift.</a:t>
            </a:r>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5CB66919-5F7D-554D-A169-067640077EE3}" type="slidenum">
              <a:rPr lang="en-US" smtClean="0"/>
              <a:t>51</a:t>
            </a:fld>
            <a:endParaRPr lang="en-US" dirty="0"/>
          </a:p>
        </p:txBody>
      </p:sp>
    </p:spTree>
    <p:extLst>
      <p:ext uri="{BB962C8B-B14F-4D97-AF65-F5344CB8AC3E}">
        <p14:creationId xmlns:p14="http://schemas.microsoft.com/office/powerpoint/2010/main" val="190681359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sz="1200" kern="1200" baseline="0" dirty="0">
                <a:solidFill>
                  <a:schemeClr val="tx1"/>
                </a:solidFill>
                <a:effectLst/>
                <a:latin typeface="+mn-lt"/>
                <a:ea typeface="+mn-ea"/>
                <a:cs typeface="+mn-cs"/>
              </a:rPr>
              <a:t>And we were able to predict the drift of the speckles and characteristics of the granular pattern quantitatively using full wave calculation</a:t>
            </a:r>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5CB66919-5F7D-554D-A169-067640077EE3}" type="slidenum">
              <a:rPr lang="en-US" smtClean="0"/>
              <a:t>52</a:t>
            </a:fld>
            <a:endParaRPr lang="en-US" dirty="0"/>
          </a:p>
        </p:txBody>
      </p:sp>
    </p:spTree>
    <p:extLst>
      <p:ext uri="{BB962C8B-B14F-4D97-AF65-F5344CB8AC3E}">
        <p14:creationId xmlns:p14="http://schemas.microsoft.com/office/powerpoint/2010/main" val="296509788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Thank you</a:t>
            </a:r>
          </a:p>
        </p:txBody>
      </p:sp>
      <p:sp>
        <p:nvSpPr>
          <p:cNvPr id="4" name="Slide Number Placeholder 3"/>
          <p:cNvSpPr>
            <a:spLocks noGrp="1"/>
          </p:cNvSpPr>
          <p:nvPr>
            <p:ph type="sldNum" sz="quarter" idx="10"/>
          </p:nvPr>
        </p:nvSpPr>
        <p:spPr/>
        <p:txBody>
          <a:bodyPr/>
          <a:lstStyle/>
          <a:p>
            <a:fld id="{5CB66919-5F7D-554D-A169-067640077EE3}" type="slidenum">
              <a:rPr lang="en-US" smtClean="0"/>
              <a:t>53</a:t>
            </a:fld>
            <a:endParaRPr lang="en-US" dirty="0"/>
          </a:p>
        </p:txBody>
      </p:sp>
    </p:spTree>
    <p:extLst>
      <p:ext uri="{BB962C8B-B14F-4D97-AF65-F5344CB8AC3E}">
        <p14:creationId xmlns:p14="http://schemas.microsoft.com/office/powerpoint/2010/main" val="192771773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For each light ray, we need to find the correlation function between [Click] their </a:t>
            </a:r>
            <a:r>
              <a:rPr lang="en-US" baseline="0" dirty="0" err="1"/>
              <a:t>x,y</a:t>
            </a:r>
            <a:r>
              <a:rPr lang="en-US" baseline="0" dirty="0"/>
              <a:t> coordinates on the dark </a:t>
            </a:r>
            <a:r>
              <a:rPr lang="en-US" baseline="0" dirty="0" err="1"/>
              <a:t>suface</a:t>
            </a:r>
            <a:r>
              <a:rPr lang="en-US" baseline="0" dirty="0"/>
              <a:t> and [Click] the alpha beta coordinates on the image sensor. [Click] Given that Zo and </a:t>
            </a:r>
            <a:r>
              <a:rPr lang="en-US" baseline="0" dirty="0" err="1"/>
              <a:t>Zr</a:t>
            </a:r>
            <a:r>
              <a:rPr lang="en-US" baseline="0" dirty="0"/>
              <a:t> are as follow, alpha and beta can be found [Click]  by the following equation. [Click] since they are similar, we shall only look at alpha in details. [Click] Now, let’s consider this light ray.</a:t>
            </a:r>
          </a:p>
        </p:txBody>
      </p:sp>
      <p:sp>
        <p:nvSpPr>
          <p:cNvPr id="4" name="Slide Number Placeholder 3"/>
          <p:cNvSpPr>
            <a:spLocks noGrp="1"/>
          </p:cNvSpPr>
          <p:nvPr>
            <p:ph type="sldNum" sz="quarter" idx="10"/>
          </p:nvPr>
        </p:nvSpPr>
        <p:spPr/>
        <p:txBody>
          <a:bodyPr/>
          <a:lstStyle/>
          <a:p>
            <a:fld id="{5CB66919-5F7D-554D-A169-067640077EE3}" type="slidenum">
              <a:rPr lang="en-US" smtClean="0"/>
              <a:t>54</a:t>
            </a:fld>
            <a:endParaRPr lang="en-US" dirty="0"/>
          </a:p>
        </p:txBody>
      </p:sp>
    </p:spTree>
    <p:extLst>
      <p:ext uri="{BB962C8B-B14F-4D97-AF65-F5344CB8AC3E}">
        <p14:creationId xmlns:p14="http://schemas.microsoft.com/office/powerpoint/2010/main" val="295265421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Firstly, [Click] theta1 refers to the angle at which light is reflected off the surface. This can be found using the law of reflection. [Click]</a:t>
            </a:r>
          </a:p>
        </p:txBody>
      </p:sp>
      <p:sp>
        <p:nvSpPr>
          <p:cNvPr id="4" name="Slide Number Placeholder 3"/>
          <p:cNvSpPr>
            <a:spLocks noGrp="1"/>
          </p:cNvSpPr>
          <p:nvPr>
            <p:ph type="sldNum" sz="quarter" idx="10"/>
          </p:nvPr>
        </p:nvSpPr>
        <p:spPr/>
        <p:txBody>
          <a:bodyPr/>
          <a:lstStyle/>
          <a:p>
            <a:fld id="{5CB66919-5F7D-554D-A169-067640077EE3}" type="slidenum">
              <a:rPr lang="en-US" smtClean="0"/>
              <a:t>55</a:t>
            </a:fld>
            <a:endParaRPr lang="en-US" dirty="0"/>
          </a:p>
        </p:txBody>
      </p:sp>
    </p:spTree>
    <p:extLst>
      <p:ext uri="{BB962C8B-B14F-4D97-AF65-F5344CB8AC3E}">
        <p14:creationId xmlns:p14="http://schemas.microsoft.com/office/powerpoint/2010/main" val="246365152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Secondly, [Click] theta2 refers to the angle at which light is refracted when entering the lens. This can be found using </a:t>
            </a:r>
            <a:r>
              <a:rPr lang="en-US" baseline="0" dirty="0" err="1"/>
              <a:t>snell’s</a:t>
            </a:r>
            <a:r>
              <a:rPr lang="en-US" baseline="0" dirty="0"/>
              <a:t> law [Click]</a:t>
            </a:r>
          </a:p>
        </p:txBody>
      </p:sp>
      <p:sp>
        <p:nvSpPr>
          <p:cNvPr id="4" name="Slide Number Placeholder 3"/>
          <p:cNvSpPr>
            <a:spLocks noGrp="1"/>
          </p:cNvSpPr>
          <p:nvPr>
            <p:ph type="sldNum" sz="quarter" idx="10"/>
          </p:nvPr>
        </p:nvSpPr>
        <p:spPr/>
        <p:txBody>
          <a:bodyPr/>
          <a:lstStyle/>
          <a:p>
            <a:fld id="{5CB66919-5F7D-554D-A169-067640077EE3}" type="slidenum">
              <a:rPr lang="en-US" smtClean="0"/>
              <a:t>56</a:t>
            </a:fld>
            <a:endParaRPr lang="en-US" dirty="0"/>
          </a:p>
        </p:txBody>
      </p:sp>
    </p:spTree>
    <p:extLst>
      <p:ext uri="{BB962C8B-B14F-4D97-AF65-F5344CB8AC3E}">
        <p14:creationId xmlns:p14="http://schemas.microsoft.com/office/powerpoint/2010/main" val="200068185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Lastly, [Click] theta 3 is the angle at which light ray is refracted when exiting the lens. It can be found by Snell's law [Click]</a:t>
            </a:r>
          </a:p>
        </p:txBody>
      </p:sp>
      <p:sp>
        <p:nvSpPr>
          <p:cNvPr id="4" name="Slide Number Placeholder 3"/>
          <p:cNvSpPr>
            <a:spLocks noGrp="1"/>
          </p:cNvSpPr>
          <p:nvPr>
            <p:ph type="sldNum" sz="quarter" idx="10"/>
          </p:nvPr>
        </p:nvSpPr>
        <p:spPr/>
        <p:txBody>
          <a:bodyPr/>
          <a:lstStyle/>
          <a:p>
            <a:fld id="{5CB66919-5F7D-554D-A169-067640077EE3}" type="slidenum">
              <a:rPr lang="en-US" smtClean="0"/>
              <a:t>57</a:t>
            </a:fld>
            <a:endParaRPr lang="en-US" dirty="0"/>
          </a:p>
        </p:txBody>
      </p:sp>
    </p:spTree>
    <p:extLst>
      <p:ext uri="{BB962C8B-B14F-4D97-AF65-F5344CB8AC3E}">
        <p14:creationId xmlns:p14="http://schemas.microsoft.com/office/powerpoint/2010/main" val="229900119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From this alpha and beta coordinates, we are able to know where exactly each light ray fall on the image sensor. Then, we need to find the resultant wave of light ray which falls onto the same part of the image sensor to calculate the amplitude at that point. [Click]</a:t>
            </a:r>
          </a:p>
        </p:txBody>
      </p:sp>
      <p:sp>
        <p:nvSpPr>
          <p:cNvPr id="4" name="Slide Number Placeholder 3"/>
          <p:cNvSpPr>
            <a:spLocks noGrp="1"/>
          </p:cNvSpPr>
          <p:nvPr>
            <p:ph type="sldNum" sz="quarter" idx="10"/>
          </p:nvPr>
        </p:nvSpPr>
        <p:spPr/>
        <p:txBody>
          <a:bodyPr/>
          <a:lstStyle/>
          <a:p>
            <a:fld id="{5CB66919-5F7D-554D-A169-067640077EE3}" type="slidenum">
              <a:rPr lang="en-US" smtClean="0"/>
              <a:t>58</a:t>
            </a:fld>
            <a:endParaRPr lang="en-US" dirty="0"/>
          </a:p>
        </p:txBody>
      </p:sp>
    </p:spTree>
    <p:extLst>
      <p:ext uri="{BB962C8B-B14F-4D97-AF65-F5344CB8AC3E}">
        <p14:creationId xmlns:p14="http://schemas.microsoft.com/office/powerpoint/2010/main" val="345350508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 [Click] In order to do that, we describe each light ray as the following. Where </a:t>
            </a:r>
            <a:r>
              <a:rPr lang="en-US" baseline="0" dirty="0" err="1"/>
              <a:t>xn</a:t>
            </a:r>
            <a:r>
              <a:rPr lang="en-US" baseline="0" dirty="0"/>
              <a:t> refers to the length of path travelled by the light ray  [Click] Hence, the resultant wave is the following. [Click] since the light from the laser is coherent, we can erase the </a:t>
            </a:r>
            <a:r>
              <a:rPr lang="en-US" baseline="0" dirty="0" err="1"/>
              <a:t>alphan</a:t>
            </a:r>
            <a:r>
              <a:rPr lang="en-US" baseline="0" dirty="0"/>
              <a:t> term</a:t>
            </a:r>
          </a:p>
        </p:txBody>
      </p:sp>
      <p:sp>
        <p:nvSpPr>
          <p:cNvPr id="4" name="Slide Number Placeholder 3"/>
          <p:cNvSpPr>
            <a:spLocks noGrp="1"/>
          </p:cNvSpPr>
          <p:nvPr>
            <p:ph type="sldNum" sz="quarter" idx="10"/>
          </p:nvPr>
        </p:nvSpPr>
        <p:spPr/>
        <p:txBody>
          <a:bodyPr/>
          <a:lstStyle/>
          <a:p>
            <a:fld id="{5CB66919-5F7D-554D-A169-067640077EE3}" type="slidenum">
              <a:rPr lang="en-US" smtClean="0"/>
              <a:t>59</a:t>
            </a:fld>
            <a:endParaRPr lang="en-US" dirty="0"/>
          </a:p>
        </p:txBody>
      </p:sp>
    </p:spTree>
    <p:extLst>
      <p:ext uri="{BB962C8B-B14F-4D97-AF65-F5344CB8AC3E}">
        <p14:creationId xmlns:p14="http://schemas.microsoft.com/office/powerpoint/2010/main" val="6775735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sz="800" b="0" dirty="0"/>
              <a:t>Here is an overview of what we will be covering today</a:t>
            </a:r>
          </a:p>
        </p:txBody>
      </p:sp>
      <p:sp>
        <p:nvSpPr>
          <p:cNvPr id="4" name="Slide Number Placeholder 3"/>
          <p:cNvSpPr>
            <a:spLocks noGrp="1"/>
          </p:cNvSpPr>
          <p:nvPr>
            <p:ph type="sldNum" sz="quarter" idx="10"/>
          </p:nvPr>
        </p:nvSpPr>
        <p:spPr/>
        <p:txBody>
          <a:bodyPr/>
          <a:lstStyle/>
          <a:p>
            <a:fld id="{5CB66919-5F7D-554D-A169-067640077EE3}" type="slidenum">
              <a:rPr lang="en-US" smtClean="0"/>
              <a:t>6</a:t>
            </a:fld>
            <a:endParaRPr lang="en-US" dirty="0"/>
          </a:p>
        </p:txBody>
      </p:sp>
    </p:spTree>
    <p:extLst>
      <p:ext uri="{BB962C8B-B14F-4D97-AF65-F5344CB8AC3E}">
        <p14:creationId xmlns:p14="http://schemas.microsoft.com/office/powerpoint/2010/main" val="406240922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a:t>
            </a:r>
            <a:r>
              <a:rPr lang="en-US" baseline="0" dirty="0"/>
              <a:t> our dark surface, w</a:t>
            </a:r>
            <a:r>
              <a:rPr lang="en-US" dirty="0"/>
              <a:t>e use sandpapers</a:t>
            </a:r>
            <a:r>
              <a:rPr lang="en-US" baseline="0" dirty="0"/>
              <a:t> of different grit sizes of known surface profile such as average height, minimum and maximum peak as well as average particle diameter. [Click] From this profile we are able to generate a surface model which can be plotted as follow</a:t>
            </a:r>
            <a:endParaRPr lang="en-US" dirty="0"/>
          </a:p>
        </p:txBody>
      </p:sp>
      <p:sp>
        <p:nvSpPr>
          <p:cNvPr id="4" name="Slide Number Placeholder 3"/>
          <p:cNvSpPr>
            <a:spLocks noGrp="1"/>
          </p:cNvSpPr>
          <p:nvPr>
            <p:ph type="sldNum" sz="quarter" idx="10"/>
          </p:nvPr>
        </p:nvSpPr>
        <p:spPr/>
        <p:txBody>
          <a:bodyPr/>
          <a:lstStyle/>
          <a:p>
            <a:fld id="{5CB66919-5F7D-554D-A169-067640077EE3}" type="slidenum">
              <a:rPr lang="en-US" smtClean="0"/>
              <a:t>61</a:t>
            </a:fld>
            <a:endParaRPr lang="en-US" dirty="0"/>
          </a:p>
        </p:txBody>
      </p:sp>
    </p:spTree>
    <p:extLst>
      <p:ext uri="{BB962C8B-B14F-4D97-AF65-F5344CB8AC3E}">
        <p14:creationId xmlns:p14="http://schemas.microsoft.com/office/powerpoint/2010/main" val="478190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also use laser of</a:t>
            </a:r>
            <a:r>
              <a:rPr lang="en-US" baseline="0" dirty="0"/>
              <a:t> known wavelength </a:t>
            </a:r>
            <a:r>
              <a:rPr lang="en-US" dirty="0"/>
              <a:t>and we use diffraction grating method to verify the wavelength</a:t>
            </a:r>
          </a:p>
        </p:txBody>
      </p:sp>
      <p:sp>
        <p:nvSpPr>
          <p:cNvPr id="4" name="Slide Number Placeholder 3"/>
          <p:cNvSpPr>
            <a:spLocks noGrp="1"/>
          </p:cNvSpPr>
          <p:nvPr>
            <p:ph type="sldNum" sz="quarter" idx="10"/>
          </p:nvPr>
        </p:nvSpPr>
        <p:spPr/>
        <p:txBody>
          <a:bodyPr/>
          <a:lstStyle/>
          <a:p>
            <a:fld id="{5CB66919-5F7D-554D-A169-067640077EE3}" type="slidenum">
              <a:rPr lang="en-US" smtClean="0"/>
              <a:t>62</a:t>
            </a:fld>
            <a:endParaRPr lang="en-US" dirty="0"/>
          </a:p>
        </p:txBody>
      </p:sp>
    </p:spTree>
    <p:extLst>
      <p:ext uri="{BB962C8B-B14F-4D97-AF65-F5344CB8AC3E}">
        <p14:creationId xmlns:p14="http://schemas.microsoft.com/office/powerpoint/2010/main" val="21399256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a:t>
            </a:r>
            <a:r>
              <a:rPr lang="en-US" baseline="0" dirty="0"/>
              <a:t> also observe that v</a:t>
            </a:r>
            <a:endParaRPr lang="en-US" dirty="0"/>
          </a:p>
        </p:txBody>
      </p:sp>
      <p:sp>
        <p:nvSpPr>
          <p:cNvPr id="4" name="Slide Number Placeholder 3"/>
          <p:cNvSpPr>
            <a:spLocks noGrp="1"/>
          </p:cNvSpPr>
          <p:nvPr>
            <p:ph type="sldNum" sz="quarter" idx="10"/>
          </p:nvPr>
        </p:nvSpPr>
        <p:spPr/>
        <p:txBody>
          <a:bodyPr/>
          <a:lstStyle/>
          <a:p>
            <a:fld id="{5CB66919-5F7D-554D-A169-067640077EE3}" type="slidenum">
              <a:rPr lang="en-US" smtClean="0"/>
              <a:t>63</a:t>
            </a:fld>
            <a:endParaRPr lang="en-US" dirty="0"/>
          </a:p>
        </p:txBody>
      </p:sp>
    </p:spTree>
    <p:extLst>
      <p:ext uri="{BB962C8B-B14F-4D97-AF65-F5344CB8AC3E}">
        <p14:creationId xmlns:p14="http://schemas.microsoft.com/office/powerpoint/2010/main" val="205969065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Since</a:t>
            </a:r>
            <a:r>
              <a:rPr lang="en-US" baseline="0" dirty="0"/>
              <a:t> the lens diameter is small, less than 10%, compared to the curvature of the lens, the lens can be considered as thin lens where aberration is insignificant</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5CB66919-5F7D-554D-A169-067640077EE3}" type="slidenum">
              <a:rPr lang="en-US" smtClean="0"/>
              <a:t>64</a:t>
            </a:fld>
            <a:endParaRPr lang="en-US" dirty="0"/>
          </a:p>
        </p:txBody>
      </p:sp>
    </p:spTree>
    <p:extLst>
      <p:ext uri="{BB962C8B-B14F-4D97-AF65-F5344CB8AC3E}">
        <p14:creationId xmlns:p14="http://schemas.microsoft.com/office/powerpoint/2010/main" val="185362064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Given</a:t>
            </a:r>
            <a:r>
              <a:rPr lang="en-US" baseline="0" dirty="0"/>
              <a:t> that [Click] the distance of lens from light source on the dark surface is Zo and [Click] the distance of lens from the image sensor is </a:t>
            </a:r>
            <a:r>
              <a:rPr lang="en-US" baseline="0" dirty="0" err="1"/>
              <a:t>Zr</a:t>
            </a:r>
            <a:r>
              <a:rPr lang="en-US" baseline="0" dirty="0"/>
              <a:t>, [Click] by similar triangles, [Click] the movement of the scattering spot is given by [Click] the following</a:t>
            </a:r>
            <a:endParaRPr lang="en-US" dirty="0"/>
          </a:p>
        </p:txBody>
      </p:sp>
      <p:sp>
        <p:nvSpPr>
          <p:cNvPr id="4" name="Slide Number Placeholder 3"/>
          <p:cNvSpPr>
            <a:spLocks noGrp="1"/>
          </p:cNvSpPr>
          <p:nvPr>
            <p:ph type="sldNum" sz="quarter" idx="10"/>
          </p:nvPr>
        </p:nvSpPr>
        <p:spPr/>
        <p:txBody>
          <a:bodyPr/>
          <a:lstStyle/>
          <a:p>
            <a:fld id="{5CB66919-5F7D-554D-A169-067640077EE3}" type="slidenum">
              <a:rPr lang="en-US" smtClean="0"/>
              <a:t>66</a:t>
            </a:fld>
            <a:endParaRPr lang="en-US" dirty="0"/>
          </a:p>
        </p:txBody>
      </p:sp>
    </p:spTree>
    <p:extLst>
      <p:ext uri="{BB962C8B-B14F-4D97-AF65-F5344CB8AC3E}">
        <p14:creationId xmlns:p14="http://schemas.microsoft.com/office/powerpoint/2010/main" val="10069300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Given that the focal length of the lens is f, [Click] by comparing the red and green triangles, the movement of speckle will be given by [Click] the following</a:t>
            </a:r>
            <a:endParaRPr lang="en-US" dirty="0"/>
          </a:p>
        </p:txBody>
      </p:sp>
      <p:sp>
        <p:nvSpPr>
          <p:cNvPr id="4" name="Slide Number Placeholder 3"/>
          <p:cNvSpPr>
            <a:spLocks noGrp="1"/>
          </p:cNvSpPr>
          <p:nvPr>
            <p:ph type="sldNum" sz="quarter" idx="10"/>
          </p:nvPr>
        </p:nvSpPr>
        <p:spPr/>
        <p:txBody>
          <a:bodyPr/>
          <a:lstStyle/>
          <a:p>
            <a:fld id="{5CB66919-5F7D-554D-A169-067640077EE3}" type="slidenum">
              <a:rPr lang="en-US" smtClean="0"/>
              <a:t>67</a:t>
            </a:fld>
            <a:endParaRPr lang="en-US" dirty="0"/>
          </a:p>
        </p:txBody>
      </p:sp>
    </p:spTree>
    <p:extLst>
      <p:ext uri="{BB962C8B-B14F-4D97-AF65-F5344CB8AC3E}">
        <p14:creationId xmlns:p14="http://schemas.microsoft.com/office/powerpoint/2010/main" val="161471087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Hence, the movement of the speckle relative to the scattering spot is as expressed and by differentiating with respect to time, [Click] the drift velocity is the following where </a:t>
            </a:r>
            <a:r>
              <a:rPr lang="en-US" baseline="0" dirty="0" err="1"/>
              <a:t>xdot</a:t>
            </a:r>
            <a:r>
              <a:rPr lang="en-US" baseline="0" dirty="0"/>
              <a:t> refers to the velocity of light source from the camera’s frame of reference. Unfortunately this theory does not account for the characteristics of the granular pattern</a:t>
            </a:r>
            <a:endParaRPr lang="en-US" dirty="0"/>
          </a:p>
        </p:txBody>
      </p:sp>
      <p:sp>
        <p:nvSpPr>
          <p:cNvPr id="4" name="Slide Number Placeholder 3"/>
          <p:cNvSpPr>
            <a:spLocks noGrp="1"/>
          </p:cNvSpPr>
          <p:nvPr>
            <p:ph type="sldNum" sz="quarter" idx="10"/>
          </p:nvPr>
        </p:nvSpPr>
        <p:spPr/>
        <p:txBody>
          <a:bodyPr/>
          <a:lstStyle/>
          <a:p>
            <a:fld id="{5CB66919-5F7D-554D-A169-067640077EE3}" type="slidenum">
              <a:rPr lang="en-US" smtClean="0"/>
              <a:t>68</a:t>
            </a:fld>
            <a:endParaRPr lang="en-US" dirty="0"/>
          </a:p>
        </p:txBody>
      </p:sp>
    </p:spTree>
    <p:extLst>
      <p:ext uri="{BB962C8B-B14F-4D97-AF65-F5344CB8AC3E}">
        <p14:creationId xmlns:p14="http://schemas.microsoft.com/office/powerpoint/2010/main" val="275247072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aseline="0" dirty="0">
                <a:solidFill>
                  <a:schemeClr val="tx1"/>
                </a:solidFill>
              </a:rPr>
              <a:t>So, the complex representation of random phasor sum will be this. Hence the real component is this. And the imaginary component is this</a:t>
            </a:r>
            <a:endParaRPr lang="en-US" sz="1200" dirty="0">
              <a:solidFill>
                <a:schemeClr val="tx1"/>
              </a:solidFill>
            </a:endParaRPr>
          </a:p>
        </p:txBody>
      </p:sp>
      <p:sp>
        <p:nvSpPr>
          <p:cNvPr id="4" name="Slide Number Placeholder 3"/>
          <p:cNvSpPr>
            <a:spLocks noGrp="1"/>
          </p:cNvSpPr>
          <p:nvPr>
            <p:ph type="sldNum" sz="quarter" idx="10"/>
          </p:nvPr>
        </p:nvSpPr>
        <p:spPr/>
        <p:txBody>
          <a:bodyPr/>
          <a:lstStyle/>
          <a:p>
            <a:fld id="{5CB66919-5F7D-554D-A169-067640077EE3}" type="slidenum">
              <a:rPr lang="en-US" smtClean="0"/>
              <a:t>69</a:t>
            </a:fld>
            <a:endParaRPr lang="en-US" dirty="0"/>
          </a:p>
        </p:txBody>
      </p:sp>
    </p:spTree>
    <p:extLst>
      <p:ext uri="{BB962C8B-B14F-4D97-AF65-F5344CB8AC3E}">
        <p14:creationId xmlns:p14="http://schemas.microsoft.com/office/powerpoint/2010/main" val="345955613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Under the following assumption, the first assumption which means </a:t>
            </a:r>
            <a:r>
              <a:rPr lang="en-US" sz="1200" dirty="0">
                <a:solidFill>
                  <a:schemeClr val="tx1"/>
                </a:solidFill>
              </a:rPr>
              <a:t>the knowledge of the amplitude and/ or phase of one of the component phasors conveys no knowledge about the amplitude and/ or phase of another component phasor.</a:t>
            </a:r>
          </a:p>
          <a:p>
            <a:endParaRPr lang="en-US" sz="1200" dirty="0">
              <a:solidFill>
                <a:schemeClr val="tx1"/>
              </a:solidFill>
            </a:endParaRPr>
          </a:p>
          <a:p>
            <a:r>
              <a:rPr lang="en-US" sz="1200" dirty="0">
                <a:solidFill>
                  <a:schemeClr val="tx1"/>
                </a:solidFill>
              </a:rPr>
              <a:t>And</a:t>
            </a:r>
            <a:r>
              <a:rPr lang="en-US" sz="1200" baseline="0" dirty="0">
                <a:solidFill>
                  <a:schemeClr val="tx1"/>
                </a:solidFill>
              </a:rPr>
              <a:t> the second assumption which means</a:t>
            </a:r>
            <a:r>
              <a:rPr lang="en-US" sz="1200" dirty="0">
                <a:solidFill>
                  <a:schemeClr val="tx1"/>
                </a:solidFill>
              </a:rPr>
              <a:t> knowledge of the phase of a component phasor conveys no knowledge of the value of the amplitude of that same phasor, and vice versa</a:t>
            </a:r>
          </a:p>
          <a:p>
            <a:endParaRPr lang="en-US" sz="1200" dirty="0">
              <a:solidFill>
                <a:schemeClr val="tx1"/>
              </a:solidFill>
            </a:endParaRPr>
          </a:p>
          <a:p>
            <a:r>
              <a:rPr lang="en-US" sz="1200" dirty="0">
                <a:solidFill>
                  <a:schemeClr val="tx1"/>
                </a:solidFill>
              </a:rPr>
              <a:t>And the third assumption which means all values of phase are equally likely</a:t>
            </a:r>
          </a:p>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5CB66919-5F7D-554D-A169-067640077EE3}" type="slidenum">
              <a:rPr lang="en-US" smtClean="0"/>
              <a:t>70</a:t>
            </a:fld>
            <a:endParaRPr lang="en-US" dirty="0"/>
          </a:p>
        </p:txBody>
      </p:sp>
    </p:spTree>
    <p:extLst>
      <p:ext uri="{BB962C8B-B14F-4D97-AF65-F5344CB8AC3E}">
        <p14:creationId xmlns:p14="http://schemas.microsoft.com/office/powerpoint/2010/main" val="53177339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Density distribution of real and imaginary parts will be [Click].</a:t>
            </a:r>
            <a:r>
              <a:rPr lang="en-US" baseline="0" dirty="0"/>
              <a:t> Where the variance is this</a:t>
            </a:r>
          </a:p>
          <a:p>
            <a:endParaRPr lang="en-US" baseline="0" dirty="0"/>
          </a:p>
        </p:txBody>
      </p:sp>
      <p:sp>
        <p:nvSpPr>
          <p:cNvPr id="4" name="Slide Number Placeholder 3"/>
          <p:cNvSpPr>
            <a:spLocks noGrp="1"/>
          </p:cNvSpPr>
          <p:nvPr>
            <p:ph type="sldNum" sz="quarter" idx="10"/>
          </p:nvPr>
        </p:nvSpPr>
        <p:spPr/>
        <p:txBody>
          <a:bodyPr/>
          <a:lstStyle/>
          <a:p>
            <a:fld id="{5CB66919-5F7D-554D-A169-067640077EE3}" type="slidenum">
              <a:rPr lang="en-US" smtClean="0"/>
              <a:t>71</a:t>
            </a:fld>
            <a:endParaRPr lang="en-US" dirty="0"/>
          </a:p>
        </p:txBody>
      </p:sp>
    </p:spTree>
    <p:extLst>
      <p:ext uri="{BB962C8B-B14F-4D97-AF65-F5344CB8AC3E}">
        <p14:creationId xmlns:p14="http://schemas.microsoft.com/office/powerpoint/2010/main" val="3996161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First, we begin with an introduction</a:t>
            </a:r>
          </a:p>
        </p:txBody>
      </p:sp>
      <p:sp>
        <p:nvSpPr>
          <p:cNvPr id="4" name="Slide Number Placeholder 3"/>
          <p:cNvSpPr>
            <a:spLocks noGrp="1"/>
          </p:cNvSpPr>
          <p:nvPr>
            <p:ph type="sldNum" sz="quarter" idx="10"/>
          </p:nvPr>
        </p:nvSpPr>
        <p:spPr/>
        <p:txBody>
          <a:bodyPr/>
          <a:lstStyle/>
          <a:p>
            <a:fld id="{5CB66919-5F7D-554D-A169-067640077EE3}" type="slidenum">
              <a:rPr lang="en-US" smtClean="0"/>
              <a:t>7</a:t>
            </a:fld>
            <a:endParaRPr lang="en-US" dirty="0"/>
          </a:p>
        </p:txBody>
      </p:sp>
    </p:spTree>
    <p:extLst>
      <p:ext uri="{BB962C8B-B14F-4D97-AF65-F5344CB8AC3E}">
        <p14:creationId xmlns:p14="http://schemas.microsoft.com/office/powerpoint/2010/main" val="267028281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Graphically, it will look like this</a:t>
            </a:r>
          </a:p>
        </p:txBody>
      </p:sp>
      <p:sp>
        <p:nvSpPr>
          <p:cNvPr id="4" name="Slide Number Placeholder 3"/>
          <p:cNvSpPr>
            <a:spLocks noGrp="1"/>
          </p:cNvSpPr>
          <p:nvPr>
            <p:ph type="sldNum" sz="quarter" idx="10"/>
          </p:nvPr>
        </p:nvSpPr>
        <p:spPr/>
        <p:txBody>
          <a:bodyPr/>
          <a:lstStyle/>
          <a:p>
            <a:fld id="{5CB66919-5F7D-554D-A169-067640077EE3}" type="slidenum">
              <a:rPr lang="en-US" smtClean="0"/>
              <a:t>72</a:t>
            </a:fld>
            <a:endParaRPr lang="en-US" dirty="0"/>
          </a:p>
        </p:txBody>
      </p:sp>
    </p:spTree>
    <p:extLst>
      <p:ext uri="{BB962C8B-B14F-4D97-AF65-F5344CB8AC3E}">
        <p14:creationId xmlns:p14="http://schemas.microsoft.com/office/powerpoint/2010/main" val="406580048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Hence, the density distribution of amplitude and phase will be this. Integrating with respect to A and theta respectively, we will get the density distribution of A and theta</a:t>
            </a:r>
          </a:p>
        </p:txBody>
      </p:sp>
      <p:sp>
        <p:nvSpPr>
          <p:cNvPr id="4" name="Slide Number Placeholder 3"/>
          <p:cNvSpPr>
            <a:spLocks noGrp="1"/>
          </p:cNvSpPr>
          <p:nvPr>
            <p:ph type="sldNum" sz="quarter" idx="10"/>
          </p:nvPr>
        </p:nvSpPr>
        <p:spPr/>
        <p:txBody>
          <a:bodyPr/>
          <a:lstStyle/>
          <a:p>
            <a:fld id="{5CB66919-5F7D-554D-A169-067640077EE3}" type="slidenum">
              <a:rPr lang="en-US" smtClean="0"/>
              <a:t>73</a:t>
            </a:fld>
            <a:endParaRPr lang="en-US" dirty="0"/>
          </a:p>
        </p:txBody>
      </p:sp>
    </p:spTree>
    <p:extLst>
      <p:ext uri="{BB962C8B-B14F-4D97-AF65-F5344CB8AC3E}">
        <p14:creationId xmlns:p14="http://schemas.microsoft.com/office/powerpoint/2010/main" val="336749993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A, we can derive the</a:t>
            </a:r>
            <a:r>
              <a:rPr lang="en-US" baseline="0" dirty="0"/>
              <a:t> distribution of intensity which is this and contrast as well as signal to noise ratio which are important to determine whether the speckles are fully or partially developed and polarized. As they may effect the properties of the speckles.</a:t>
            </a:r>
          </a:p>
          <a:p>
            <a:endParaRPr lang="en-US" baseline="0" dirty="0"/>
          </a:p>
        </p:txBody>
      </p:sp>
      <p:sp>
        <p:nvSpPr>
          <p:cNvPr id="4" name="Slide Number Placeholder 3"/>
          <p:cNvSpPr>
            <a:spLocks noGrp="1"/>
          </p:cNvSpPr>
          <p:nvPr>
            <p:ph type="sldNum" sz="quarter" idx="10"/>
          </p:nvPr>
        </p:nvSpPr>
        <p:spPr/>
        <p:txBody>
          <a:bodyPr/>
          <a:lstStyle/>
          <a:p>
            <a:fld id="{5CB66919-5F7D-554D-A169-067640077EE3}" type="slidenum">
              <a:rPr lang="en-US" smtClean="0"/>
              <a:t>74</a:t>
            </a:fld>
            <a:endParaRPr lang="en-US" dirty="0"/>
          </a:p>
        </p:txBody>
      </p:sp>
    </p:spTree>
    <p:extLst>
      <p:ext uri="{BB962C8B-B14F-4D97-AF65-F5344CB8AC3E}">
        <p14:creationId xmlns:p14="http://schemas.microsoft.com/office/powerpoint/2010/main" val="416563033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The imaging system can be defined by its point spread function k. P refers to the pupil function of the imaging system. The image field capital A is related to the scattered field a</a:t>
            </a:r>
          </a:p>
        </p:txBody>
      </p:sp>
      <p:sp>
        <p:nvSpPr>
          <p:cNvPr id="4" name="Slide Number Placeholder 3"/>
          <p:cNvSpPr>
            <a:spLocks noGrp="1"/>
          </p:cNvSpPr>
          <p:nvPr>
            <p:ph type="sldNum" sz="quarter" idx="10"/>
          </p:nvPr>
        </p:nvSpPr>
        <p:spPr/>
        <p:txBody>
          <a:bodyPr/>
          <a:lstStyle/>
          <a:p>
            <a:fld id="{5CB66919-5F7D-554D-A169-067640077EE3}" type="slidenum">
              <a:rPr lang="en-US" smtClean="0"/>
              <a:t>75</a:t>
            </a:fld>
            <a:endParaRPr lang="en-US" dirty="0"/>
          </a:p>
        </p:txBody>
      </p:sp>
    </p:spTree>
    <p:extLst>
      <p:ext uri="{BB962C8B-B14F-4D97-AF65-F5344CB8AC3E}">
        <p14:creationId xmlns:p14="http://schemas.microsoft.com/office/powerpoint/2010/main" val="185334285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baseline="0" dirty="0"/>
                  <a:t>The cross-correlation function is given by .While PSI and </a:t>
                </a:r>
                <a14:m>
                  <m:oMath xmlns:m="http://schemas.openxmlformats.org/officeDocument/2006/math">
                    <m:r>
                      <m:rPr>
                        <m:sty m:val="p"/>
                      </m:rPr>
                      <a:rPr lang="el-GR" sz="1200" i="1" smtClean="0">
                        <a:solidFill>
                          <a:schemeClr val="tx1"/>
                        </a:solidFill>
                        <a:latin typeface="Cambria Math" panose="02040503050406030204" pitchFamily="18" charset="0"/>
                        <a:ea typeface="Cambria Math" panose="02040503050406030204" pitchFamily="18" charset="0"/>
                      </a:rPr>
                      <m:t>Δ</m:t>
                    </m:r>
                    <m:sSub>
                      <m:sSubPr>
                        <m:ctrlPr>
                          <a:rPr lang="el-GR" sz="1200" i="1">
                            <a:solidFill>
                              <a:schemeClr val="tx1"/>
                            </a:solidFill>
                            <a:latin typeface="Cambria Math" panose="02040503050406030204" pitchFamily="18" charset="0"/>
                            <a:ea typeface="Cambria Math" panose="02040503050406030204" pitchFamily="18" charset="0"/>
                          </a:rPr>
                        </m:ctrlPr>
                      </m:sSubPr>
                      <m:e>
                        <m:r>
                          <a:rPr lang="en-US" sz="1200" i="1">
                            <a:solidFill>
                              <a:schemeClr val="tx1"/>
                            </a:solidFill>
                            <a:latin typeface="Cambria Math" panose="02040503050406030204" pitchFamily="18" charset="0"/>
                            <a:ea typeface="Cambria Math" panose="02040503050406030204" pitchFamily="18" charset="0"/>
                          </a:rPr>
                          <m:t>𝑞</m:t>
                        </m:r>
                      </m:e>
                      <m:sub>
                        <m:r>
                          <a:rPr lang="en-US" sz="1200" i="1">
                            <a:solidFill>
                              <a:schemeClr val="tx1"/>
                            </a:solidFill>
                            <a:latin typeface="Cambria Math" panose="02040503050406030204" pitchFamily="18" charset="0"/>
                            <a:ea typeface="Cambria Math" panose="02040503050406030204" pitchFamily="18" charset="0"/>
                          </a:rPr>
                          <m:t>𝑧</m:t>
                        </m:r>
                      </m:sub>
                    </m:sSub>
                  </m:oMath>
                </a14:m>
                <a:r>
                  <a:rPr lang="en-US" baseline="0" dirty="0"/>
                  <a:t> are as follow. </a:t>
                </a:r>
                <a:r>
                  <a:rPr lang="en-US" baseline="0" dirty="0" err="1"/>
                  <a:t>Mh</a:t>
                </a:r>
                <a:r>
                  <a:rPr lang="en-US" baseline="0" dirty="0"/>
                  <a:t> is the characteristic surface-height fluctuation and is a function of </a:t>
                </a:r>
                <a14:m>
                  <m:oMath xmlns:m="http://schemas.openxmlformats.org/officeDocument/2006/math">
                    <m:r>
                      <m:rPr>
                        <m:sty m:val="p"/>
                      </m:rPr>
                      <a:rPr lang="el-GR" sz="1200" i="1" smtClean="0">
                        <a:solidFill>
                          <a:schemeClr val="tx1"/>
                        </a:solidFill>
                        <a:latin typeface="Cambria Math" panose="02040503050406030204" pitchFamily="18" charset="0"/>
                        <a:ea typeface="Cambria Math" panose="02040503050406030204" pitchFamily="18" charset="0"/>
                      </a:rPr>
                      <m:t>Δ</m:t>
                    </m:r>
                    <m:sSub>
                      <m:sSubPr>
                        <m:ctrlPr>
                          <a:rPr lang="el-GR" sz="1200" i="1">
                            <a:solidFill>
                              <a:schemeClr val="tx1"/>
                            </a:solidFill>
                            <a:latin typeface="Cambria Math" panose="02040503050406030204" pitchFamily="18" charset="0"/>
                            <a:ea typeface="Cambria Math" panose="02040503050406030204" pitchFamily="18" charset="0"/>
                          </a:rPr>
                        </m:ctrlPr>
                      </m:sSubPr>
                      <m:e>
                        <m:r>
                          <a:rPr lang="en-US" sz="1200" i="1">
                            <a:solidFill>
                              <a:schemeClr val="tx1"/>
                            </a:solidFill>
                            <a:latin typeface="Cambria Math" panose="02040503050406030204" pitchFamily="18" charset="0"/>
                            <a:ea typeface="Cambria Math" panose="02040503050406030204" pitchFamily="18" charset="0"/>
                          </a:rPr>
                          <m:t>𝑞</m:t>
                        </m:r>
                      </m:e>
                      <m:sub>
                        <m:r>
                          <a:rPr lang="en-US" sz="1200" i="1">
                            <a:solidFill>
                              <a:schemeClr val="tx1"/>
                            </a:solidFill>
                            <a:latin typeface="Cambria Math" panose="02040503050406030204" pitchFamily="18" charset="0"/>
                            <a:ea typeface="Cambria Math" panose="02040503050406030204" pitchFamily="18" charset="0"/>
                          </a:rPr>
                          <m:t>𝑧</m:t>
                        </m:r>
                      </m:sub>
                    </m:sSub>
                  </m:oMath>
                </a14:m>
                <a:r>
                  <a:rPr lang="en-US" baseline="0" dirty="0"/>
                  <a:t> refers to the effective roughness of the surface. The effect of change in wavelength, theta 1 and theta 2 is accounted by change in </a:t>
                </a:r>
                <a:r>
                  <a:rPr lang="en-US" baseline="0" dirty="0" err="1"/>
                  <a:t>Mh</a:t>
                </a:r>
                <a:r>
                  <a:rPr lang="en-US" baseline="0" dirty="0"/>
                  <a:t>. </a:t>
                </a:r>
              </a:p>
            </p:txBody>
          </p:sp>
        </mc:Choice>
        <mc:Fallback xmlns="">
          <p:sp>
            <p:nvSpPr>
              <p:cNvPr id="3" name="Notes Placeholder 2"/>
              <p:cNvSpPr>
                <a:spLocks noGrp="1"/>
              </p:cNvSpPr>
              <p:nvPr>
                <p:ph type="body" idx="1"/>
              </p:nvPr>
            </p:nvSpPr>
            <p:spPr/>
            <p:txBody>
              <a:bodyPr/>
              <a:lstStyle/>
              <a:p>
                <a:r>
                  <a:rPr lang="en-US" baseline="0" dirty="0" smtClean="0"/>
                  <a:t>The cross-correlation function is given by .While PSI and </a:t>
                </a:r>
                <a:r>
                  <a:rPr lang="el-GR" sz="1200" i="0" smtClean="0">
                    <a:solidFill>
                      <a:schemeClr val="tx1"/>
                    </a:solidFill>
                    <a:latin typeface="Cambria Math" panose="02040503050406030204" pitchFamily="18" charset="0"/>
                    <a:ea typeface="Cambria Math" panose="02040503050406030204" pitchFamily="18" charset="0"/>
                  </a:rPr>
                  <a:t>Δ</a:t>
                </a:r>
                <a:r>
                  <a:rPr lang="en-US" sz="1200" i="0">
                    <a:solidFill>
                      <a:schemeClr val="tx1"/>
                    </a:solidFill>
                    <a:latin typeface="Cambria Math" panose="02040503050406030204" pitchFamily="18" charset="0"/>
                    <a:ea typeface="Cambria Math" panose="02040503050406030204" pitchFamily="18" charset="0"/>
                  </a:rPr>
                  <a:t>𝑞</a:t>
                </a:r>
                <a:r>
                  <a:rPr lang="el-GR" sz="1200" i="0">
                    <a:solidFill>
                      <a:schemeClr val="tx1"/>
                    </a:solidFill>
                    <a:latin typeface="Cambria Math" panose="02040503050406030204" pitchFamily="18" charset="0"/>
                    <a:ea typeface="Cambria Math" panose="02040503050406030204" pitchFamily="18" charset="0"/>
                  </a:rPr>
                  <a:t>_</a:t>
                </a:r>
                <a:r>
                  <a:rPr lang="en-US" sz="1200" i="0">
                    <a:solidFill>
                      <a:schemeClr val="tx1"/>
                    </a:solidFill>
                    <a:latin typeface="Cambria Math" panose="02040503050406030204" pitchFamily="18" charset="0"/>
                    <a:ea typeface="Cambria Math" panose="02040503050406030204" pitchFamily="18" charset="0"/>
                  </a:rPr>
                  <a:t>𝑧</a:t>
                </a:r>
                <a:r>
                  <a:rPr lang="en-US" baseline="0" dirty="0" smtClean="0"/>
                  <a:t> are as follow. </a:t>
                </a:r>
                <a:r>
                  <a:rPr lang="en-US" baseline="0" dirty="0" err="1" smtClean="0"/>
                  <a:t>Mh</a:t>
                </a:r>
                <a:r>
                  <a:rPr lang="en-US" baseline="0" dirty="0" smtClean="0"/>
                  <a:t> is the characteristic surface-height fluctuation and is a function of </a:t>
                </a:r>
                <a:r>
                  <a:rPr lang="el-GR" sz="1200" i="0" smtClean="0">
                    <a:solidFill>
                      <a:schemeClr val="tx1"/>
                    </a:solidFill>
                    <a:latin typeface="Cambria Math" panose="02040503050406030204" pitchFamily="18" charset="0"/>
                    <a:ea typeface="Cambria Math" panose="02040503050406030204" pitchFamily="18" charset="0"/>
                  </a:rPr>
                  <a:t>Δ</a:t>
                </a:r>
                <a:r>
                  <a:rPr lang="en-US" sz="1200" i="0">
                    <a:solidFill>
                      <a:schemeClr val="tx1"/>
                    </a:solidFill>
                    <a:latin typeface="Cambria Math" panose="02040503050406030204" pitchFamily="18" charset="0"/>
                    <a:ea typeface="Cambria Math" panose="02040503050406030204" pitchFamily="18" charset="0"/>
                  </a:rPr>
                  <a:t>𝑞</a:t>
                </a:r>
                <a:r>
                  <a:rPr lang="el-GR" sz="1200" i="0">
                    <a:solidFill>
                      <a:schemeClr val="tx1"/>
                    </a:solidFill>
                    <a:latin typeface="Cambria Math" panose="02040503050406030204" pitchFamily="18" charset="0"/>
                    <a:ea typeface="Cambria Math" panose="02040503050406030204" pitchFamily="18" charset="0"/>
                  </a:rPr>
                  <a:t>_</a:t>
                </a:r>
                <a:r>
                  <a:rPr lang="en-US" sz="1200" i="0">
                    <a:solidFill>
                      <a:schemeClr val="tx1"/>
                    </a:solidFill>
                    <a:latin typeface="Cambria Math" panose="02040503050406030204" pitchFamily="18" charset="0"/>
                    <a:ea typeface="Cambria Math" panose="02040503050406030204" pitchFamily="18" charset="0"/>
                  </a:rPr>
                  <a:t>𝑧</a:t>
                </a:r>
                <a:r>
                  <a:rPr lang="en-US" baseline="0" dirty="0" smtClean="0"/>
                  <a:t> refers to the effective roughness of the surface. The effect of change in wavelength, theta 1 and theta 2 is accounted by change in </a:t>
                </a:r>
                <a:r>
                  <a:rPr lang="en-US" baseline="0" dirty="0" err="1" smtClean="0"/>
                  <a:t>Mh</a:t>
                </a:r>
                <a:r>
                  <a:rPr lang="en-US" baseline="0" dirty="0" smtClean="0"/>
                  <a:t>. </a:t>
                </a:r>
                <a:endParaRPr lang="en-US" baseline="0" dirty="0" smtClean="0"/>
              </a:p>
            </p:txBody>
          </p:sp>
        </mc:Fallback>
      </mc:AlternateContent>
      <p:sp>
        <p:nvSpPr>
          <p:cNvPr id="4" name="Slide Number Placeholder 3"/>
          <p:cNvSpPr>
            <a:spLocks noGrp="1"/>
          </p:cNvSpPr>
          <p:nvPr>
            <p:ph type="sldNum" sz="quarter" idx="10"/>
          </p:nvPr>
        </p:nvSpPr>
        <p:spPr/>
        <p:txBody>
          <a:bodyPr/>
          <a:lstStyle/>
          <a:p>
            <a:fld id="{5CB66919-5F7D-554D-A169-067640077EE3}" type="slidenum">
              <a:rPr lang="en-US" smtClean="0"/>
              <a:t>76</a:t>
            </a:fld>
            <a:endParaRPr lang="en-US" dirty="0"/>
          </a:p>
        </p:txBody>
      </p:sp>
    </p:spTree>
    <p:extLst>
      <p:ext uri="{BB962C8B-B14F-4D97-AF65-F5344CB8AC3E}">
        <p14:creationId xmlns:p14="http://schemas.microsoft.com/office/powerpoint/2010/main" val="275516990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so1)  we look at a point (A) on the focal plane of the lens, and find the ray that takes the least time to travel from the laser spot to this point.2) we consider a small bundle of parallel rays centered on the reference ray, when they pass through the lens they will all focus on the point.2a) the bundle will constructively interfere because their path length does not vary much from the reference ray. for rays farther away, the phase will vary much more rapidly as a function of position, so on average the phasor </a:t>
            </a:r>
            <a:r>
              <a:rPr lang="en-US" dirty="0" err="1"/>
              <a:t>contibutions</a:t>
            </a:r>
            <a:r>
              <a:rPr lang="en-US" dirty="0"/>
              <a:t> from the region outside the bundle is ~02b) the parallel bundle converges on the point A under 2 conditions ...</a:t>
            </a:r>
            <a:r>
              <a:rPr lang="en-US" dirty="0" err="1"/>
              <a:t>i</a:t>
            </a:r>
            <a:r>
              <a:rPr lang="en-US" dirty="0"/>
              <a:t>) the width of the bundle is much smaller than the radius of curvature of the thin lens...ii) the angle from the optical axis is &lt;&lt;1... if </a:t>
            </a:r>
            <a:r>
              <a:rPr lang="en-US" dirty="0" err="1"/>
              <a:t>i</a:t>
            </a:r>
            <a:r>
              <a:rPr lang="en-US" dirty="0"/>
              <a:t>) is violated, the bundle will still converge to a point, just that the point of convergence will be closer to the </a:t>
            </a:r>
            <a:r>
              <a:rPr lang="en-US" dirty="0" err="1"/>
              <a:t>lensthen</a:t>
            </a:r>
            <a:r>
              <a:rPr lang="en-US" dirty="0"/>
              <a:t>, you can perform the same </a:t>
            </a:r>
            <a:r>
              <a:rPr lang="en-US" dirty="0" err="1"/>
              <a:t>geom</a:t>
            </a:r>
            <a:r>
              <a:rPr lang="en-US" dirty="0"/>
              <a:t> optics on the movement of the laser spot and the speckle, assuming that the source of the speckle rays moves with the laser spot</a:t>
            </a:r>
          </a:p>
          <a:p>
            <a:endParaRPr lang="en-US" dirty="0"/>
          </a:p>
          <a:p>
            <a:r>
              <a:rPr lang="en-US" dirty="0"/>
              <a:t>if they question a lot on the explanation, you can say that the qualitative analysis simplifies a few aspects of the problem, so it cant be 100% correct</a:t>
            </a:r>
          </a:p>
          <a:p>
            <a:endParaRPr lang="en-US" dirty="0"/>
          </a:p>
          <a:p>
            <a:r>
              <a:rPr lang="en-US" dirty="0"/>
              <a:t>and that there is no complete way to describe the phenomenon without </a:t>
            </a:r>
            <a:r>
              <a:rPr lang="en-US" dirty="0" err="1"/>
              <a:t>doiing</a:t>
            </a:r>
            <a:r>
              <a:rPr lang="en-US" dirty="0"/>
              <a:t> the full numerical analysis</a:t>
            </a:r>
          </a:p>
        </p:txBody>
      </p:sp>
      <p:sp>
        <p:nvSpPr>
          <p:cNvPr id="4" name="Slide Number Placeholder 3"/>
          <p:cNvSpPr>
            <a:spLocks noGrp="1"/>
          </p:cNvSpPr>
          <p:nvPr>
            <p:ph type="sldNum" sz="quarter" idx="10"/>
          </p:nvPr>
        </p:nvSpPr>
        <p:spPr/>
        <p:txBody>
          <a:bodyPr/>
          <a:lstStyle/>
          <a:p>
            <a:fld id="{5CB66919-5F7D-554D-A169-067640077EE3}" type="slidenum">
              <a:rPr lang="en-US" smtClean="0"/>
              <a:t>79</a:t>
            </a:fld>
            <a:endParaRPr lang="en-US" dirty="0"/>
          </a:p>
        </p:txBody>
      </p:sp>
    </p:spTree>
    <p:extLst>
      <p:ext uri="{BB962C8B-B14F-4D97-AF65-F5344CB8AC3E}">
        <p14:creationId xmlns:p14="http://schemas.microsoft.com/office/powerpoint/2010/main" val="28689889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just" defTabSz="457200" rtl="0" eaLnBrk="1" fontAlgn="auto" latinLnBrk="0" hangingPunct="1">
              <a:lnSpc>
                <a:spcPct val="100000"/>
              </a:lnSpc>
              <a:spcBef>
                <a:spcPts val="0"/>
              </a:spcBef>
              <a:spcAft>
                <a:spcPts val="0"/>
              </a:spcAft>
              <a:buClrTx/>
              <a:buSzTx/>
              <a:buFontTx/>
              <a:buNone/>
              <a:tabLst/>
              <a:defRPr/>
            </a:pPr>
            <a:r>
              <a:rPr lang="en-US" dirty="0"/>
              <a:t>Here is the side view of </a:t>
            </a:r>
            <a:r>
              <a:rPr lang="en-US" baseline="0" dirty="0"/>
              <a:t>my setup. [Click] The laser is clamped to a retort stand. [Click] A camera is used to take pictures and a dark surface. [Click] Both the camera and the dark surface are mounted on carriers on top of optical benches.</a:t>
            </a:r>
          </a:p>
          <a:p>
            <a:pPr marL="0" marR="0" indent="0" algn="just" defTabSz="457200" rtl="0" eaLnBrk="1" fontAlgn="auto" latinLnBrk="0" hangingPunct="1">
              <a:lnSpc>
                <a:spcPct val="100000"/>
              </a:lnSpc>
              <a:spcBef>
                <a:spcPts val="0"/>
              </a:spcBef>
              <a:spcAft>
                <a:spcPts val="0"/>
              </a:spcAft>
              <a:buClrTx/>
              <a:buSzTx/>
              <a:buFontTx/>
              <a:buNone/>
              <a:tabLst/>
              <a:defRPr/>
            </a:pPr>
            <a:endParaRPr lang="en-US" sz="1200" baseline="0" dirty="0">
              <a:solidFill>
                <a:schemeClr val="tx1"/>
              </a:solidFill>
            </a:endParaRPr>
          </a:p>
          <a:p>
            <a:pPr marL="0" marR="0" indent="0" algn="just" defTabSz="457200" rtl="0" eaLnBrk="1" fontAlgn="auto" latinLnBrk="0" hangingPunct="1">
              <a:lnSpc>
                <a:spcPct val="100000"/>
              </a:lnSpc>
              <a:spcBef>
                <a:spcPts val="0"/>
              </a:spcBef>
              <a:spcAft>
                <a:spcPts val="0"/>
              </a:spcAft>
              <a:buClrTx/>
              <a:buSzTx/>
              <a:buFontTx/>
              <a:buNone/>
              <a:tabLst/>
              <a:defRPr/>
            </a:pPr>
            <a:r>
              <a:rPr lang="en-US" sz="1200" baseline="0" dirty="0">
                <a:solidFill>
                  <a:schemeClr val="tx1"/>
                </a:solidFill>
              </a:rPr>
              <a:t>-&gt; animation sequence, dark surface close up</a:t>
            </a:r>
            <a:endParaRPr lang="en-US" sz="1200" dirty="0">
              <a:solidFill>
                <a:schemeClr val="tx1"/>
              </a:solidFill>
            </a:endParaRPr>
          </a:p>
        </p:txBody>
      </p:sp>
      <p:sp>
        <p:nvSpPr>
          <p:cNvPr id="4" name="Slide Number Placeholder 3"/>
          <p:cNvSpPr>
            <a:spLocks noGrp="1"/>
          </p:cNvSpPr>
          <p:nvPr>
            <p:ph type="sldNum" sz="quarter" idx="10"/>
          </p:nvPr>
        </p:nvSpPr>
        <p:spPr/>
        <p:txBody>
          <a:bodyPr/>
          <a:lstStyle/>
          <a:p>
            <a:fld id="{5CB66919-5F7D-554D-A169-067640077EE3}" type="slidenum">
              <a:rPr lang="en-US" smtClean="0"/>
              <a:t>8</a:t>
            </a:fld>
            <a:endParaRPr lang="en-US" dirty="0"/>
          </a:p>
        </p:txBody>
      </p:sp>
    </p:spTree>
    <p:extLst>
      <p:ext uri="{BB962C8B-B14F-4D97-AF65-F5344CB8AC3E}">
        <p14:creationId xmlns:p14="http://schemas.microsoft.com/office/powerpoint/2010/main" val="32521685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the top view of </a:t>
            </a:r>
            <a:r>
              <a:rPr lang="en-US" baseline="0" dirty="0"/>
              <a:t>my experimental setup. [Click] Using optical bench one the camera is translated laterally [Click] . To ensure uniform velocity, I took multiple pictures at equal intervals of distance and stitched them together. [Click] Using optical bench two, the distance of the camera from the dark surface is varied. </a:t>
            </a:r>
            <a:endParaRPr lang="en-US" dirty="0"/>
          </a:p>
        </p:txBody>
      </p:sp>
      <p:sp>
        <p:nvSpPr>
          <p:cNvPr id="4" name="Slide Number Placeholder 3"/>
          <p:cNvSpPr>
            <a:spLocks noGrp="1"/>
          </p:cNvSpPr>
          <p:nvPr>
            <p:ph type="sldNum" sz="quarter" idx="10"/>
          </p:nvPr>
        </p:nvSpPr>
        <p:spPr/>
        <p:txBody>
          <a:bodyPr/>
          <a:lstStyle/>
          <a:p>
            <a:fld id="{5CB66919-5F7D-554D-A169-067640077EE3}" type="slidenum">
              <a:rPr lang="en-US" smtClean="0"/>
              <a:t>9</a:t>
            </a:fld>
            <a:endParaRPr lang="en-US" dirty="0"/>
          </a:p>
        </p:txBody>
      </p:sp>
    </p:spTree>
    <p:extLst>
      <p:ext uri="{BB962C8B-B14F-4D97-AF65-F5344CB8AC3E}">
        <p14:creationId xmlns:p14="http://schemas.microsoft.com/office/powerpoint/2010/main" val="3779162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670304" y="846838"/>
            <a:ext cx="6845046" cy="793748"/>
          </a:xfrm>
        </p:spPr>
        <p:txBody>
          <a:bodyPr anchor="b"/>
          <a:lstStyle>
            <a:lvl1pPr algn="l">
              <a:defRPr sz="4500">
                <a:solidFill>
                  <a:schemeClr val="tx1"/>
                </a:solidFill>
              </a:defRPr>
            </a:lvl1pPr>
          </a:lstStyle>
          <a:p>
            <a:r>
              <a:rPr lang="en-US" dirty="0"/>
              <a:t>Click to edit Master title style</a:t>
            </a:r>
            <a:endParaRPr lang="en-SG" dirty="0"/>
          </a:p>
        </p:txBody>
      </p:sp>
      <p:sp>
        <p:nvSpPr>
          <p:cNvPr id="3" name="Subtitle 2"/>
          <p:cNvSpPr>
            <a:spLocks noGrp="1"/>
          </p:cNvSpPr>
          <p:nvPr>
            <p:ph type="subTitle" idx="1"/>
          </p:nvPr>
        </p:nvSpPr>
        <p:spPr>
          <a:xfrm>
            <a:off x="1670304" y="1933194"/>
            <a:ext cx="6845046" cy="736091"/>
          </a:xfrm>
        </p:spPr>
        <p:txBody>
          <a:bodyPr>
            <a:normAutofit/>
          </a:bodyPr>
          <a:lstStyle>
            <a:lvl1pPr marL="0" indent="0" algn="l">
              <a:buNone/>
              <a:defRPr sz="240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Master subtitle style</a:t>
            </a:r>
            <a:endParaRPr lang="en-SG" dirty="0"/>
          </a:p>
        </p:txBody>
      </p:sp>
      <p:sp>
        <p:nvSpPr>
          <p:cNvPr id="5" name="Footer Placeholder 4"/>
          <p:cNvSpPr>
            <a:spLocks noGrp="1"/>
          </p:cNvSpPr>
          <p:nvPr>
            <p:ph type="ftr" sz="quarter" idx="11"/>
          </p:nvPr>
        </p:nvSpPr>
        <p:spPr/>
        <p:txBody>
          <a:bodyPr/>
          <a:lstStyle>
            <a:lvl1pPr>
              <a:defRPr/>
            </a:lvl1pPr>
          </a:lstStyle>
          <a:p>
            <a:r>
              <a:rPr lang="en-SG" dirty="0"/>
              <a:t>IYPT 2018</a:t>
            </a:r>
          </a:p>
        </p:txBody>
      </p:sp>
      <p:sp>
        <p:nvSpPr>
          <p:cNvPr id="9" name="Rectangle 8"/>
          <p:cNvSpPr/>
          <p:nvPr userDrawn="1"/>
        </p:nvSpPr>
        <p:spPr>
          <a:xfrm>
            <a:off x="628650" y="2778318"/>
            <a:ext cx="7886700" cy="9137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solidFill>
                <a:schemeClr val="accent1">
                  <a:lumMod val="75000"/>
                </a:schemeClr>
              </a:solidFill>
            </a:endParaRPr>
          </a:p>
        </p:txBody>
      </p:sp>
      <p:sp>
        <p:nvSpPr>
          <p:cNvPr id="7" name="Slide Number Placeholder 5"/>
          <p:cNvSpPr>
            <a:spLocks noGrp="1"/>
          </p:cNvSpPr>
          <p:nvPr>
            <p:ph type="sldNum" sz="quarter" idx="4"/>
          </p:nvPr>
        </p:nvSpPr>
        <p:spPr>
          <a:xfrm>
            <a:off x="7998106" y="174373"/>
            <a:ext cx="517244" cy="365125"/>
          </a:xfrm>
          <a:prstGeom prst="rect">
            <a:avLst/>
          </a:prstGeom>
        </p:spPr>
        <p:txBody>
          <a:bodyPr vert="horz" lIns="91440" tIns="45720" rIns="91440" bIns="45720" rtlCol="0" anchor="ctr"/>
          <a:lstStyle>
            <a:lvl1pPr algn="r">
              <a:defRPr sz="1200" b="1" i="0">
                <a:solidFill>
                  <a:schemeClr val="tx1"/>
                </a:solidFill>
                <a:latin typeface="Segoe UI Semibold" charset="0"/>
                <a:ea typeface="Segoe UI Semibold" charset="0"/>
                <a:cs typeface="Segoe UI Semibold" charset="0"/>
              </a:defRPr>
            </a:lvl1pPr>
          </a:lstStyle>
          <a:p>
            <a:fld id="{D524B6CE-5D57-4459-A907-3F1D5BE11E1F}" type="slidenum">
              <a:rPr lang="en-SG" smtClean="0">
                <a:solidFill>
                  <a:prstClr val="black"/>
                </a:solidFill>
              </a:rPr>
              <a:pPr/>
              <a:t>‹#›</a:t>
            </a:fld>
            <a:endParaRPr lang="en-SG" dirty="0">
              <a:solidFill>
                <a:prstClr val="black"/>
              </a:solidFill>
            </a:endParaRPr>
          </a:p>
        </p:txBody>
      </p:sp>
    </p:spTree>
    <p:extLst>
      <p:ext uri="{BB962C8B-B14F-4D97-AF65-F5344CB8AC3E}">
        <p14:creationId xmlns:p14="http://schemas.microsoft.com/office/powerpoint/2010/main" val="125577592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normAutofit/>
          </a:bodyPr>
          <a:lstStyle>
            <a:lvl1pPr>
              <a:defRPr sz="3600"/>
            </a:lvl1pPr>
          </a:lstStyle>
          <a:p>
            <a:r>
              <a:rPr lang="en-US"/>
              <a:t>Click to edit Master title style</a:t>
            </a:r>
            <a:endParaRPr lang="en-SG"/>
          </a:p>
        </p:txBody>
      </p:sp>
      <p:sp>
        <p:nvSpPr>
          <p:cNvPr id="3" name="Picture Placeholder 2"/>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SG" dirty="0"/>
          </a:p>
        </p:txBody>
      </p:sp>
      <p:sp>
        <p:nvSpPr>
          <p:cNvPr id="4" name="Text Placeholder 3"/>
          <p:cNvSpPr>
            <a:spLocks noGrp="1"/>
          </p:cNvSpPr>
          <p:nvPr>
            <p:ph type="body" sz="half" idx="2"/>
          </p:nvPr>
        </p:nvSpPr>
        <p:spPr>
          <a:xfrm>
            <a:off x="629841" y="2057400"/>
            <a:ext cx="2949178" cy="3811588"/>
          </a:xfrm>
        </p:spPr>
        <p:txBody>
          <a:bodyPr>
            <a:normAutofit/>
          </a:bodyPr>
          <a:lstStyle>
            <a:lvl1pPr marL="0" indent="0">
              <a:buNone/>
              <a:defRPr sz="18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7" name="Footer Placeholder 4"/>
          <p:cNvSpPr>
            <a:spLocks noGrp="1"/>
          </p:cNvSpPr>
          <p:nvPr>
            <p:ph type="ftr" sz="quarter" idx="11"/>
          </p:nvPr>
        </p:nvSpPr>
        <p:spPr>
          <a:xfrm>
            <a:off x="628650" y="193931"/>
            <a:ext cx="931926" cy="365125"/>
          </a:xfrm>
        </p:spPr>
        <p:txBody>
          <a:bodyPr/>
          <a:lstStyle>
            <a:lvl1pPr>
              <a:defRPr/>
            </a:lvl1pPr>
          </a:lstStyle>
          <a:p>
            <a:r>
              <a:rPr lang="en-SG" dirty="0"/>
              <a:t>IYPT 2018</a:t>
            </a:r>
          </a:p>
        </p:txBody>
      </p:sp>
      <p:sp>
        <p:nvSpPr>
          <p:cNvPr id="8" name="Slide Number Placeholder 5"/>
          <p:cNvSpPr>
            <a:spLocks noGrp="1"/>
          </p:cNvSpPr>
          <p:nvPr>
            <p:ph type="sldNum" sz="quarter" idx="4"/>
          </p:nvPr>
        </p:nvSpPr>
        <p:spPr>
          <a:xfrm>
            <a:off x="7998106" y="174373"/>
            <a:ext cx="517244" cy="365125"/>
          </a:xfrm>
          <a:prstGeom prst="rect">
            <a:avLst/>
          </a:prstGeom>
        </p:spPr>
        <p:txBody>
          <a:bodyPr vert="horz" lIns="91440" tIns="45720" rIns="91440" bIns="45720" rtlCol="0" anchor="ctr"/>
          <a:lstStyle>
            <a:lvl1pPr algn="r">
              <a:defRPr sz="1200" b="1" i="0">
                <a:solidFill>
                  <a:schemeClr val="tx1"/>
                </a:solidFill>
                <a:latin typeface="Segoe UI Semibold" charset="0"/>
                <a:ea typeface="Segoe UI Semibold" charset="0"/>
                <a:cs typeface="Segoe UI Semibold" charset="0"/>
              </a:defRPr>
            </a:lvl1pPr>
          </a:lstStyle>
          <a:p>
            <a:fld id="{D524B6CE-5D57-4459-A907-3F1D5BE11E1F}" type="slidenum">
              <a:rPr lang="en-SG" smtClean="0">
                <a:solidFill>
                  <a:prstClr val="black"/>
                </a:solidFill>
              </a:rPr>
              <a:pPr/>
              <a:t>‹#›</a:t>
            </a:fld>
            <a:endParaRPr lang="en-SG" dirty="0">
              <a:solidFill>
                <a:prstClr val="black"/>
              </a:solidFill>
            </a:endParaRPr>
          </a:p>
        </p:txBody>
      </p:sp>
    </p:spTree>
    <p:extLst>
      <p:ext uri="{BB962C8B-B14F-4D97-AF65-F5344CB8AC3E}">
        <p14:creationId xmlns:p14="http://schemas.microsoft.com/office/powerpoint/2010/main" val="304575199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SG"/>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6" name="Footer Placeholder 4"/>
          <p:cNvSpPr>
            <a:spLocks noGrp="1"/>
          </p:cNvSpPr>
          <p:nvPr>
            <p:ph type="ftr" sz="quarter" idx="11"/>
          </p:nvPr>
        </p:nvSpPr>
        <p:spPr>
          <a:xfrm>
            <a:off x="628650" y="193931"/>
            <a:ext cx="931926" cy="365125"/>
          </a:xfrm>
        </p:spPr>
        <p:txBody>
          <a:bodyPr/>
          <a:lstStyle>
            <a:lvl1pPr>
              <a:defRPr/>
            </a:lvl1pPr>
          </a:lstStyle>
          <a:p>
            <a:r>
              <a:rPr lang="en-SG" dirty="0"/>
              <a:t>IYPT 2018</a:t>
            </a:r>
          </a:p>
        </p:txBody>
      </p:sp>
      <p:sp>
        <p:nvSpPr>
          <p:cNvPr id="7" name="Slide Number Placeholder 5"/>
          <p:cNvSpPr>
            <a:spLocks noGrp="1"/>
          </p:cNvSpPr>
          <p:nvPr>
            <p:ph type="sldNum" sz="quarter" idx="4"/>
          </p:nvPr>
        </p:nvSpPr>
        <p:spPr>
          <a:xfrm>
            <a:off x="7998106" y="174373"/>
            <a:ext cx="517244" cy="365125"/>
          </a:xfrm>
          <a:prstGeom prst="rect">
            <a:avLst/>
          </a:prstGeom>
        </p:spPr>
        <p:txBody>
          <a:bodyPr vert="horz" lIns="91440" tIns="45720" rIns="91440" bIns="45720" rtlCol="0" anchor="ctr"/>
          <a:lstStyle>
            <a:lvl1pPr algn="r">
              <a:defRPr sz="1200" b="1" i="0">
                <a:solidFill>
                  <a:schemeClr val="tx1"/>
                </a:solidFill>
                <a:latin typeface="Segoe UI Semibold" charset="0"/>
                <a:ea typeface="Segoe UI Semibold" charset="0"/>
                <a:cs typeface="Segoe UI Semibold" charset="0"/>
              </a:defRPr>
            </a:lvl1pPr>
          </a:lstStyle>
          <a:p>
            <a:fld id="{D524B6CE-5D57-4459-A907-3F1D5BE11E1F}" type="slidenum">
              <a:rPr lang="en-SG" smtClean="0">
                <a:solidFill>
                  <a:prstClr val="black"/>
                </a:solidFill>
              </a:rPr>
              <a:pPr/>
              <a:t>‹#›</a:t>
            </a:fld>
            <a:endParaRPr lang="en-SG" dirty="0">
              <a:solidFill>
                <a:prstClr val="black"/>
              </a:solidFill>
            </a:endParaRPr>
          </a:p>
        </p:txBody>
      </p:sp>
    </p:spTree>
    <p:extLst>
      <p:ext uri="{BB962C8B-B14F-4D97-AF65-F5344CB8AC3E}">
        <p14:creationId xmlns:p14="http://schemas.microsoft.com/office/powerpoint/2010/main" val="227978224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SG"/>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6" name="Footer Placeholder 4"/>
          <p:cNvSpPr>
            <a:spLocks noGrp="1"/>
          </p:cNvSpPr>
          <p:nvPr>
            <p:ph type="ftr" sz="quarter" idx="11"/>
          </p:nvPr>
        </p:nvSpPr>
        <p:spPr>
          <a:xfrm>
            <a:off x="628650" y="193931"/>
            <a:ext cx="931926" cy="365125"/>
          </a:xfrm>
        </p:spPr>
        <p:txBody>
          <a:bodyPr/>
          <a:lstStyle>
            <a:lvl1pPr>
              <a:defRPr/>
            </a:lvl1pPr>
          </a:lstStyle>
          <a:p>
            <a:r>
              <a:rPr lang="en-SG" dirty="0"/>
              <a:t>IYPT 2018</a:t>
            </a:r>
          </a:p>
        </p:txBody>
      </p:sp>
      <p:sp>
        <p:nvSpPr>
          <p:cNvPr id="7" name="Slide Number Placeholder 5"/>
          <p:cNvSpPr>
            <a:spLocks noGrp="1"/>
          </p:cNvSpPr>
          <p:nvPr>
            <p:ph type="sldNum" sz="quarter" idx="4"/>
          </p:nvPr>
        </p:nvSpPr>
        <p:spPr>
          <a:xfrm>
            <a:off x="7998106" y="174373"/>
            <a:ext cx="517244" cy="365125"/>
          </a:xfrm>
          <a:prstGeom prst="rect">
            <a:avLst/>
          </a:prstGeom>
        </p:spPr>
        <p:txBody>
          <a:bodyPr vert="horz" lIns="91440" tIns="45720" rIns="91440" bIns="45720" rtlCol="0" anchor="ctr"/>
          <a:lstStyle>
            <a:lvl1pPr algn="r">
              <a:defRPr sz="1200" b="1" i="0">
                <a:solidFill>
                  <a:schemeClr val="tx1"/>
                </a:solidFill>
                <a:latin typeface="Segoe UI Semibold" charset="0"/>
                <a:ea typeface="Segoe UI Semibold" charset="0"/>
                <a:cs typeface="Segoe UI Semibold" charset="0"/>
              </a:defRPr>
            </a:lvl1pPr>
          </a:lstStyle>
          <a:p>
            <a:fld id="{D524B6CE-5D57-4459-A907-3F1D5BE11E1F}" type="slidenum">
              <a:rPr lang="en-SG" smtClean="0">
                <a:solidFill>
                  <a:prstClr val="black"/>
                </a:solidFill>
              </a:rPr>
              <a:pPr/>
              <a:t>‹#›</a:t>
            </a:fld>
            <a:endParaRPr lang="en-SG" dirty="0">
              <a:solidFill>
                <a:prstClr val="black"/>
              </a:solidFill>
            </a:endParaRPr>
          </a:p>
        </p:txBody>
      </p:sp>
    </p:spTree>
    <p:extLst>
      <p:ext uri="{BB962C8B-B14F-4D97-AF65-F5344CB8AC3E}">
        <p14:creationId xmlns:p14="http://schemas.microsoft.com/office/powerpoint/2010/main" val="195658383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SG" dirty="0"/>
          </a:p>
        </p:txBody>
      </p:sp>
      <p:sp>
        <p:nvSpPr>
          <p:cNvPr id="3" name="Content Placeholder 2"/>
          <p:cNvSpPr>
            <a:spLocks noGrp="1"/>
          </p:cNvSpPr>
          <p:nvPr>
            <p:ph idx="1"/>
          </p:nvPr>
        </p:nvSpPr>
        <p:spPr/>
        <p:txBody>
          <a:bodyPr>
            <a:normAutofit/>
          </a:bodyPr>
          <a:lstStyle>
            <a:lvl1pPr>
              <a:defRPr sz="2400"/>
            </a:lvl1pPr>
            <a:lvl2pPr>
              <a:defRPr sz="2000"/>
            </a:lvl2pPr>
            <a:lvl3pPr>
              <a:defRPr sz="16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SG" dirty="0"/>
          </a:p>
        </p:txBody>
      </p:sp>
      <p:sp>
        <p:nvSpPr>
          <p:cNvPr id="6" name="Footer Placeholder 4"/>
          <p:cNvSpPr>
            <a:spLocks noGrp="1"/>
          </p:cNvSpPr>
          <p:nvPr>
            <p:ph type="ftr" sz="quarter" idx="11"/>
          </p:nvPr>
        </p:nvSpPr>
        <p:spPr>
          <a:xfrm>
            <a:off x="628650" y="193931"/>
            <a:ext cx="931926" cy="365125"/>
          </a:xfrm>
        </p:spPr>
        <p:txBody>
          <a:bodyPr/>
          <a:lstStyle>
            <a:lvl1pPr>
              <a:defRPr/>
            </a:lvl1pPr>
          </a:lstStyle>
          <a:p>
            <a:r>
              <a:rPr lang="en-SG" dirty="0"/>
              <a:t>IYPT 2018</a:t>
            </a:r>
          </a:p>
        </p:txBody>
      </p:sp>
      <p:sp>
        <p:nvSpPr>
          <p:cNvPr id="8" name="Slide Number Placeholder 5"/>
          <p:cNvSpPr>
            <a:spLocks noGrp="1"/>
          </p:cNvSpPr>
          <p:nvPr>
            <p:ph type="sldNum" sz="quarter" idx="4"/>
          </p:nvPr>
        </p:nvSpPr>
        <p:spPr>
          <a:xfrm>
            <a:off x="7998106" y="174373"/>
            <a:ext cx="517244" cy="365125"/>
          </a:xfrm>
          <a:prstGeom prst="rect">
            <a:avLst/>
          </a:prstGeom>
        </p:spPr>
        <p:txBody>
          <a:bodyPr vert="horz" lIns="91440" tIns="45720" rIns="91440" bIns="45720" rtlCol="0" anchor="ctr"/>
          <a:lstStyle>
            <a:lvl1pPr algn="r">
              <a:defRPr sz="1200" b="1" i="0">
                <a:solidFill>
                  <a:schemeClr val="tx1"/>
                </a:solidFill>
                <a:latin typeface="Segoe UI Semibold" charset="0"/>
                <a:ea typeface="Segoe UI Semibold" charset="0"/>
                <a:cs typeface="Segoe UI Semibold" charset="0"/>
              </a:defRPr>
            </a:lvl1pPr>
          </a:lstStyle>
          <a:p>
            <a:fld id="{D524B6CE-5D57-4459-A907-3F1D5BE11E1F}" type="slidenum">
              <a:rPr lang="en-SG" smtClean="0">
                <a:solidFill>
                  <a:prstClr val="black"/>
                </a:solidFill>
              </a:rPr>
              <a:pPr/>
              <a:t>‹#›</a:t>
            </a:fld>
            <a:endParaRPr lang="en-SG" dirty="0">
              <a:solidFill>
                <a:prstClr val="black"/>
              </a:solidFill>
            </a:endParaRPr>
          </a:p>
        </p:txBody>
      </p:sp>
    </p:spTree>
    <p:extLst>
      <p:ext uri="{BB962C8B-B14F-4D97-AF65-F5344CB8AC3E}">
        <p14:creationId xmlns:p14="http://schemas.microsoft.com/office/powerpoint/2010/main" val="69285299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6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SG" dirty="0"/>
          </a:p>
        </p:txBody>
      </p:sp>
      <p:sp>
        <p:nvSpPr>
          <p:cNvPr id="3" name="Content Placeholder 2"/>
          <p:cNvSpPr>
            <a:spLocks noGrp="1"/>
          </p:cNvSpPr>
          <p:nvPr>
            <p:ph idx="1"/>
          </p:nvPr>
        </p:nvSpPr>
        <p:spPr/>
        <p:txBody>
          <a:bodyPr>
            <a:normAutofit/>
          </a:bodyPr>
          <a:lstStyle>
            <a:lvl1pPr>
              <a:defRPr sz="2400"/>
            </a:lvl1pPr>
            <a:lvl2pPr>
              <a:defRPr sz="2000"/>
            </a:lvl2pPr>
            <a:lvl3pPr>
              <a:defRPr sz="1600"/>
            </a:lvl3pPr>
            <a:lvl4pPr>
              <a:defRPr sz="1400"/>
            </a:lvl4pPr>
            <a:lvl5pPr>
              <a:defRPr sz="14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SG" dirty="0"/>
          </a:p>
        </p:txBody>
      </p:sp>
      <p:sp>
        <p:nvSpPr>
          <p:cNvPr id="17" name="Footer Placeholder 4"/>
          <p:cNvSpPr>
            <a:spLocks noGrp="1"/>
          </p:cNvSpPr>
          <p:nvPr>
            <p:ph type="ftr" sz="quarter" idx="11"/>
          </p:nvPr>
        </p:nvSpPr>
        <p:spPr>
          <a:xfrm>
            <a:off x="628650" y="193931"/>
            <a:ext cx="931926" cy="365125"/>
          </a:xfrm>
        </p:spPr>
        <p:txBody>
          <a:bodyPr/>
          <a:lstStyle>
            <a:lvl1pPr>
              <a:defRPr/>
            </a:lvl1pPr>
          </a:lstStyle>
          <a:p>
            <a:r>
              <a:rPr lang="en-SG" dirty="0"/>
              <a:t>IYPT 2018</a:t>
            </a:r>
          </a:p>
        </p:txBody>
      </p:sp>
      <p:sp>
        <p:nvSpPr>
          <p:cNvPr id="15" name="Slide Number Placeholder 5"/>
          <p:cNvSpPr>
            <a:spLocks noGrp="1"/>
          </p:cNvSpPr>
          <p:nvPr>
            <p:ph type="sldNum" sz="quarter" idx="4"/>
          </p:nvPr>
        </p:nvSpPr>
        <p:spPr>
          <a:xfrm>
            <a:off x="7998106" y="174373"/>
            <a:ext cx="517244" cy="365125"/>
          </a:xfrm>
          <a:prstGeom prst="rect">
            <a:avLst/>
          </a:prstGeom>
        </p:spPr>
        <p:txBody>
          <a:bodyPr vert="horz" lIns="91440" tIns="45720" rIns="91440" bIns="45720" rtlCol="0" anchor="ctr"/>
          <a:lstStyle>
            <a:lvl1pPr algn="r">
              <a:defRPr sz="1200" b="1" i="0">
                <a:solidFill>
                  <a:schemeClr val="tx1"/>
                </a:solidFill>
                <a:latin typeface="Segoe UI Semibold" charset="0"/>
                <a:ea typeface="Segoe UI Semibold" charset="0"/>
                <a:cs typeface="Segoe UI Semibold" charset="0"/>
              </a:defRPr>
            </a:lvl1pPr>
          </a:lstStyle>
          <a:p>
            <a:fld id="{D524B6CE-5D57-4459-A907-3F1D5BE11E1F}" type="slidenum">
              <a:rPr lang="en-SG" smtClean="0">
                <a:solidFill>
                  <a:prstClr val="black"/>
                </a:solidFill>
              </a:rPr>
              <a:pPr/>
              <a:t>‹#›</a:t>
            </a:fld>
            <a:endParaRPr lang="en-SG" dirty="0">
              <a:solidFill>
                <a:prstClr val="black"/>
              </a:solidFill>
            </a:endParaRPr>
          </a:p>
        </p:txBody>
      </p:sp>
      <p:grpSp>
        <p:nvGrpSpPr>
          <p:cNvPr id="16" name="Group 15"/>
          <p:cNvGrpSpPr/>
          <p:nvPr userDrawn="1"/>
        </p:nvGrpSpPr>
        <p:grpSpPr>
          <a:xfrm>
            <a:off x="317324" y="6299708"/>
            <a:ext cx="8448720" cy="385713"/>
            <a:chOff x="234169" y="6285903"/>
            <a:chExt cx="8448720" cy="385713"/>
          </a:xfrm>
        </p:grpSpPr>
        <p:sp>
          <p:nvSpPr>
            <p:cNvPr id="27" name="Rectangle 26">
              <a:extLst>
                <a:ext uri="{FF2B5EF4-FFF2-40B4-BE49-F238E27FC236}">
                  <a16:creationId xmlns:a16="http://schemas.microsoft.com/office/drawing/2014/main" id="{832D8FCF-D803-422B-9459-6F59F15F4E07}"/>
                </a:ext>
              </a:extLst>
            </p:cNvPr>
            <p:cNvSpPr/>
            <p:nvPr userDrawn="1"/>
          </p:nvSpPr>
          <p:spPr>
            <a:xfrm>
              <a:off x="331170" y="6625793"/>
              <a:ext cx="1491916" cy="45719"/>
            </a:xfrm>
            <a:prstGeom prst="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8" name="Rectangle 27">
              <a:extLst>
                <a:ext uri="{FF2B5EF4-FFF2-40B4-BE49-F238E27FC236}">
                  <a16:creationId xmlns:a16="http://schemas.microsoft.com/office/drawing/2014/main" id="{BEF5BE90-4859-4139-9711-4AAADE0D20A0}"/>
                </a:ext>
              </a:extLst>
            </p:cNvPr>
            <p:cNvSpPr/>
            <p:nvPr userDrawn="1"/>
          </p:nvSpPr>
          <p:spPr>
            <a:xfrm>
              <a:off x="1980718" y="6625793"/>
              <a:ext cx="1491916" cy="4571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29" name="Rectangle 28">
              <a:extLst>
                <a:ext uri="{FF2B5EF4-FFF2-40B4-BE49-F238E27FC236}">
                  <a16:creationId xmlns:a16="http://schemas.microsoft.com/office/drawing/2014/main" id="{06C84E7B-C66B-40BD-8865-B0C2B63DCD51}"/>
                </a:ext>
              </a:extLst>
            </p:cNvPr>
            <p:cNvSpPr/>
            <p:nvPr userDrawn="1"/>
          </p:nvSpPr>
          <p:spPr>
            <a:xfrm>
              <a:off x="5416169" y="6625793"/>
              <a:ext cx="1491916" cy="45719"/>
            </a:xfrm>
            <a:prstGeom prst="rect">
              <a:avLst/>
            </a:prstGeom>
            <a:solidFill>
              <a:srgbClr val="0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0" name="Rectangle 29">
              <a:extLst>
                <a:ext uri="{FF2B5EF4-FFF2-40B4-BE49-F238E27FC236}">
                  <a16:creationId xmlns:a16="http://schemas.microsoft.com/office/drawing/2014/main" id="{86888571-E234-4F5A-B58C-85CA482BA63D}"/>
                </a:ext>
              </a:extLst>
            </p:cNvPr>
            <p:cNvSpPr/>
            <p:nvPr userDrawn="1"/>
          </p:nvSpPr>
          <p:spPr>
            <a:xfrm>
              <a:off x="3716990" y="6625897"/>
              <a:ext cx="1491916" cy="4571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31" name="TextBox 30">
              <a:extLst>
                <a:ext uri="{FF2B5EF4-FFF2-40B4-BE49-F238E27FC236}">
                  <a16:creationId xmlns:a16="http://schemas.microsoft.com/office/drawing/2014/main" id="{3DB41356-70BA-43A9-8173-C1603BD859F6}"/>
                </a:ext>
              </a:extLst>
            </p:cNvPr>
            <p:cNvSpPr txBox="1"/>
            <p:nvPr userDrawn="1"/>
          </p:nvSpPr>
          <p:spPr>
            <a:xfrm>
              <a:off x="234169" y="6285903"/>
              <a:ext cx="1685917" cy="307777"/>
            </a:xfrm>
            <a:prstGeom prst="rect">
              <a:avLst/>
            </a:prstGeom>
            <a:noFill/>
          </p:spPr>
          <p:txBody>
            <a:bodyPr wrap="square" rtlCol="0">
              <a:spAutoFit/>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SG" sz="1400" b="0" i="1">
                  <a:solidFill>
                    <a:srgbClr val="7F0001"/>
                  </a:solidFill>
                  <a:latin typeface="+mn-lt"/>
                  <a:ea typeface="Gill Sans Light" charset="0"/>
                  <a:cs typeface="Gill Sans Light" charset="0"/>
                </a:rPr>
                <a:t>Experimental Setup</a:t>
              </a:r>
              <a:endParaRPr lang="en-SG" sz="1400" b="0" i="1" dirty="0">
                <a:solidFill>
                  <a:srgbClr val="7F0001"/>
                </a:solidFill>
                <a:latin typeface="+mn-lt"/>
                <a:ea typeface="Gill Sans Light" charset="0"/>
                <a:cs typeface="Gill Sans Light" charset="0"/>
              </a:endParaRPr>
            </a:p>
          </p:txBody>
        </p:sp>
        <p:sp>
          <p:nvSpPr>
            <p:cNvPr id="32" name="TextBox 31">
              <a:extLst>
                <a:ext uri="{FF2B5EF4-FFF2-40B4-BE49-F238E27FC236}">
                  <a16:creationId xmlns:a16="http://schemas.microsoft.com/office/drawing/2014/main" id="{7DB1687C-7BA8-4F00-9021-4F75939690AA}"/>
                </a:ext>
              </a:extLst>
            </p:cNvPr>
            <p:cNvSpPr txBox="1"/>
            <p:nvPr userDrawn="1"/>
          </p:nvSpPr>
          <p:spPr>
            <a:xfrm>
              <a:off x="1782498" y="6289404"/>
              <a:ext cx="1888355" cy="307777"/>
            </a:xfrm>
            <a:prstGeom prst="rect">
              <a:avLst/>
            </a:prstGeom>
            <a:noFill/>
          </p:spPr>
          <p:txBody>
            <a:bodyPr wrap="square" rtlCol="0">
              <a:spAutoFit/>
            </a:bodyPr>
            <a:lstStyle/>
            <a:p>
              <a:pPr algn="ctr"/>
              <a:r>
                <a:rPr lang="en-SG" sz="1400" b="0" i="1" dirty="0">
                  <a:latin typeface="+mn-lt"/>
                  <a:ea typeface="Gill Sans Light" charset="0"/>
                  <a:cs typeface="Gill Sans Light" charset="0"/>
                </a:rPr>
                <a:t>Signal Prediction</a:t>
              </a:r>
            </a:p>
          </p:txBody>
        </p:sp>
        <p:sp>
          <p:nvSpPr>
            <p:cNvPr id="33" name="TextBox 32">
              <a:extLst>
                <a:ext uri="{FF2B5EF4-FFF2-40B4-BE49-F238E27FC236}">
                  <a16:creationId xmlns:a16="http://schemas.microsoft.com/office/drawing/2014/main" id="{BBE821B6-090F-4B7B-8A68-B502A348420D}"/>
                </a:ext>
              </a:extLst>
            </p:cNvPr>
            <p:cNvSpPr txBox="1"/>
            <p:nvPr userDrawn="1"/>
          </p:nvSpPr>
          <p:spPr>
            <a:xfrm>
              <a:off x="3492927" y="6285903"/>
              <a:ext cx="1888355" cy="307777"/>
            </a:xfrm>
            <a:prstGeom prst="rect">
              <a:avLst/>
            </a:prstGeom>
            <a:noFill/>
          </p:spPr>
          <p:txBody>
            <a:bodyPr wrap="square" rtlCol="0">
              <a:spAutoFit/>
            </a:bodyPr>
            <a:lstStyle/>
            <a:p>
              <a:pPr algn="ctr"/>
              <a:r>
                <a:rPr lang="en-SG" sz="1400" b="0" i="1" dirty="0">
                  <a:latin typeface="+mn-lt"/>
                  <a:ea typeface="Gill Sans Light" charset="0"/>
                  <a:cs typeface="Gill Sans Light" charset="0"/>
                </a:rPr>
                <a:t>Optimisation</a:t>
              </a:r>
            </a:p>
          </p:txBody>
        </p:sp>
        <p:sp>
          <p:nvSpPr>
            <p:cNvPr id="34" name="TextBox 33">
              <a:extLst>
                <a:ext uri="{FF2B5EF4-FFF2-40B4-BE49-F238E27FC236}">
                  <a16:creationId xmlns:a16="http://schemas.microsoft.com/office/drawing/2014/main" id="{47E4BB50-8D17-42FA-999D-5B568D765B6D}"/>
                </a:ext>
              </a:extLst>
            </p:cNvPr>
            <p:cNvSpPr txBox="1"/>
            <p:nvPr userDrawn="1"/>
          </p:nvSpPr>
          <p:spPr>
            <a:xfrm>
              <a:off x="5293575" y="6296459"/>
              <a:ext cx="1725174" cy="307777"/>
            </a:xfrm>
            <a:prstGeom prst="rect">
              <a:avLst/>
            </a:prstGeom>
            <a:noFill/>
          </p:spPr>
          <p:txBody>
            <a:bodyPr wrap="square" rtlCol="0">
              <a:spAutoFit/>
            </a:bodyPr>
            <a:lstStyle/>
            <a:p>
              <a:pPr algn="ctr"/>
              <a:r>
                <a:rPr lang="en-SG" sz="1400" b="0" i="1" dirty="0">
                  <a:latin typeface="+mn-lt"/>
                  <a:ea typeface="Gill Sans Light" charset="0"/>
                  <a:cs typeface="Gill Sans Light" charset="0"/>
                </a:rPr>
                <a:t>Further Insights</a:t>
              </a:r>
              <a:endParaRPr lang="en-SG" sz="1600" b="0" i="1" dirty="0">
                <a:latin typeface="+mn-lt"/>
                <a:ea typeface="Gill Sans Light" charset="0"/>
                <a:cs typeface="Gill Sans Light" charset="0"/>
              </a:endParaRPr>
            </a:p>
          </p:txBody>
        </p:sp>
        <p:sp>
          <p:nvSpPr>
            <p:cNvPr id="35" name="Rectangle 34">
              <a:extLst>
                <a:ext uri="{FF2B5EF4-FFF2-40B4-BE49-F238E27FC236}">
                  <a16:creationId xmlns:a16="http://schemas.microsoft.com/office/drawing/2014/main" id="{832D8FCF-D803-422B-9459-6F59F15F4E07}"/>
                </a:ext>
              </a:extLst>
            </p:cNvPr>
            <p:cNvSpPr/>
            <p:nvPr userDrawn="1"/>
          </p:nvSpPr>
          <p:spPr>
            <a:xfrm>
              <a:off x="7141343" y="6625793"/>
              <a:ext cx="1491916" cy="4571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6" name="TextBox 35">
              <a:extLst>
                <a:ext uri="{FF2B5EF4-FFF2-40B4-BE49-F238E27FC236}">
                  <a16:creationId xmlns:a16="http://schemas.microsoft.com/office/drawing/2014/main" id="{3DB41356-70BA-43A9-8173-C1603BD859F6}"/>
                </a:ext>
              </a:extLst>
            </p:cNvPr>
            <p:cNvSpPr txBox="1"/>
            <p:nvPr userDrawn="1"/>
          </p:nvSpPr>
          <p:spPr>
            <a:xfrm>
              <a:off x="7091712" y="6287839"/>
              <a:ext cx="1591177" cy="307777"/>
            </a:xfrm>
            <a:prstGeom prst="rect">
              <a:avLst/>
            </a:prstGeom>
            <a:noFill/>
          </p:spPr>
          <p:txBody>
            <a:bodyPr wrap="square" rtlCol="0">
              <a:spAutoFit/>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SG" sz="1400" b="0" i="1" dirty="0">
                  <a:latin typeface="+mn-lt"/>
                  <a:ea typeface="Gill Sans Light" charset="0"/>
                  <a:cs typeface="Gill Sans Light" charset="0"/>
                </a:rPr>
                <a:t>Summary</a:t>
              </a:r>
            </a:p>
          </p:txBody>
        </p:sp>
      </p:gr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SG" dirty="0"/>
          </a:p>
        </p:txBody>
      </p:sp>
      <p:sp>
        <p:nvSpPr>
          <p:cNvPr id="3" name="Content Placeholder 2"/>
          <p:cNvSpPr>
            <a:spLocks noGrp="1"/>
          </p:cNvSpPr>
          <p:nvPr>
            <p:ph idx="1" hasCustomPrompt="1"/>
          </p:nvPr>
        </p:nvSpPr>
        <p:spPr/>
        <p:txBody>
          <a:bodyPr>
            <a:normAutofit/>
          </a:bodyPr>
          <a:lstStyle>
            <a:lvl1pPr>
              <a:defRPr sz="2400"/>
            </a:lvl1pPr>
            <a:lvl2pPr>
              <a:defRPr sz="2000"/>
            </a:lvl2pPr>
            <a:lvl3pPr>
              <a:defRPr sz="1600"/>
            </a:lvl3pPr>
            <a:lvl4pPr>
              <a:defRPr sz="1400"/>
            </a:lvl4pPr>
            <a:lvl5pPr>
              <a:defRPr sz="14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SG" dirty="0"/>
          </a:p>
        </p:txBody>
      </p:sp>
      <p:sp>
        <p:nvSpPr>
          <p:cNvPr id="17" name="Footer Placeholder 4"/>
          <p:cNvSpPr>
            <a:spLocks noGrp="1"/>
          </p:cNvSpPr>
          <p:nvPr>
            <p:ph type="ftr" sz="quarter" idx="11"/>
          </p:nvPr>
        </p:nvSpPr>
        <p:spPr>
          <a:xfrm>
            <a:off x="628650" y="193931"/>
            <a:ext cx="931926" cy="365125"/>
          </a:xfrm>
        </p:spPr>
        <p:txBody>
          <a:bodyPr/>
          <a:lstStyle>
            <a:lvl1pPr>
              <a:defRPr/>
            </a:lvl1pPr>
          </a:lstStyle>
          <a:p>
            <a:r>
              <a:rPr lang="en-SG" dirty="0"/>
              <a:t>IYPT 2018</a:t>
            </a:r>
          </a:p>
        </p:txBody>
      </p:sp>
      <p:sp>
        <p:nvSpPr>
          <p:cNvPr id="15" name="Slide Number Placeholder 5"/>
          <p:cNvSpPr>
            <a:spLocks noGrp="1"/>
          </p:cNvSpPr>
          <p:nvPr>
            <p:ph type="sldNum" sz="quarter" idx="4"/>
          </p:nvPr>
        </p:nvSpPr>
        <p:spPr>
          <a:xfrm>
            <a:off x="7998106" y="174373"/>
            <a:ext cx="517244" cy="365125"/>
          </a:xfrm>
          <a:prstGeom prst="rect">
            <a:avLst/>
          </a:prstGeom>
        </p:spPr>
        <p:txBody>
          <a:bodyPr vert="horz" lIns="91440" tIns="45720" rIns="91440" bIns="45720" rtlCol="0" anchor="ctr"/>
          <a:lstStyle>
            <a:lvl1pPr algn="r">
              <a:defRPr sz="1200" b="1" i="0">
                <a:solidFill>
                  <a:schemeClr val="tx1"/>
                </a:solidFill>
                <a:latin typeface="Segoe UI Semibold" charset="0"/>
                <a:ea typeface="Segoe UI Semibold" charset="0"/>
                <a:cs typeface="Segoe UI Semibold" charset="0"/>
              </a:defRPr>
            </a:lvl1pPr>
          </a:lstStyle>
          <a:p>
            <a:fld id="{D524B6CE-5D57-4459-A907-3F1D5BE11E1F}" type="slidenum">
              <a:rPr lang="en-SG" smtClean="0">
                <a:solidFill>
                  <a:prstClr val="black"/>
                </a:solidFill>
              </a:rPr>
              <a:pPr/>
              <a:t>‹#›</a:t>
            </a:fld>
            <a:endParaRPr lang="en-SG" dirty="0">
              <a:solidFill>
                <a:prstClr val="black"/>
              </a:solidFill>
            </a:endParaRPr>
          </a:p>
        </p:txBody>
      </p:sp>
      <p:grpSp>
        <p:nvGrpSpPr>
          <p:cNvPr id="16" name="Group 15"/>
          <p:cNvGrpSpPr/>
          <p:nvPr userDrawn="1"/>
        </p:nvGrpSpPr>
        <p:grpSpPr>
          <a:xfrm>
            <a:off x="317324" y="6299707"/>
            <a:ext cx="8448720" cy="385714"/>
            <a:chOff x="234169" y="6285902"/>
            <a:chExt cx="8448720" cy="385714"/>
          </a:xfrm>
        </p:grpSpPr>
        <p:sp>
          <p:nvSpPr>
            <p:cNvPr id="18" name="Rectangle 17">
              <a:extLst>
                <a:ext uri="{FF2B5EF4-FFF2-40B4-BE49-F238E27FC236}">
                  <a16:creationId xmlns:a16="http://schemas.microsoft.com/office/drawing/2014/main" id="{832D8FCF-D803-422B-9459-6F59F15F4E07}"/>
                </a:ext>
              </a:extLst>
            </p:cNvPr>
            <p:cNvSpPr/>
            <p:nvPr userDrawn="1"/>
          </p:nvSpPr>
          <p:spPr>
            <a:xfrm>
              <a:off x="331170" y="6625793"/>
              <a:ext cx="1491916" cy="45719"/>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9" name="Rectangle 18">
              <a:extLst>
                <a:ext uri="{FF2B5EF4-FFF2-40B4-BE49-F238E27FC236}">
                  <a16:creationId xmlns:a16="http://schemas.microsoft.com/office/drawing/2014/main" id="{BEF5BE90-4859-4139-9711-4AAADE0D20A0}"/>
                </a:ext>
              </a:extLst>
            </p:cNvPr>
            <p:cNvSpPr/>
            <p:nvPr userDrawn="1"/>
          </p:nvSpPr>
          <p:spPr>
            <a:xfrm>
              <a:off x="1980718" y="6625793"/>
              <a:ext cx="1491916" cy="45719"/>
            </a:xfrm>
            <a:prstGeom prst="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20" name="Rectangle 19">
              <a:extLst>
                <a:ext uri="{FF2B5EF4-FFF2-40B4-BE49-F238E27FC236}">
                  <a16:creationId xmlns:a16="http://schemas.microsoft.com/office/drawing/2014/main" id="{06C84E7B-C66B-40BD-8865-B0C2B63DCD51}"/>
                </a:ext>
              </a:extLst>
            </p:cNvPr>
            <p:cNvSpPr/>
            <p:nvPr userDrawn="1"/>
          </p:nvSpPr>
          <p:spPr>
            <a:xfrm>
              <a:off x="5416169" y="6625793"/>
              <a:ext cx="1491916" cy="45719"/>
            </a:xfrm>
            <a:prstGeom prst="rect">
              <a:avLst/>
            </a:prstGeom>
            <a:solidFill>
              <a:srgbClr val="0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3" name="Rectangle 22">
              <a:extLst>
                <a:ext uri="{FF2B5EF4-FFF2-40B4-BE49-F238E27FC236}">
                  <a16:creationId xmlns:a16="http://schemas.microsoft.com/office/drawing/2014/main" id="{86888571-E234-4F5A-B58C-85CA482BA63D}"/>
                </a:ext>
              </a:extLst>
            </p:cNvPr>
            <p:cNvSpPr/>
            <p:nvPr userDrawn="1"/>
          </p:nvSpPr>
          <p:spPr>
            <a:xfrm>
              <a:off x="3716990" y="6625897"/>
              <a:ext cx="1491916" cy="4571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24" name="TextBox 23">
              <a:extLst>
                <a:ext uri="{FF2B5EF4-FFF2-40B4-BE49-F238E27FC236}">
                  <a16:creationId xmlns:a16="http://schemas.microsoft.com/office/drawing/2014/main" id="{3DB41356-70BA-43A9-8173-C1603BD859F6}"/>
                </a:ext>
              </a:extLst>
            </p:cNvPr>
            <p:cNvSpPr txBox="1"/>
            <p:nvPr userDrawn="1"/>
          </p:nvSpPr>
          <p:spPr>
            <a:xfrm>
              <a:off x="234169" y="6285902"/>
              <a:ext cx="1685917" cy="307777"/>
            </a:xfrm>
            <a:prstGeom prst="rect">
              <a:avLst/>
            </a:prstGeom>
            <a:noFill/>
          </p:spPr>
          <p:txBody>
            <a:bodyPr wrap="square" rtlCol="0">
              <a:spAutoFit/>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SG" sz="1400" b="0" i="1">
                  <a:solidFill>
                    <a:schemeClr val="bg1">
                      <a:lumMod val="50000"/>
                    </a:schemeClr>
                  </a:solidFill>
                  <a:latin typeface="+mn-lt"/>
                  <a:ea typeface="Gill Sans Light" charset="0"/>
                  <a:cs typeface="Gill Sans Light" charset="0"/>
                </a:rPr>
                <a:t>Experimental Setup</a:t>
              </a:r>
              <a:endParaRPr lang="en-SG" sz="1400" b="0" i="1" dirty="0">
                <a:solidFill>
                  <a:schemeClr val="bg1">
                    <a:lumMod val="50000"/>
                  </a:schemeClr>
                </a:solidFill>
                <a:latin typeface="+mn-lt"/>
                <a:ea typeface="Gill Sans Light" charset="0"/>
                <a:cs typeface="Gill Sans Light" charset="0"/>
              </a:endParaRPr>
            </a:p>
          </p:txBody>
        </p:sp>
        <p:sp>
          <p:nvSpPr>
            <p:cNvPr id="25" name="TextBox 24">
              <a:extLst>
                <a:ext uri="{FF2B5EF4-FFF2-40B4-BE49-F238E27FC236}">
                  <a16:creationId xmlns:a16="http://schemas.microsoft.com/office/drawing/2014/main" id="{7DB1687C-7BA8-4F00-9021-4F75939690AA}"/>
                </a:ext>
              </a:extLst>
            </p:cNvPr>
            <p:cNvSpPr txBox="1"/>
            <p:nvPr userDrawn="1"/>
          </p:nvSpPr>
          <p:spPr>
            <a:xfrm>
              <a:off x="1782498" y="6289404"/>
              <a:ext cx="1888355" cy="307777"/>
            </a:xfrm>
            <a:prstGeom prst="rect">
              <a:avLst/>
            </a:prstGeom>
            <a:noFill/>
          </p:spPr>
          <p:txBody>
            <a:bodyPr wrap="square" rtlCol="0">
              <a:spAutoFit/>
            </a:bodyPr>
            <a:lstStyle/>
            <a:p>
              <a:pPr algn="ctr"/>
              <a:r>
                <a:rPr lang="en-SG" sz="1400" b="0" i="1" dirty="0">
                  <a:solidFill>
                    <a:srgbClr val="7F0001"/>
                  </a:solidFill>
                  <a:latin typeface="+mn-lt"/>
                  <a:ea typeface="Gill Sans Light" charset="0"/>
                  <a:cs typeface="Gill Sans Light" charset="0"/>
                </a:rPr>
                <a:t>Signal</a:t>
              </a:r>
              <a:r>
                <a:rPr lang="en-SG" sz="1400" b="0" i="1" baseline="0" dirty="0">
                  <a:solidFill>
                    <a:srgbClr val="7F0001"/>
                  </a:solidFill>
                  <a:latin typeface="+mn-lt"/>
                  <a:ea typeface="Gill Sans Light" charset="0"/>
                  <a:cs typeface="Gill Sans Light" charset="0"/>
                </a:rPr>
                <a:t> Prediction</a:t>
              </a:r>
              <a:endParaRPr lang="en-SG" sz="1400" b="0" i="1" dirty="0">
                <a:solidFill>
                  <a:srgbClr val="7F0001"/>
                </a:solidFill>
                <a:latin typeface="+mn-lt"/>
                <a:ea typeface="Gill Sans Light" charset="0"/>
                <a:cs typeface="Gill Sans Light" charset="0"/>
              </a:endParaRPr>
            </a:p>
          </p:txBody>
        </p:sp>
        <p:sp>
          <p:nvSpPr>
            <p:cNvPr id="26" name="TextBox 25">
              <a:extLst>
                <a:ext uri="{FF2B5EF4-FFF2-40B4-BE49-F238E27FC236}">
                  <a16:creationId xmlns:a16="http://schemas.microsoft.com/office/drawing/2014/main" id="{BBE821B6-090F-4B7B-8A68-B502A348420D}"/>
                </a:ext>
              </a:extLst>
            </p:cNvPr>
            <p:cNvSpPr txBox="1"/>
            <p:nvPr userDrawn="1"/>
          </p:nvSpPr>
          <p:spPr>
            <a:xfrm>
              <a:off x="3492927" y="6285903"/>
              <a:ext cx="1888355" cy="307777"/>
            </a:xfrm>
            <a:prstGeom prst="rect">
              <a:avLst/>
            </a:prstGeom>
            <a:noFill/>
          </p:spPr>
          <p:txBody>
            <a:bodyPr wrap="square" rtlCol="0">
              <a:spAutoFit/>
            </a:bodyPr>
            <a:lstStyle/>
            <a:p>
              <a:pPr algn="ctr"/>
              <a:r>
                <a:rPr lang="en-SG" sz="1400" b="0" i="1" dirty="0">
                  <a:latin typeface="+mn-lt"/>
                  <a:ea typeface="Gill Sans Light" charset="0"/>
                  <a:cs typeface="Gill Sans Light" charset="0"/>
                </a:rPr>
                <a:t>Optimisation</a:t>
              </a:r>
            </a:p>
          </p:txBody>
        </p:sp>
        <p:sp>
          <p:nvSpPr>
            <p:cNvPr id="27" name="TextBox 26">
              <a:extLst>
                <a:ext uri="{FF2B5EF4-FFF2-40B4-BE49-F238E27FC236}">
                  <a16:creationId xmlns:a16="http://schemas.microsoft.com/office/drawing/2014/main" id="{47E4BB50-8D17-42FA-999D-5B568D765B6D}"/>
                </a:ext>
              </a:extLst>
            </p:cNvPr>
            <p:cNvSpPr txBox="1"/>
            <p:nvPr userDrawn="1"/>
          </p:nvSpPr>
          <p:spPr>
            <a:xfrm>
              <a:off x="5293575" y="6296459"/>
              <a:ext cx="1725174" cy="307777"/>
            </a:xfrm>
            <a:prstGeom prst="rect">
              <a:avLst/>
            </a:prstGeom>
            <a:noFill/>
          </p:spPr>
          <p:txBody>
            <a:bodyPr wrap="square" rtlCol="0">
              <a:spAutoFit/>
            </a:bodyPr>
            <a:lstStyle/>
            <a:p>
              <a:pPr algn="ctr"/>
              <a:r>
                <a:rPr lang="en-SG" sz="1400" b="0" i="1" dirty="0">
                  <a:latin typeface="+mn-lt"/>
                  <a:ea typeface="Gill Sans Light" charset="0"/>
                  <a:cs typeface="Gill Sans Light" charset="0"/>
                </a:rPr>
                <a:t>Further Insights</a:t>
              </a:r>
              <a:endParaRPr lang="en-SG" sz="1600" b="0" i="1" dirty="0">
                <a:latin typeface="+mn-lt"/>
                <a:ea typeface="Gill Sans Light" charset="0"/>
                <a:cs typeface="Gill Sans Light" charset="0"/>
              </a:endParaRPr>
            </a:p>
          </p:txBody>
        </p:sp>
        <p:sp>
          <p:nvSpPr>
            <p:cNvPr id="28" name="Rectangle 27">
              <a:extLst>
                <a:ext uri="{FF2B5EF4-FFF2-40B4-BE49-F238E27FC236}">
                  <a16:creationId xmlns:a16="http://schemas.microsoft.com/office/drawing/2014/main" id="{832D8FCF-D803-422B-9459-6F59F15F4E07}"/>
                </a:ext>
              </a:extLst>
            </p:cNvPr>
            <p:cNvSpPr/>
            <p:nvPr userDrawn="1"/>
          </p:nvSpPr>
          <p:spPr>
            <a:xfrm>
              <a:off x="7141343" y="6625793"/>
              <a:ext cx="1491916" cy="4571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9" name="TextBox 28">
              <a:extLst>
                <a:ext uri="{FF2B5EF4-FFF2-40B4-BE49-F238E27FC236}">
                  <a16:creationId xmlns:a16="http://schemas.microsoft.com/office/drawing/2014/main" id="{3DB41356-70BA-43A9-8173-C1603BD859F6}"/>
                </a:ext>
              </a:extLst>
            </p:cNvPr>
            <p:cNvSpPr txBox="1"/>
            <p:nvPr userDrawn="1"/>
          </p:nvSpPr>
          <p:spPr>
            <a:xfrm>
              <a:off x="7091712" y="6287839"/>
              <a:ext cx="1591177" cy="307777"/>
            </a:xfrm>
            <a:prstGeom prst="rect">
              <a:avLst/>
            </a:prstGeom>
            <a:noFill/>
          </p:spPr>
          <p:txBody>
            <a:bodyPr wrap="square" rtlCol="0">
              <a:spAutoFit/>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SG" sz="1400" b="0" i="1" dirty="0">
                  <a:latin typeface="+mn-lt"/>
                  <a:ea typeface="Gill Sans Light" charset="0"/>
                  <a:cs typeface="Gill Sans Light" charset="0"/>
                </a:rPr>
                <a:t>Summary</a:t>
              </a:r>
            </a:p>
          </p:txBody>
        </p:sp>
      </p:grpSp>
    </p:spTree>
    <p:extLst>
      <p:ext uri="{BB962C8B-B14F-4D97-AF65-F5344CB8AC3E}">
        <p14:creationId xmlns:p14="http://schemas.microsoft.com/office/powerpoint/2010/main" val="213060603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4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SG" dirty="0"/>
          </a:p>
        </p:txBody>
      </p:sp>
      <p:sp>
        <p:nvSpPr>
          <p:cNvPr id="3" name="Content Placeholder 2"/>
          <p:cNvSpPr>
            <a:spLocks noGrp="1"/>
          </p:cNvSpPr>
          <p:nvPr>
            <p:ph idx="1"/>
          </p:nvPr>
        </p:nvSpPr>
        <p:spPr/>
        <p:txBody>
          <a:bodyPr>
            <a:normAutofit/>
          </a:bodyPr>
          <a:lstStyle>
            <a:lvl1pPr>
              <a:defRPr sz="2400"/>
            </a:lvl1pPr>
            <a:lvl2pPr>
              <a:defRPr sz="2000"/>
            </a:lvl2pPr>
            <a:lvl3pPr>
              <a:defRPr sz="16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SG" dirty="0"/>
          </a:p>
        </p:txBody>
      </p:sp>
      <p:sp>
        <p:nvSpPr>
          <p:cNvPr id="17" name="Footer Placeholder 4"/>
          <p:cNvSpPr>
            <a:spLocks noGrp="1"/>
          </p:cNvSpPr>
          <p:nvPr>
            <p:ph type="ftr" sz="quarter" idx="11"/>
          </p:nvPr>
        </p:nvSpPr>
        <p:spPr>
          <a:xfrm>
            <a:off x="628650" y="193931"/>
            <a:ext cx="931926" cy="365125"/>
          </a:xfrm>
        </p:spPr>
        <p:txBody>
          <a:bodyPr/>
          <a:lstStyle>
            <a:lvl1pPr>
              <a:defRPr/>
            </a:lvl1pPr>
          </a:lstStyle>
          <a:p>
            <a:r>
              <a:rPr lang="en-SG" dirty="0"/>
              <a:t>IYPT 2018</a:t>
            </a:r>
          </a:p>
        </p:txBody>
      </p:sp>
      <p:sp>
        <p:nvSpPr>
          <p:cNvPr id="15" name="Slide Number Placeholder 5"/>
          <p:cNvSpPr>
            <a:spLocks noGrp="1"/>
          </p:cNvSpPr>
          <p:nvPr>
            <p:ph type="sldNum" sz="quarter" idx="4"/>
          </p:nvPr>
        </p:nvSpPr>
        <p:spPr>
          <a:xfrm>
            <a:off x="7998106" y="174373"/>
            <a:ext cx="517244" cy="365125"/>
          </a:xfrm>
          <a:prstGeom prst="rect">
            <a:avLst/>
          </a:prstGeom>
        </p:spPr>
        <p:txBody>
          <a:bodyPr vert="horz" lIns="91440" tIns="45720" rIns="91440" bIns="45720" rtlCol="0" anchor="ctr"/>
          <a:lstStyle>
            <a:lvl1pPr algn="r">
              <a:defRPr sz="1200" b="1" i="0">
                <a:solidFill>
                  <a:schemeClr val="tx1"/>
                </a:solidFill>
                <a:latin typeface="Segoe UI Semibold" charset="0"/>
                <a:ea typeface="Segoe UI Semibold" charset="0"/>
                <a:cs typeface="Segoe UI Semibold" charset="0"/>
              </a:defRPr>
            </a:lvl1pPr>
          </a:lstStyle>
          <a:p>
            <a:fld id="{D524B6CE-5D57-4459-A907-3F1D5BE11E1F}" type="slidenum">
              <a:rPr lang="en-SG" smtClean="0">
                <a:solidFill>
                  <a:prstClr val="black"/>
                </a:solidFill>
              </a:rPr>
              <a:pPr/>
              <a:t>‹#›</a:t>
            </a:fld>
            <a:endParaRPr lang="en-SG" dirty="0">
              <a:solidFill>
                <a:prstClr val="black"/>
              </a:solidFill>
            </a:endParaRPr>
          </a:p>
        </p:txBody>
      </p:sp>
      <p:grpSp>
        <p:nvGrpSpPr>
          <p:cNvPr id="16" name="Group 15"/>
          <p:cNvGrpSpPr/>
          <p:nvPr userDrawn="1"/>
        </p:nvGrpSpPr>
        <p:grpSpPr>
          <a:xfrm>
            <a:off x="317324" y="6299707"/>
            <a:ext cx="8448720" cy="385714"/>
            <a:chOff x="234169" y="6285902"/>
            <a:chExt cx="8448720" cy="385714"/>
          </a:xfrm>
        </p:grpSpPr>
        <p:sp>
          <p:nvSpPr>
            <p:cNvPr id="18" name="Rectangle 17">
              <a:extLst>
                <a:ext uri="{FF2B5EF4-FFF2-40B4-BE49-F238E27FC236}">
                  <a16:creationId xmlns:a16="http://schemas.microsoft.com/office/drawing/2014/main" id="{832D8FCF-D803-422B-9459-6F59F15F4E07}"/>
                </a:ext>
              </a:extLst>
            </p:cNvPr>
            <p:cNvSpPr/>
            <p:nvPr userDrawn="1"/>
          </p:nvSpPr>
          <p:spPr>
            <a:xfrm>
              <a:off x="331170" y="6625793"/>
              <a:ext cx="1491916" cy="45719"/>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9" name="Rectangle 18">
              <a:extLst>
                <a:ext uri="{FF2B5EF4-FFF2-40B4-BE49-F238E27FC236}">
                  <a16:creationId xmlns:a16="http://schemas.microsoft.com/office/drawing/2014/main" id="{BEF5BE90-4859-4139-9711-4AAADE0D20A0}"/>
                </a:ext>
              </a:extLst>
            </p:cNvPr>
            <p:cNvSpPr/>
            <p:nvPr userDrawn="1"/>
          </p:nvSpPr>
          <p:spPr>
            <a:xfrm>
              <a:off x="1980718" y="6625793"/>
              <a:ext cx="1491916" cy="45719"/>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20" name="Rectangle 19">
              <a:extLst>
                <a:ext uri="{FF2B5EF4-FFF2-40B4-BE49-F238E27FC236}">
                  <a16:creationId xmlns:a16="http://schemas.microsoft.com/office/drawing/2014/main" id="{06C84E7B-C66B-40BD-8865-B0C2B63DCD51}"/>
                </a:ext>
              </a:extLst>
            </p:cNvPr>
            <p:cNvSpPr/>
            <p:nvPr userDrawn="1"/>
          </p:nvSpPr>
          <p:spPr>
            <a:xfrm>
              <a:off x="5416169" y="6625793"/>
              <a:ext cx="1491916" cy="45719"/>
            </a:xfrm>
            <a:prstGeom prst="rect">
              <a:avLst/>
            </a:prstGeom>
            <a:solidFill>
              <a:srgbClr val="0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4" name="Rectangle 23">
              <a:extLst>
                <a:ext uri="{FF2B5EF4-FFF2-40B4-BE49-F238E27FC236}">
                  <a16:creationId xmlns:a16="http://schemas.microsoft.com/office/drawing/2014/main" id="{86888571-E234-4F5A-B58C-85CA482BA63D}"/>
                </a:ext>
              </a:extLst>
            </p:cNvPr>
            <p:cNvSpPr/>
            <p:nvPr userDrawn="1"/>
          </p:nvSpPr>
          <p:spPr>
            <a:xfrm>
              <a:off x="3716990" y="6625897"/>
              <a:ext cx="1491916" cy="45719"/>
            </a:xfrm>
            <a:prstGeom prst="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25" name="TextBox 24">
              <a:extLst>
                <a:ext uri="{FF2B5EF4-FFF2-40B4-BE49-F238E27FC236}">
                  <a16:creationId xmlns:a16="http://schemas.microsoft.com/office/drawing/2014/main" id="{3DB41356-70BA-43A9-8173-C1603BD859F6}"/>
                </a:ext>
              </a:extLst>
            </p:cNvPr>
            <p:cNvSpPr txBox="1"/>
            <p:nvPr userDrawn="1"/>
          </p:nvSpPr>
          <p:spPr>
            <a:xfrm>
              <a:off x="234169" y="6285902"/>
              <a:ext cx="1685917" cy="307777"/>
            </a:xfrm>
            <a:prstGeom prst="rect">
              <a:avLst/>
            </a:prstGeom>
            <a:noFill/>
          </p:spPr>
          <p:txBody>
            <a:bodyPr wrap="square" rtlCol="0">
              <a:spAutoFit/>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SG" sz="1400" b="0" i="1">
                  <a:solidFill>
                    <a:schemeClr val="bg1">
                      <a:lumMod val="50000"/>
                    </a:schemeClr>
                  </a:solidFill>
                  <a:latin typeface="+mn-lt"/>
                  <a:ea typeface="Gill Sans Light" charset="0"/>
                  <a:cs typeface="Gill Sans Light" charset="0"/>
                </a:rPr>
                <a:t>Experimental Setup</a:t>
              </a:r>
              <a:endParaRPr lang="en-SG" sz="1400" b="0" i="1" dirty="0">
                <a:solidFill>
                  <a:schemeClr val="bg1">
                    <a:lumMod val="50000"/>
                  </a:schemeClr>
                </a:solidFill>
                <a:latin typeface="+mn-lt"/>
                <a:ea typeface="Gill Sans Light" charset="0"/>
                <a:cs typeface="Gill Sans Light" charset="0"/>
              </a:endParaRPr>
            </a:p>
          </p:txBody>
        </p:sp>
        <p:sp>
          <p:nvSpPr>
            <p:cNvPr id="26" name="TextBox 25">
              <a:extLst>
                <a:ext uri="{FF2B5EF4-FFF2-40B4-BE49-F238E27FC236}">
                  <a16:creationId xmlns:a16="http://schemas.microsoft.com/office/drawing/2014/main" id="{7DB1687C-7BA8-4F00-9021-4F75939690AA}"/>
                </a:ext>
              </a:extLst>
            </p:cNvPr>
            <p:cNvSpPr txBox="1"/>
            <p:nvPr userDrawn="1"/>
          </p:nvSpPr>
          <p:spPr>
            <a:xfrm>
              <a:off x="1782498" y="6289404"/>
              <a:ext cx="1888355" cy="307777"/>
            </a:xfrm>
            <a:prstGeom prst="rect">
              <a:avLst/>
            </a:prstGeom>
            <a:noFill/>
          </p:spPr>
          <p:txBody>
            <a:bodyPr wrap="square" rtlCol="0">
              <a:spAutoFit/>
            </a:bodyPr>
            <a:lstStyle/>
            <a:p>
              <a:pPr algn="ctr"/>
              <a:r>
                <a:rPr lang="en-SG" sz="1400" b="0" i="1" dirty="0">
                  <a:solidFill>
                    <a:schemeClr val="bg1">
                      <a:lumMod val="50000"/>
                    </a:schemeClr>
                  </a:solidFill>
                  <a:latin typeface="+mn-lt"/>
                  <a:ea typeface="Gill Sans Light" charset="0"/>
                  <a:cs typeface="Gill Sans Light" charset="0"/>
                </a:rPr>
                <a:t>Signal Prediction</a:t>
              </a:r>
            </a:p>
          </p:txBody>
        </p:sp>
        <p:sp>
          <p:nvSpPr>
            <p:cNvPr id="27" name="TextBox 26">
              <a:extLst>
                <a:ext uri="{FF2B5EF4-FFF2-40B4-BE49-F238E27FC236}">
                  <a16:creationId xmlns:a16="http://schemas.microsoft.com/office/drawing/2014/main" id="{BBE821B6-090F-4B7B-8A68-B502A348420D}"/>
                </a:ext>
              </a:extLst>
            </p:cNvPr>
            <p:cNvSpPr txBox="1"/>
            <p:nvPr userDrawn="1"/>
          </p:nvSpPr>
          <p:spPr>
            <a:xfrm>
              <a:off x="3492927" y="6285903"/>
              <a:ext cx="1888355" cy="307777"/>
            </a:xfrm>
            <a:prstGeom prst="rect">
              <a:avLst/>
            </a:prstGeom>
            <a:noFill/>
          </p:spPr>
          <p:txBody>
            <a:bodyPr wrap="square" rtlCol="0">
              <a:spAutoFit/>
            </a:bodyPr>
            <a:lstStyle/>
            <a:p>
              <a:pPr algn="ctr"/>
              <a:r>
                <a:rPr lang="en-SG" sz="1400" b="0" i="1" dirty="0">
                  <a:solidFill>
                    <a:srgbClr val="7F0001"/>
                  </a:solidFill>
                  <a:latin typeface="+mn-lt"/>
                  <a:ea typeface="Gill Sans Light" charset="0"/>
                  <a:cs typeface="Gill Sans Light" charset="0"/>
                </a:rPr>
                <a:t>Optimisation</a:t>
              </a:r>
            </a:p>
          </p:txBody>
        </p:sp>
        <p:sp>
          <p:nvSpPr>
            <p:cNvPr id="28" name="TextBox 27">
              <a:extLst>
                <a:ext uri="{FF2B5EF4-FFF2-40B4-BE49-F238E27FC236}">
                  <a16:creationId xmlns:a16="http://schemas.microsoft.com/office/drawing/2014/main" id="{47E4BB50-8D17-42FA-999D-5B568D765B6D}"/>
                </a:ext>
              </a:extLst>
            </p:cNvPr>
            <p:cNvSpPr txBox="1"/>
            <p:nvPr userDrawn="1"/>
          </p:nvSpPr>
          <p:spPr>
            <a:xfrm>
              <a:off x="5293575" y="6296459"/>
              <a:ext cx="1725174" cy="307777"/>
            </a:xfrm>
            <a:prstGeom prst="rect">
              <a:avLst/>
            </a:prstGeom>
            <a:noFill/>
          </p:spPr>
          <p:txBody>
            <a:bodyPr wrap="square" rtlCol="0">
              <a:spAutoFit/>
            </a:bodyPr>
            <a:lstStyle/>
            <a:p>
              <a:pPr algn="ctr"/>
              <a:r>
                <a:rPr lang="en-SG" sz="1400" b="0" i="1" dirty="0">
                  <a:latin typeface="+mn-lt"/>
                  <a:ea typeface="Gill Sans Light" charset="0"/>
                  <a:cs typeface="Gill Sans Light" charset="0"/>
                </a:rPr>
                <a:t>Further</a:t>
              </a:r>
              <a:r>
                <a:rPr lang="en-SG" sz="1400" b="0" i="1" baseline="0" dirty="0">
                  <a:latin typeface="+mn-lt"/>
                  <a:ea typeface="Gill Sans Light" charset="0"/>
                  <a:cs typeface="Gill Sans Light" charset="0"/>
                </a:rPr>
                <a:t> Insights</a:t>
              </a:r>
              <a:endParaRPr lang="en-SG" sz="1600" b="0" i="1" dirty="0">
                <a:latin typeface="+mn-lt"/>
                <a:ea typeface="Gill Sans Light" charset="0"/>
                <a:cs typeface="Gill Sans Light" charset="0"/>
              </a:endParaRPr>
            </a:p>
          </p:txBody>
        </p:sp>
        <p:sp>
          <p:nvSpPr>
            <p:cNvPr id="29" name="Rectangle 28">
              <a:extLst>
                <a:ext uri="{FF2B5EF4-FFF2-40B4-BE49-F238E27FC236}">
                  <a16:creationId xmlns:a16="http://schemas.microsoft.com/office/drawing/2014/main" id="{832D8FCF-D803-422B-9459-6F59F15F4E07}"/>
                </a:ext>
              </a:extLst>
            </p:cNvPr>
            <p:cNvSpPr/>
            <p:nvPr userDrawn="1"/>
          </p:nvSpPr>
          <p:spPr>
            <a:xfrm>
              <a:off x="7141343" y="6625793"/>
              <a:ext cx="1491916" cy="4571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0" name="TextBox 29">
              <a:extLst>
                <a:ext uri="{FF2B5EF4-FFF2-40B4-BE49-F238E27FC236}">
                  <a16:creationId xmlns:a16="http://schemas.microsoft.com/office/drawing/2014/main" id="{3DB41356-70BA-43A9-8173-C1603BD859F6}"/>
                </a:ext>
              </a:extLst>
            </p:cNvPr>
            <p:cNvSpPr txBox="1"/>
            <p:nvPr userDrawn="1"/>
          </p:nvSpPr>
          <p:spPr>
            <a:xfrm>
              <a:off x="7091712" y="6287839"/>
              <a:ext cx="1591177" cy="307777"/>
            </a:xfrm>
            <a:prstGeom prst="rect">
              <a:avLst/>
            </a:prstGeom>
            <a:noFill/>
          </p:spPr>
          <p:txBody>
            <a:bodyPr wrap="square" rtlCol="0">
              <a:spAutoFit/>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SG" sz="1400" b="0" i="1" dirty="0">
                  <a:latin typeface="+mn-lt"/>
                  <a:ea typeface="Gill Sans Light" charset="0"/>
                  <a:cs typeface="Gill Sans Light" charset="0"/>
                </a:rPr>
                <a:t>Summary</a:t>
              </a:r>
            </a:p>
          </p:txBody>
        </p:sp>
      </p:grpSp>
    </p:spTree>
    <p:extLst>
      <p:ext uri="{BB962C8B-B14F-4D97-AF65-F5344CB8AC3E}">
        <p14:creationId xmlns:p14="http://schemas.microsoft.com/office/powerpoint/2010/main" val="419511494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5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SG" dirty="0"/>
          </a:p>
        </p:txBody>
      </p:sp>
      <p:sp>
        <p:nvSpPr>
          <p:cNvPr id="3" name="Content Placeholder 2"/>
          <p:cNvSpPr>
            <a:spLocks noGrp="1"/>
          </p:cNvSpPr>
          <p:nvPr>
            <p:ph idx="1"/>
          </p:nvPr>
        </p:nvSpPr>
        <p:spPr/>
        <p:txBody>
          <a:bodyPr>
            <a:normAutofit/>
          </a:bodyPr>
          <a:lstStyle>
            <a:lvl1pPr>
              <a:defRPr sz="2400"/>
            </a:lvl1pPr>
            <a:lvl2pPr>
              <a:defRPr sz="2000"/>
            </a:lvl2pPr>
            <a:lvl3pPr>
              <a:defRPr sz="16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SG" dirty="0"/>
          </a:p>
        </p:txBody>
      </p:sp>
      <p:sp>
        <p:nvSpPr>
          <p:cNvPr id="22" name="Footer Placeholder 4"/>
          <p:cNvSpPr>
            <a:spLocks noGrp="1"/>
          </p:cNvSpPr>
          <p:nvPr>
            <p:ph type="ftr" sz="quarter" idx="11"/>
          </p:nvPr>
        </p:nvSpPr>
        <p:spPr>
          <a:xfrm>
            <a:off x="628650" y="193931"/>
            <a:ext cx="931926" cy="365125"/>
          </a:xfrm>
        </p:spPr>
        <p:txBody>
          <a:bodyPr/>
          <a:lstStyle>
            <a:lvl1pPr>
              <a:defRPr/>
            </a:lvl1pPr>
          </a:lstStyle>
          <a:p>
            <a:r>
              <a:rPr lang="en-SG" dirty="0"/>
              <a:t>IYPT 2018</a:t>
            </a:r>
          </a:p>
        </p:txBody>
      </p:sp>
      <p:sp>
        <p:nvSpPr>
          <p:cNvPr id="15" name="Slide Number Placeholder 5"/>
          <p:cNvSpPr>
            <a:spLocks noGrp="1"/>
          </p:cNvSpPr>
          <p:nvPr>
            <p:ph type="sldNum" sz="quarter" idx="4"/>
          </p:nvPr>
        </p:nvSpPr>
        <p:spPr>
          <a:xfrm>
            <a:off x="7998106" y="174373"/>
            <a:ext cx="517244" cy="365125"/>
          </a:xfrm>
          <a:prstGeom prst="rect">
            <a:avLst/>
          </a:prstGeom>
        </p:spPr>
        <p:txBody>
          <a:bodyPr vert="horz" lIns="91440" tIns="45720" rIns="91440" bIns="45720" rtlCol="0" anchor="ctr"/>
          <a:lstStyle>
            <a:lvl1pPr algn="r">
              <a:defRPr sz="1200" b="1" i="0">
                <a:solidFill>
                  <a:schemeClr val="tx1"/>
                </a:solidFill>
                <a:latin typeface="Segoe UI Semibold" charset="0"/>
                <a:ea typeface="Segoe UI Semibold" charset="0"/>
                <a:cs typeface="Segoe UI Semibold" charset="0"/>
              </a:defRPr>
            </a:lvl1pPr>
          </a:lstStyle>
          <a:p>
            <a:fld id="{D524B6CE-5D57-4459-A907-3F1D5BE11E1F}" type="slidenum">
              <a:rPr lang="en-SG" smtClean="0">
                <a:solidFill>
                  <a:prstClr val="black"/>
                </a:solidFill>
              </a:rPr>
              <a:pPr/>
              <a:t>‹#›</a:t>
            </a:fld>
            <a:endParaRPr lang="en-SG" dirty="0">
              <a:solidFill>
                <a:prstClr val="black"/>
              </a:solidFill>
            </a:endParaRPr>
          </a:p>
        </p:txBody>
      </p:sp>
      <p:grpSp>
        <p:nvGrpSpPr>
          <p:cNvPr id="30" name="Group 29"/>
          <p:cNvGrpSpPr/>
          <p:nvPr userDrawn="1"/>
        </p:nvGrpSpPr>
        <p:grpSpPr>
          <a:xfrm>
            <a:off x="317324" y="6299707"/>
            <a:ext cx="8448720" cy="385714"/>
            <a:chOff x="234169" y="6285902"/>
            <a:chExt cx="8448720" cy="385714"/>
          </a:xfrm>
        </p:grpSpPr>
        <p:sp>
          <p:nvSpPr>
            <p:cNvPr id="31" name="Rectangle 30">
              <a:extLst>
                <a:ext uri="{FF2B5EF4-FFF2-40B4-BE49-F238E27FC236}">
                  <a16:creationId xmlns:a16="http://schemas.microsoft.com/office/drawing/2014/main" id="{832D8FCF-D803-422B-9459-6F59F15F4E07}"/>
                </a:ext>
              </a:extLst>
            </p:cNvPr>
            <p:cNvSpPr/>
            <p:nvPr userDrawn="1"/>
          </p:nvSpPr>
          <p:spPr>
            <a:xfrm>
              <a:off x="331170" y="6625793"/>
              <a:ext cx="1491916" cy="45719"/>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9" name="Rectangle 38">
              <a:extLst>
                <a:ext uri="{FF2B5EF4-FFF2-40B4-BE49-F238E27FC236}">
                  <a16:creationId xmlns:a16="http://schemas.microsoft.com/office/drawing/2014/main" id="{BEF5BE90-4859-4139-9711-4AAADE0D20A0}"/>
                </a:ext>
              </a:extLst>
            </p:cNvPr>
            <p:cNvSpPr/>
            <p:nvPr userDrawn="1"/>
          </p:nvSpPr>
          <p:spPr>
            <a:xfrm>
              <a:off x="1980718" y="6625793"/>
              <a:ext cx="1491916" cy="45719"/>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40" name="Rectangle 39">
              <a:extLst>
                <a:ext uri="{FF2B5EF4-FFF2-40B4-BE49-F238E27FC236}">
                  <a16:creationId xmlns:a16="http://schemas.microsoft.com/office/drawing/2014/main" id="{06C84E7B-C66B-40BD-8865-B0C2B63DCD51}"/>
                </a:ext>
              </a:extLst>
            </p:cNvPr>
            <p:cNvSpPr/>
            <p:nvPr userDrawn="1"/>
          </p:nvSpPr>
          <p:spPr>
            <a:xfrm>
              <a:off x="5416169" y="6625793"/>
              <a:ext cx="1491916" cy="45719"/>
            </a:xfrm>
            <a:prstGeom prst="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1" name="Rectangle 40">
              <a:extLst>
                <a:ext uri="{FF2B5EF4-FFF2-40B4-BE49-F238E27FC236}">
                  <a16:creationId xmlns:a16="http://schemas.microsoft.com/office/drawing/2014/main" id="{86888571-E234-4F5A-B58C-85CA482BA63D}"/>
                </a:ext>
              </a:extLst>
            </p:cNvPr>
            <p:cNvSpPr/>
            <p:nvPr userDrawn="1"/>
          </p:nvSpPr>
          <p:spPr>
            <a:xfrm>
              <a:off x="3716990" y="6625897"/>
              <a:ext cx="1491916" cy="45719"/>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42" name="TextBox 41">
              <a:extLst>
                <a:ext uri="{FF2B5EF4-FFF2-40B4-BE49-F238E27FC236}">
                  <a16:creationId xmlns:a16="http://schemas.microsoft.com/office/drawing/2014/main" id="{3DB41356-70BA-43A9-8173-C1603BD859F6}"/>
                </a:ext>
              </a:extLst>
            </p:cNvPr>
            <p:cNvSpPr txBox="1"/>
            <p:nvPr userDrawn="1"/>
          </p:nvSpPr>
          <p:spPr>
            <a:xfrm>
              <a:off x="234169" y="6285902"/>
              <a:ext cx="1685917" cy="307777"/>
            </a:xfrm>
            <a:prstGeom prst="rect">
              <a:avLst/>
            </a:prstGeom>
            <a:noFill/>
          </p:spPr>
          <p:txBody>
            <a:bodyPr wrap="square" rtlCol="0">
              <a:spAutoFit/>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SG" sz="1400" b="0" i="1">
                  <a:solidFill>
                    <a:schemeClr val="bg1">
                      <a:lumMod val="50000"/>
                    </a:schemeClr>
                  </a:solidFill>
                  <a:latin typeface="+mn-lt"/>
                  <a:ea typeface="Gill Sans Light" charset="0"/>
                  <a:cs typeface="Gill Sans Light" charset="0"/>
                </a:rPr>
                <a:t>Experimental Setup</a:t>
              </a:r>
              <a:endParaRPr lang="en-SG" sz="1400" b="0" i="1" dirty="0">
                <a:solidFill>
                  <a:schemeClr val="bg1">
                    <a:lumMod val="50000"/>
                  </a:schemeClr>
                </a:solidFill>
                <a:latin typeface="+mn-lt"/>
                <a:ea typeface="Gill Sans Light" charset="0"/>
                <a:cs typeface="Gill Sans Light" charset="0"/>
              </a:endParaRPr>
            </a:p>
          </p:txBody>
        </p:sp>
        <p:sp>
          <p:nvSpPr>
            <p:cNvPr id="43" name="TextBox 42">
              <a:extLst>
                <a:ext uri="{FF2B5EF4-FFF2-40B4-BE49-F238E27FC236}">
                  <a16:creationId xmlns:a16="http://schemas.microsoft.com/office/drawing/2014/main" id="{7DB1687C-7BA8-4F00-9021-4F75939690AA}"/>
                </a:ext>
              </a:extLst>
            </p:cNvPr>
            <p:cNvSpPr txBox="1"/>
            <p:nvPr userDrawn="1"/>
          </p:nvSpPr>
          <p:spPr>
            <a:xfrm>
              <a:off x="1782498" y="6289404"/>
              <a:ext cx="1888355" cy="307777"/>
            </a:xfrm>
            <a:prstGeom prst="rect">
              <a:avLst/>
            </a:prstGeom>
            <a:noFill/>
          </p:spPr>
          <p:txBody>
            <a:bodyPr wrap="square" rtlCol="0">
              <a:spAutoFit/>
            </a:bodyPr>
            <a:lstStyle/>
            <a:p>
              <a:pPr algn="ctr"/>
              <a:r>
                <a:rPr lang="en-SG" sz="1400" b="0" i="1" dirty="0">
                  <a:solidFill>
                    <a:schemeClr val="bg1">
                      <a:lumMod val="50000"/>
                    </a:schemeClr>
                  </a:solidFill>
                  <a:latin typeface="+mn-lt"/>
                  <a:ea typeface="Gill Sans Light" charset="0"/>
                  <a:cs typeface="Gill Sans Light" charset="0"/>
                </a:rPr>
                <a:t>Signal Prediction</a:t>
              </a:r>
            </a:p>
          </p:txBody>
        </p:sp>
        <p:sp>
          <p:nvSpPr>
            <p:cNvPr id="44" name="TextBox 43">
              <a:extLst>
                <a:ext uri="{FF2B5EF4-FFF2-40B4-BE49-F238E27FC236}">
                  <a16:creationId xmlns:a16="http://schemas.microsoft.com/office/drawing/2014/main" id="{BBE821B6-090F-4B7B-8A68-B502A348420D}"/>
                </a:ext>
              </a:extLst>
            </p:cNvPr>
            <p:cNvSpPr txBox="1"/>
            <p:nvPr userDrawn="1"/>
          </p:nvSpPr>
          <p:spPr>
            <a:xfrm>
              <a:off x="3492927" y="6285903"/>
              <a:ext cx="1888355" cy="307777"/>
            </a:xfrm>
            <a:prstGeom prst="rect">
              <a:avLst/>
            </a:prstGeom>
            <a:noFill/>
          </p:spPr>
          <p:txBody>
            <a:bodyPr wrap="square" rtlCol="0">
              <a:spAutoFit/>
            </a:bodyPr>
            <a:lstStyle/>
            <a:p>
              <a:pPr algn="ctr"/>
              <a:r>
                <a:rPr lang="en-SG" sz="1400" b="0" i="1" dirty="0">
                  <a:solidFill>
                    <a:schemeClr val="bg1">
                      <a:lumMod val="50000"/>
                    </a:schemeClr>
                  </a:solidFill>
                  <a:latin typeface="+mn-lt"/>
                  <a:ea typeface="Gill Sans Light" charset="0"/>
                  <a:cs typeface="Gill Sans Light" charset="0"/>
                </a:rPr>
                <a:t>Optimisation</a:t>
              </a:r>
            </a:p>
          </p:txBody>
        </p:sp>
        <p:sp>
          <p:nvSpPr>
            <p:cNvPr id="45" name="TextBox 44">
              <a:extLst>
                <a:ext uri="{FF2B5EF4-FFF2-40B4-BE49-F238E27FC236}">
                  <a16:creationId xmlns:a16="http://schemas.microsoft.com/office/drawing/2014/main" id="{47E4BB50-8D17-42FA-999D-5B568D765B6D}"/>
                </a:ext>
              </a:extLst>
            </p:cNvPr>
            <p:cNvSpPr txBox="1"/>
            <p:nvPr userDrawn="1"/>
          </p:nvSpPr>
          <p:spPr>
            <a:xfrm>
              <a:off x="5293575" y="6296459"/>
              <a:ext cx="1725174" cy="307777"/>
            </a:xfrm>
            <a:prstGeom prst="rect">
              <a:avLst/>
            </a:prstGeom>
            <a:noFill/>
          </p:spPr>
          <p:txBody>
            <a:bodyPr wrap="square" rtlCol="0">
              <a:spAutoFit/>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SG" sz="1400" b="0" i="1" dirty="0">
                  <a:solidFill>
                    <a:srgbClr val="7F0001"/>
                  </a:solidFill>
                  <a:latin typeface="+mn-lt"/>
                  <a:ea typeface="Gill Sans Light" charset="0"/>
                  <a:cs typeface="Gill Sans Light" charset="0"/>
                </a:rPr>
                <a:t>Further Insights</a:t>
              </a:r>
              <a:endParaRPr lang="en-SG" sz="1600" b="0" i="1" dirty="0">
                <a:solidFill>
                  <a:srgbClr val="7F0001"/>
                </a:solidFill>
                <a:latin typeface="+mn-lt"/>
                <a:ea typeface="Gill Sans Light" charset="0"/>
                <a:cs typeface="Gill Sans Light" charset="0"/>
              </a:endParaRPr>
            </a:p>
          </p:txBody>
        </p:sp>
        <p:sp>
          <p:nvSpPr>
            <p:cNvPr id="46" name="Rectangle 45">
              <a:extLst>
                <a:ext uri="{FF2B5EF4-FFF2-40B4-BE49-F238E27FC236}">
                  <a16:creationId xmlns:a16="http://schemas.microsoft.com/office/drawing/2014/main" id="{832D8FCF-D803-422B-9459-6F59F15F4E07}"/>
                </a:ext>
              </a:extLst>
            </p:cNvPr>
            <p:cNvSpPr/>
            <p:nvPr userDrawn="1"/>
          </p:nvSpPr>
          <p:spPr>
            <a:xfrm>
              <a:off x="7141343" y="6625793"/>
              <a:ext cx="1491916" cy="4571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7" name="TextBox 46">
              <a:extLst>
                <a:ext uri="{FF2B5EF4-FFF2-40B4-BE49-F238E27FC236}">
                  <a16:creationId xmlns:a16="http://schemas.microsoft.com/office/drawing/2014/main" id="{3DB41356-70BA-43A9-8173-C1603BD859F6}"/>
                </a:ext>
              </a:extLst>
            </p:cNvPr>
            <p:cNvSpPr txBox="1"/>
            <p:nvPr userDrawn="1"/>
          </p:nvSpPr>
          <p:spPr>
            <a:xfrm>
              <a:off x="7091712" y="6287839"/>
              <a:ext cx="1591177" cy="307777"/>
            </a:xfrm>
            <a:prstGeom prst="rect">
              <a:avLst/>
            </a:prstGeom>
            <a:noFill/>
          </p:spPr>
          <p:txBody>
            <a:bodyPr wrap="square" rtlCol="0">
              <a:spAutoFit/>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SG" sz="1400" b="0" i="1" dirty="0">
                  <a:latin typeface="+mn-lt"/>
                  <a:ea typeface="Gill Sans Light" charset="0"/>
                  <a:cs typeface="Gill Sans Light" charset="0"/>
                </a:rPr>
                <a:t>Summary</a:t>
              </a:r>
            </a:p>
          </p:txBody>
        </p:sp>
      </p:grpSp>
    </p:spTree>
    <p:extLst>
      <p:ext uri="{BB962C8B-B14F-4D97-AF65-F5344CB8AC3E}">
        <p14:creationId xmlns:p14="http://schemas.microsoft.com/office/powerpoint/2010/main" val="422705205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9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SG" dirty="0"/>
          </a:p>
        </p:txBody>
      </p:sp>
      <p:sp>
        <p:nvSpPr>
          <p:cNvPr id="3" name="Content Placeholder 2"/>
          <p:cNvSpPr>
            <a:spLocks noGrp="1"/>
          </p:cNvSpPr>
          <p:nvPr>
            <p:ph idx="1"/>
          </p:nvPr>
        </p:nvSpPr>
        <p:spPr/>
        <p:txBody>
          <a:bodyPr>
            <a:normAutofit/>
          </a:bodyPr>
          <a:lstStyle>
            <a:lvl1pPr>
              <a:defRPr sz="2400"/>
            </a:lvl1pPr>
            <a:lvl2pPr>
              <a:defRPr sz="2000"/>
            </a:lvl2pPr>
            <a:lvl3pPr>
              <a:defRPr sz="16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SG" dirty="0"/>
          </a:p>
        </p:txBody>
      </p:sp>
      <p:sp>
        <p:nvSpPr>
          <p:cNvPr id="22" name="Footer Placeholder 4"/>
          <p:cNvSpPr>
            <a:spLocks noGrp="1"/>
          </p:cNvSpPr>
          <p:nvPr>
            <p:ph type="ftr" sz="quarter" idx="11"/>
          </p:nvPr>
        </p:nvSpPr>
        <p:spPr>
          <a:xfrm>
            <a:off x="628650" y="193931"/>
            <a:ext cx="931926" cy="365125"/>
          </a:xfrm>
        </p:spPr>
        <p:txBody>
          <a:bodyPr/>
          <a:lstStyle>
            <a:lvl1pPr>
              <a:defRPr/>
            </a:lvl1pPr>
          </a:lstStyle>
          <a:p>
            <a:r>
              <a:rPr lang="en-SG" dirty="0"/>
              <a:t>IYPT 2019</a:t>
            </a:r>
          </a:p>
        </p:txBody>
      </p:sp>
      <p:sp>
        <p:nvSpPr>
          <p:cNvPr id="15" name="Slide Number Placeholder 5"/>
          <p:cNvSpPr>
            <a:spLocks noGrp="1"/>
          </p:cNvSpPr>
          <p:nvPr>
            <p:ph type="sldNum" sz="quarter" idx="4"/>
          </p:nvPr>
        </p:nvSpPr>
        <p:spPr>
          <a:xfrm>
            <a:off x="7998106" y="174373"/>
            <a:ext cx="517244" cy="365125"/>
          </a:xfrm>
          <a:prstGeom prst="rect">
            <a:avLst/>
          </a:prstGeom>
        </p:spPr>
        <p:txBody>
          <a:bodyPr vert="horz" lIns="91440" tIns="45720" rIns="91440" bIns="45720" rtlCol="0" anchor="ctr"/>
          <a:lstStyle>
            <a:lvl1pPr algn="r">
              <a:defRPr sz="1200" b="1" i="0">
                <a:solidFill>
                  <a:schemeClr val="tx1"/>
                </a:solidFill>
                <a:latin typeface="Segoe UI Semibold" charset="0"/>
                <a:ea typeface="Segoe UI Semibold" charset="0"/>
                <a:cs typeface="Segoe UI Semibold" charset="0"/>
              </a:defRPr>
            </a:lvl1pPr>
          </a:lstStyle>
          <a:p>
            <a:fld id="{D524B6CE-5D57-4459-A907-3F1D5BE11E1F}" type="slidenum">
              <a:rPr lang="en-SG" smtClean="0">
                <a:solidFill>
                  <a:prstClr val="black"/>
                </a:solidFill>
              </a:rPr>
              <a:pPr/>
              <a:t>‹#›</a:t>
            </a:fld>
            <a:endParaRPr lang="en-SG" dirty="0">
              <a:solidFill>
                <a:prstClr val="black"/>
              </a:solidFill>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13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SG" dirty="0"/>
          </a:p>
        </p:txBody>
      </p:sp>
      <p:sp>
        <p:nvSpPr>
          <p:cNvPr id="3" name="Content Placeholder 2"/>
          <p:cNvSpPr>
            <a:spLocks noGrp="1"/>
          </p:cNvSpPr>
          <p:nvPr>
            <p:ph idx="1" hasCustomPrompt="1"/>
          </p:nvPr>
        </p:nvSpPr>
        <p:spPr/>
        <p:txBody>
          <a:bodyPr>
            <a:normAutofit/>
          </a:bodyPr>
          <a:lstStyle>
            <a:lvl1pPr>
              <a:defRPr sz="2400"/>
            </a:lvl1pPr>
            <a:lvl2pPr>
              <a:defRPr sz="2000"/>
            </a:lvl2pPr>
            <a:lvl3pPr>
              <a:defRPr sz="1600"/>
            </a:lvl3pPr>
            <a:lvl4pPr>
              <a:defRPr sz="1400"/>
            </a:lvl4pPr>
            <a:lvl5pPr>
              <a:defRPr sz="14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SG" dirty="0"/>
          </a:p>
        </p:txBody>
      </p:sp>
      <p:sp>
        <p:nvSpPr>
          <p:cNvPr id="16" name="Footer Placeholder 4"/>
          <p:cNvSpPr>
            <a:spLocks noGrp="1"/>
          </p:cNvSpPr>
          <p:nvPr>
            <p:ph type="ftr" sz="quarter" idx="11"/>
          </p:nvPr>
        </p:nvSpPr>
        <p:spPr>
          <a:xfrm>
            <a:off x="628650" y="193931"/>
            <a:ext cx="931926" cy="365125"/>
          </a:xfrm>
        </p:spPr>
        <p:txBody>
          <a:bodyPr/>
          <a:lstStyle>
            <a:lvl1pPr>
              <a:defRPr/>
            </a:lvl1pPr>
          </a:lstStyle>
          <a:p>
            <a:r>
              <a:rPr lang="en-SG" dirty="0"/>
              <a:t>IYPT 2018</a:t>
            </a:r>
          </a:p>
        </p:txBody>
      </p:sp>
      <p:sp>
        <p:nvSpPr>
          <p:cNvPr id="15" name="Slide Number Placeholder 5"/>
          <p:cNvSpPr>
            <a:spLocks noGrp="1"/>
          </p:cNvSpPr>
          <p:nvPr>
            <p:ph type="sldNum" sz="quarter" idx="4"/>
          </p:nvPr>
        </p:nvSpPr>
        <p:spPr>
          <a:xfrm>
            <a:off x="7998106" y="174373"/>
            <a:ext cx="517244" cy="365125"/>
          </a:xfrm>
          <a:prstGeom prst="rect">
            <a:avLst/>
          </a:prstGeom>
        </p:spPr>
        <p:txBody>
          <a:bodyPr vert="horz" lIns="91440" tIns="45720" rIns="91440" bIns="45720" rtlCol="0" anchor="ctr"/>
          <a:lstStyle>
            <a:lvl1pPr algn="r">
              <a:defRPr sz="1200" b="1" i="0">
                <a:solidFill>
                  <a:schemeClr val="tx1"/>
                </a:solidFill>
                <a:latin typeface="Segoe UI Semibold" charset="0"/>
                <a:ea typeface="Segoe UI Semibold" charset="0"/>
                <a:cs typeface="Segoe UI Semibold" charset="0"/>
              </a:defRPr>
            </a:lvl1pPr>
          </a:lstStyle>
          <a:p>
            <a:fld id="{D524B6CE-5D57-4459-A907-3F1D5BE11E1F}" type="slidenum">
              <a:rPr lang="en-SG" smtClean="0">
                <a:solidFill>
                  <a:prstClr val="black"/>
                </a:solidFill>
              </a:rPr>
              <a:pPr/>
              <a:t>‹#›</a:t>
            </a:fld>
            <a:endParaRPr lang="en-SG" dirty="0">
              <a:solidFill>
                <a:prstClr val="black"/>
              </a:solidFill>
            </a:endParaRPr>
          </a:p>
        </p:txBody>
      </p:sp>
      <p:grpSp>
        <p:nvGrpSpPr>
          <p:cNvPr id="19" name="Group 18"/>
          <p:cNvGrpSpPr/>
          <p:nvPr userDrawn="1"/>
        </p:nvGrpSpPr>
        <p:grpSpPr>
          <a:xfrm>
            <a:off x="881172" y="6299707"/>
            <a:ext cx="7381656" cy="375053"/>
            <a:chOff x="709752" y="6310264"/>
            <a:chExt cx="7381656" cy="375053"/>
          </a:xfrm>
        </p:grpSpPr>
        <p:grpSp>
          <p:nvGrpSpPr>
            <p:cNvPr id="22" name="Group 21"/>
            <p:cNvGrpSpPr/>
            <p:nvPr userDrawn="1"/>
          </p:nvGrpSpPr>
          <p:grpSpPr>
            <a:xfrm>
              <a:off x="709752" y="6310264"/>
              <a:ext cx="7381656" cy="375053"/>
              <a:chOff x="626597" y="6296459"/>
              <a:chExt cx="7381656" cy="375053"/>
            </a:xfrm>
          </p:grpSpPr>
          <p:sp>
            <p:nvSpPr>
              <p:cNvPr id="27" name="Rectangle 26">
                <a:extLst>
                  <a:ext uri="{FF2B5EF4-FFF2-40B4-BE49-F238E27FC236}">
                    <a16:creationId xmlns:a16="http://schemas.microsoft.com/office/drawing/2014/main" id="{BEF5BE90-4859-4139-9711-4AAADE0D20A0}"/>
                  </a:ext>
                </a:extLst>
              </p:cNvPr>
              <p:cNvSpPr/>
              <p:nvPr userDrawn="1"/>
            </p:nvSpPr>
            <p:spPr>
              <a:xfrm>
                <a:off x="2615718" y="6625793"/>
                <a:ext cx="1491916" cy="45719"/>
              </a:xfrm>
              <a:prstGeom prst="rect">
                <a:avLst/>
              </a:prstGeom>
              <a:solidFill>
                <a:schemeClr val="accent6">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31" name="Rectangle 30">
                <a:extLst>
                  <a:ext uri="{FF2B5EF4-FFF2-40B4-BE49-F238E27FC236}">
                    <a16:creationId xmlns:a16="http://schemas.microsoft.com/office/drawing/2014/main" id="{06C84E7B-C66B-40BD-8865-B0C2B63DCD51}"/>
                  </a:ext>
                </a:extLst>
              </p:cNvPr>
              <p:cNvSpPr/>
              <p:nvPr userDrawn="1"/>
            </p:nvSpPr>
            <p:spPr>
              <a:xfrm>
                <a:off x="4488845" y="6625793"/>
                <a:ext cx="1491916" cy="4571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2" name="TextBox 31">
                <a:extLst>
                  <a:ext uri="{FF2B5EF4-FFF2-40B4-BE49-F238E27FC236}">
                    <a16:creationId xmlns:a16="http://schemas.microsoft.com/office/drawing/2014/main" id="{3DB41356-70BA-43A9-8173-C1603BD859F6}"/>
                  </a:ext>
                </a:extLst>
              </p:cNvPr>
              <p:cNvSpPr txBox="1"/>
              <p:nvPr userDrawn="1"/>
            </p:nvSpPr>
            <p:spPr>
              <a:xfrm>
                <a:off x="626597" y="6296459"/>
                <a:ext cx="1724538" cy="307777"/>
              </a:xfrm>
              <a:prstGeom prst="rect">
                <a:avLst/>
              </a:prstGeom>
              <a:noFill/>
            </p:spPr>
            <p:txBody>
              <a:bodyPr wrap="square" rtlCol="0">
                <a:spAutoFit/>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SG" sz="1400" b="0" i="1" dirty="0">
                    <a:solidFill>
                      <a:srgbClr val="7F0001"/>
                    </a:solidFill>
                    <a:latin typeface="+mn-lt"/>
                    <a:ea typeface="Gill Sans Light" charset="0"/>
                    <a:cs typeface="Gill Sans Light" charset="0"/>
                  </a:rPr>
                  <a:t>Experimental Setup</a:t>
                </a:r>
              </a:p>
            </p:txBody>
          </p:sp>
          <p:sp>
            <p:nvSpPr>
              <p:cNvPr id="33" name="TextBox 32">
                <a:extLst>
                  <a:ext uri="{FF2B5EF4-FFF2-40B4-BE49-F238E27FC236}">
                    <a16:creationId xmlns:a16="http://schemas.microsoft.com/office/drawing/2014/main" id="{7DB1687C-7BA8-4F00-9021-4F75939690AA}"/>
                  </a:ext>
                </a:extLst>
              </p:cNvPr>
              <p:cNvSpPr txBox="1"/>
              <p:nvPr userDrawn="1"/>
            </p:nvSpPr>
            <p:spPr>
              <a:xfrm>
                <a:off x="2417498" y="6296966"/>
                <a:ext cx="1888355" cy="307777"/>
              </a:xfrm>
              <a:prstGeom prst="rect">
                <a:avLst/>
              </a:prstGeom>
              <a:noFill/>
            </p:spPr>
            <p:txBody>
              <a:bodyPr wrap="square" rtlCol="0">
                <a:spAutoFit/>
              </a:bodyPr>
              <a:lstStyle/>
              <a:p>
                <a:pPr algn="ctr"/>
                <a:r>
                  <a:rPr lang="en-SG" sz="1400" b="0" i="1" dirty="0">
                    <a:solidFill>
                      <a:schemeClr val="accent6">
                        <a:lumMod val="75000"/>
                      </a:schemeClr>
                    </a:solidFill>
                    <a:latin typeface="+mn-lt"/>
                    <a:ea typeface="Gill Sans Light" charset="0"/>
                    <a:cs typeface="Gill Sans Light" charset="0"/>
                  </a:rPr>
                  <a:t>Vertical</a:t>
                </a:r>
              </a:p>
            </p:txBody>
          </p:sp>
          <p:sp>
            <p:nvSpPr>
              <p:cNvPr id="34" name="TextBox 33">
                <a:extLst>
                  <a:ext uri="{FF2B5EF4-FFF2-40B4-BE49-F238E27FC236}">
                    <a16:creationId xmlns:a16="http://schemas.microsoft.com/office/drawing/2014/main" id="{47E4BB50-8D17-42FA-999D-5B568D765B6D}"/>
                  </a:ext>
                </a:extLst>
              </p:cNvPr>
              <p:cNvSpPr txBox="1"/>
              <p:nvPr userDrawn="1"/>
            </p:nvSpPr>
            <p:spPr>
              <a:xfrm>
                <a:off x="4372216" y="6296459"/>
                <a:ext cx="1725174" cy="307777"/>
              </a:xfrm>
              <a:prstGeom prst="rect">
                <a:avLst/>
              </a:prstGeom>
              <a:noFill/>
            </p:spPr>
            <p:txBody>
              <a:bodyPr wrap="square" rtlCol="0">
                <a:spAutoFit/>
              </a:bodyPr>
              <a:lstStyle/>
              <a:p>
                <a:pPr algn="ctr"/>
                <a:r>
                  <a:rPr lang="en-SG" sz="1400" b="0" i="1" dirty="0">
                    <a:solidFill>
                      <a:schemeClr val="tx1"/>
                    </a:solidFill>
                    <a:latin typeface="+mn-lt"/>
                    <a:ea typeface="Gill Sans Light" charset="0"/>
                    <a:cs typeface="Gill Sans Light" charset="0"/>
                  </a:rPr>
                  <a:t>Horizontal</a:t>
                </a:r>
                <a:endParaRPr lang="en-SG" sz="1600" b="0" i="1" dirty="0">
                  <a:solidFill>
                    <a:schemeClr val="tx1"/>
                  </a:solidFill>
                  <a:latin typeface="+mn-lt"/>
                  <a:ea typeface="Gill Sans Light" charset="0"/>
                  <a:cs typeface="Gill Sans Light" charset="0"/>
                </a:endParaRPr>
              </a:p>
            </p:txBody>
          </p:sp>
          <p:sp>
            <p:nvSpPr>
              <p:cNvPr id="39" name="Rectangle 38">
                <a:extLst>
                  <a:ext uri="{FF2B5EF4-FFF2-40B4-BE49-F238E27FC236}">
                    <a16:creationId xmlns:a16="http://schemas.microsoft.com/office/drawing/2014/main" id="{832D8FCF-D803-422B-9459-6F59F15F4E07}"/>
                  </a:ext>
                </a:extLst>
              </p:cNvPr>
              <p:cNvSpPr/>
              <p:nvPr userDrawn="1"/>
            </p:nvSpPr>
            <p:spPr>
              <a:xfrm>
                <a:off x="6361972" y="6625793"/>
                <a:ext cx="1491916" cy="4571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0" name="TextBox 39">
                <a:extLst>
                  <a:ext uri="{FF2B5EF4-FFF2-40B4-BE49-F238E27FC236}">
                    <a16:creationId xmlns:a16="http://schemas.microsoft.com/office/drawing/2014/main" id="{3DB41356-70BA-43A9-8173-C1603BD859F6}"/>
                  </a:ext>
                </a:extLst>
              </p:cNvPr>
              <p:cNvSpPr txBox="1"/>
              <p:nvPr userDrawn="1"/>
            </p:nvSpPr>
            <p:spPr>
              <a:xfrm>
                <a:off x="6207606" y="6296459"/>
                <a:ext cx="1800647" cy="307777"/>
              </a:xfrm>
              <a:prstGeom prst="rect">
                <a:avLst/>
              </a:prstGeom>
              <a:noFill/>
            </p:spPr>
            <p:txBody>
              <a:bodyPr wrap="square" rtlCol="0">
                <a:spAutoFit/>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SG" sz="1400" b="0" i="1" dirty="0">
                    <a:solidFill>
                      <a:schemeClr val="tx1"/>
                    </a:solidFill>
                    <a:latin typeface="+mn-lt"/>
                    <a:ea typeface="Gill Sans Light" charset="0"/>
                    <a:cs typeface="Gill Sans Light" charset="0"/>
                  </a:rPr>
                  <a:t>Amplifying Circuit</a:t>
                </a:r>
              </a:p>
            </p:txBody>
          </p:sp>
        </p:grpSp>
        <p:sp>
          <p:nvSpPr>
            <p:cNvPr id="24" name="Rectangle 23">
              <a:extLst>
                <a:ext uri="{FF2B5EF4-FFF2-40B4-BE49-F238E27FC236}">
                  <a16:creationId xmlns:a16="http://schemas.microsoft.com/office/drawing/2014/main" id="{832D8FCF-D803-422B-9459-6F59F15F4E07}"/>
                </a:ext>
              </a:extLst>
            </p:cNvPr>
            <p:cNvSpPr/>
            <p:nvPr userDrawn="1"/>
          </p:nvSpPr>
          <p:spPr>
            <a:xfrm>
              <a:off x="825746" y="6639598"/>
              <a:ext cx="1491916" cy="45719"/>
            </a:xfrm>
            <a:prstGeom prst="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SG" dirty="0"/>
          </a:p>
        </p:txBody>
      </p:sp>
      <p:sp>
        <p:nvSpPr>
          <p:cNvPr id="3" name="Content Placeholder 2"/>
          <p:cNvSpPr>
            <a:spLocks noGrp="1"/>
          </p:cNvSpPr>
          <p:nvPr>
            <p:ph idx="1"/>
          </p:nvPr>
        </p:nvSpPr>
        <p:spPr/>
        <p:txBody>
          <a:bodyPr>
            <a:normAutofit/>
          </a:bodyPr>
          <a:lstStyle>
            <a:lvl1pPr>
              <a:defRPr sz="2400"/>
            </a:lvl1pPr>
            <a:lvl2pPr>
              <a:defRPr sz="2000"/>
            </a:lvl2pPr>
            <a:lvl3pPr>
              <a:defRPr sz="1600"/>
            </a:lvl3pPr>
            <a:lvl4pPr>
              <a:defRPr sz="1400"/>
            </a:lvl4pPr>
            <a:lvl5pPr>
              <a:defRPr sz="14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SG" dirty="0"/>
          </a:p>
        </p:txBody>
      </p:sp>
      <p:sp>
        <p:nvSpPr>
          <p:cNvPr id="6" name="Footer Placeholder 4"/>
          <p:cNvSpPr>
            <a:spLocks noGrp="1"/>
          </p:cNvSpPr>
          <p:nvPr>
            <p:ph type="ftr" sz="quarter" idx="11"/>
          </p:nvPr>
        </p:nvSpPr>
        <p:spPr>
          <a:xfrm>
            <a:off x="628650" y="193931"/>
            <a:ext cx="931926" cy="365125"/>
          </a:xfrm>
        </p:spPr>
        <p:txBody>
          <a:bodyPr/>
          <a:lstStyle>
            <a:lvl1pPr>
              <a:defRPr/>
            </a:lvl1pPr>
          </a:lstStyle>
          <a:p>
            <a:r>
              <a:rPr lang="en-SG" dirty="0"/>
              <a:t>IYPT 2018</a:t>
            </a:r>
          </a:p>
        </p:txBody>
      </p:sp>
      <p:sp>
        <p:nvSpPr>
          <p:cNvPr id="8" name="Slide Number Placeholder 5"/>
          <p:cNvSpPr>
            <a:spLocks noGrp="1"/>
          </p:cNvSpPr>
          <p:nvPr>
            <p:ph type="sldNum" sz="quarter" idx="4"/>
          </p:nvPr>
        </p:nvSpPr>
        <p:spPr>
          <a:xfrm>
            <a:off x="7998106" y="174373"/>
            <a:ext cx="517244" cy="365125"/>
          </a:xfrm>
          <a:prstGeom prst="rect">
            <a:avLst/>
          </a:prstGeom>
        </p:spPr>
        <p:txBody>
          <a:bodyPr vert="horz" lIns="91440" tIns="45720" rIns="91440" bIns="45720" rtlCol="0" anchor="ctr"/>
          <a:lstStyle>
            <a:lvl1pPr algn="r">
              <a:defRPr sz="1200" b="1" i="0">
                <a:solidFill>
                  <a:schemeClr val="tx1"/>
                </a:solidFill>
                <a:latin typeface="Segoe UI Semibold" charset="0"/>
                <a:ea typeface="Segoe UI Semibold" charset="0"/>
                <a:cs typeface="Segoe UI Semibold" charset="0"/>
              </a:defRPr>
            </a:lvl1pPr>
          </a:lstStyle>
          <a:p>
            <a:fld id="{D524B6CE-5D57-4459-A907-3F1D5BE11E1F}" type="slidenum">
              <a:rPr lang="en-SG" smtClean="0">
                <a:solidFill>
                  <a:prstClr val="black"/>
                </a:solidFill>
              </a:rPr>
              <a:pPr/>
              <a:t>‹#›</a:t>
            </a:fld>
            <a:endParaRPr lang="en-SG" dirty="0">
              <a:solidFill>
                <a:prstClr val="black"/>
              </a:solidFill>
            </a:endParaRPr>
          </a:p>
        </p:txBody>
      </p:sp>
    </p:spTree>
    <p:extLst>
      <p:ext uri="{BB962C8B-B14F-4D97-AF65-F5344CB8AC3E}">
        <p14:creationId xmlns:p14="http://schemas.microsoft.com/office/powerpoint/2010/main" val="27781204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1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SG" dirty="0"/>
          </a:p>
        </p:txBody>
      </p:sp>
      <p:sp>
        <p:nvSpPr>
          <p:cNvPr id="3" name="Content Placeholder 2"/>
          <p:cNvSpPr>
            <a:spLocks noGrp="1"/>
          </p:cNvSpPr>
          <p:nvPr>
            <p:ph idx="1" hasCustomPrompt="1"/>
          </p:nvPr>
        </p:nvSpPr>
        <p:spPr/>
        <p:txBody>
          <a:bodyPr>
            <a:normAutofit/>
          </a:bodyPr>
          <a:lstStyle>
            <a:lvl1pPr>
              <a:defRPr sz="2400"/>
            </a:lvl1pPr>
            <a:lvl2pPr>
              <a:defRPr sz="2000"/>
            </a:lvl2pPr>
            <a:lvl3pPr>
              <a:defRPr sz="1600"/>
            </a:lvl3pPr>
            <a:lvl4pPr>
              <a:defRPr sz="1400"/>
            </a:lvl4pPr>
            <a:lvl5pPr>
              <a:defRPr sz="14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SG" dirty="0"/>
          </a:p>
        </p:txBody>
      </p:sp>
      <p:sp>
        <p:nvSpPr>
          <p:cNvPr id="16" name="Footer Placeholder 4"/>
          <p:cNvSpPr>
            <a:spLocks noGrp="1"/>
          </p:cNvSpPr>
          <p:nvPr>
            <p:ph type="ftr" sz="quarter" idx="11"/>
          </p:nvPr>
        </p:nvSpPr>
        <p:spPr>
          <a:xfrm>
            <a:off x="628650" y="193931"/>
            <a:ext cx="931926" cy="365125"/>
          </a:xfrm>
        </p:spPr>
        <p:txBody>
          <a:bodyPr/>
          <a:lstStyle>
            <a:lvl1pPr>
              <a:defRPr/>
            </a:lvl1pPr>
          </a:lstStyle>
          <a:p>
            <a:r>
              <a:rPr lang="en-SG" dirty="0"/>
              <a:t>IYPT 2018</a:t>
            </a:r>
          </a:p>
        </p:txBody>
      </p:sp>
      <p:sp>
        <p:nvSpPr>
          <p:cNvPr id="15" name="Slide Number Placeholder 5"/>
          <p:cNvSpPr>
            <a:spLocks noGrp="1"/>
          </p:cNvSpPr>
          <p:nvPr>
            <p:ph type="sldNum" sz="quarter" idx="4"/>
          </p:nvPr>
        </p:nvSpPr>
        <p:spPr>
          <a:xfrm>
            <a:off x="7998106" y="174373"/>
            <a:ext cx="517244" cy="365125"/>
          </a:xfrm>
          <a:prstGeom prst="rect">
            <a:avLst/>
          </a:prstGeom>
        </p:spPr>
        <p:txBody>
          <a:bodyPr vert="horz" lIns="91440" tIns="45720" rIns="91440" bIns="45720" rtlCol="0" anchor="ctr"/>
          <a:lstStyle>
            <a:lvl1pPr algn="r">
              <a:defRPr sz="1200" b="1" i="0">
                <a:solidFill>
                  <a:schemeClr val="tx1"/>
                </a:solidFill>
                <a:latin typeface="Segoe UI Semibold" charset="0"/>
                <a:ea typeface="Segoe UI Semibold" charset="0"/>
                <a:cs typeface="Segoe UI Semibold" charset="0"/>
              </a:defRPr>
            </a:lvl1pPr>
          </a:lstStyle>
          <a:p>
            <a:fld id="{D524B6CE-5D57-4459-A907-3F1D5BE11E1F}" type="slidenum">
              <a:rPr lang="en-SG" smtClean="0">
                <a:solidFill>
                  <a:prstClr val="black"/>
                </a:solidFill>
              </a:rPr>
              <a:pPr/>
              <a:t>‹#›</a:t>
            </a:fld>
            <a:endParaRPr lang="en-SG" dirty="0">
              <a:solidFill>
                <a:prstClr val="black"/>
              </a:solidFill>
            </a:endParaRPr>
          </a:p>
        </p:txBody>
      </p:sp>
      <p:grpSp>
        <p:nvGrpSpPr>
          <p:cNvPr id="19" name="Group 18"/>
          <p:cNvGrpSpPr/>
          <p:nvPr userDrawn="1"/>
        </p:nvGrpSpPr>
        <p:grpSpPr>
          <a:xfrm>
            <a:off x="881172" y="6299707"/>
            <a:ext cx="7381656" cy="375053"/>
            <a:chOff x="709752" y="6310264"/>
            <a:chExt cx="7381656" cy="375053"/>
          </a:xfrm>
        </p:grpSpPr>
        <p:grpSp>
          <p:nvGrpSpPr>
            <p:cNvPr id="20" name="Group 19"/>
            <p:cNvGrpSpPr/>
            <p:nvPr userDrawn="1"/>
          </p:nvGrpSpPr>
          <p:grpSpPr>
            <a:xfrm>
              <a:off x="709752" y="6310264"/>
              <a:ext cx="7381656" cy="375053"/>
              <a:chOff x="626597" y="6296459"/>
              <a:chExt cx="7381656" cy="375053"/>
            </a:xfrm>
          </p:grpSpPr>
          <p:sp>
            <p:nvSpPr>
              <p:cNvPr id="22" name="Rectangle 21">
                <a:extLst>
                  <a:ext uri="{FF2B5EF4-FFF2-40B4-BE49-F238E27FC236}">
                    <a16:creationId xmlns:a16="http://schemas.microsoft.com/office/drawing/2014/main" id="{BEF5BE90-4859-4139-9711-4AAADE0D20A0}"/>
                  </a:ext>
                </a:extLst>
              </p:cNvPr>
              <p:cNvSpPr/>
              <p:nvPr userDrawn="1"/>
            </p:nvSpPr>
            <p:spPr>
              <a:xfrm>
                <a:off x="2615718" y="6625793"/>
                <a:ext cx="1491916" cy="45719"/>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23" name="Rectangle 22">
                <a:extLst>
                  <a:ext uri="{FF2B5EF4-FFF2-40B4-BE49-F238E27FC236}">
                    <a16:creationId xmlns:a16="http://schemas.microsoft.com/office/drawing/2014/main" id="{06C84E7B-C66B-40BD-8865-B0C2B63DCD51}"/>
                  </a:ext>
                </a:extLst>
              </p:cNvPr>
              <p:cNvSpPr/>
              <p:nvPr userDrawn="1"/>
            </p:nvSpPr>
            <p:spPr>
              <a:xfrm>
                <a:off x="4488845" y="6625793"/>
                <a:ext cx="1491916" cy="45719"/>
              </a:xfrm>
              <a:prstGeom prst="rect">
                <a:avLst/>
              </a:prstGeom>
              <a:solidFill>
                <a:schemeClr val="accent6">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4" name="TextBox 23">
                <a:extLst>
                  <a:ext uri="{FF2B5EF4-FFF2-40B4-BE49-F238E27FC236}">
                    <a16:creationId xmlns:a16="http://schemas.microsoft.com/office/drawing/2014/main" id="{3DB41356-70BA-43A9-8173-C1603BD859F6}"/>
                  </a:ext>
                </a:extLst>
              </p:cNvPr>
              <p:cNvSpPr txBox="1"/>
              <p:nvPr userDrawn="1"/>
            </p:nvSpPr>
            <p:spPr>
              <a:xfrm>
                <a:off x="626597" y="6296459"/>
                <a:ext cx="1724538" cy="307777"/>
              </a:xfrm>
              <a:prstGeom prst="rect">
                <a:avLst/>
              </a:prstGeom>
              <a:noFill/>
            </p:spPr>
            <p:txBody>
              <a:bodyPr wrap="square" rtlCol="0">
                <a:spAutoFit/>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SG" sz="1400" b="0" i="1" dirty="0">
                    <a:solidFill>
                      <a:srgbClr val="7F0001"/>
                    </a:solidFill>
                    <a:latin typeface="+mn-lt"/>
                    <a:ea typeface="Gill Sans Light" charset="0"/>
                    <a:cs typeface="Gill Sans Light" charset="0"/>
                  </a:rPr>
                  <a:t>Experimental Setup</a:t>
                </a:r>
              </a:p>
            </p:txBody>
          </p:sp>
          <p:sp>
            <p:nvSpPr>
              <p:cNvPr id="25" name="TextBox 24">
                <a:extLst>
                  <a:ext uri="{FF2B5EF4-FFF2-40B4-BE49-F238E27FC236}">
                    <a16:creationId xmlns:a16="http://schemas.microsoft.com/office/drawing/2014/main" id="{7DB1687C-7BA8-4F00-9021-4F75939690AA}"/>
                  </a:ext>
                </a:extLst>
              </p:cNvPr>
              <p:cNvSpPr txBox="1"/>
              <p:nvPr userDrawn="1"/>
            </p:nvSpPr>
            <p:spPr>
              <a:xfrm>
                <a:off x="2417498" y="6296966"/>
                <a:ext cx="1888355" cy="307777"/>
              </a:xfrm>
              <a:prstGeom prst="rect">
                <a:avLst/>
              </a:prstGeom>
              <a:noFill/>
            </p:spPr>
            <p:txBody>
              <a:bodyPr wrap="square" rtlCol="0">
                <a:spAutoFit/>
              </a:bodyPr>
              <a:lstStyle/>
              <a:p>
                <a:pPr algn="ctr"/>
                <a:r>
                  <a:rPr lang="en-SG" sz="1400" b="0" i="1" dirty="0">
                    <a:solidFill>
                      <a:schemeClr val="bg1">
                        <a:lumMod val="50000"/>
                      </a:schemeClr>
                    </a:solidFill>
                    <a:latin typeface="+mn-lt"/>
                    <a:ea typeface="Gill Sans Light" charset="0"/>
                    <a:cs typeface="Gill Sans Light" charset="0"/>
                  </a:rPr>
                  <a:t>Vertical</a:t>
                </a:r>
              </a:p>
            </p:txBody>
          </p:sp>
          <p:sp>
            <p:nvSpPr>
              <p:cNvPr id="26" name="TextBox 25">
                <a:extLst>
                  <a:ext uri="{FF2B5EF4-FFF2-40B4-BE49-F238E27FC236}">
                    <a16:creationId xmlns:a16="http://schemas.microsoft.com/office/drawing/2014/main" id="{47E4BB50-8D17-42FA-999D-5B568D765B6D}"/>
                  </a:ext>
                </a:extLst>
              </p:cNvPr>
              <p:cNvSpPr txBox="1"/>
              <p:nvPr userDrawn="1"/>
            </p:nvSpPr>
            <p:spPr>
              <a:xfrm>
                <a:off x="4372216" y="6296459"/>
                <a:ext cx="1725174" cy="307777"/>
              </a:xfrm>
              <a:prstGeom prst="rect">
                <a:avLst/>
              </a:prstGeom>
              <a:noFill/>
            </p:spPr>
            <p:txBody>
              <a:bodyPr wrap="square" rtlCol="0">
                <a:spAutoFit/>
              </a:bodyPr>
              <a:lstStyle/>
              <a:p>
                <a:pPr algn="ctr"/>
                <a:r>
                  <a:rPr lang="en-SG" sz="1400" b="0" i="1" dirty="0">
                    <a:solidFill>
                      <a:schemeClr val="accent6">
                        <a:lumMod val="75000"/>
                      </a:schemeClr>
                    </a:solidFill>
                    <a:latin typeface="+mn-lt"/>
                    <a:ea typeface="Gill Sans Light" charset="0"/>
                    <a:cs typeface="Gill Sans Light" charset="0"/>
                  </a:rPr>
                  <a:t>Horizontal</a:t>
                </a:r>
                <a:endParaRPr lang="en-SG" sz="1600" b="0" i="1" dirty="0">
                  <a:solidFill>
                    <a:schemeClr val="accent6">
                      <a:lumMod val="75000"/>
                    </a:schemeClr>
                  </a:solidFill>
                  <a:latin typeface="+mn-lt"/>
                  <a:ea typeface="Gill Sans Light" charset="0"/>
                  <a:cs typeface="Gill Sans Light" charset="0"/>
                </a:endParaRPr>
              </a:p>
            </p:txBody>
          </p:sp>
          <p:sp>
            <p:nvSpPr>
              <p:cNvPr id="27" name="Rectangle 26">
                <a:extLst>
                  <a:ext uri="{FF2B5EF4-FFF2-40B4-BE49-F238E27FC236}">
                    <a16:creationId xmlns:a16="http://schemas.microsoft.com/office/drawing/2014/main" id="{832D8FCF-D803-422B-9459-6F59F15F4E07}"/>
                  </a:ext>
                </a:extLst>
              </p:cNvPr>
              <p:cNvSpPr/>
              <p:nvPr userDrawn="1"/>
            </p:nvSpPr>
            <p:spPr>
              <a:xfrm>
                <a:off x="6361972" y="6625793"/>
                <a:ext cx="1491916" cy="4571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8" name="TextBox 27">
                <a:extLst>
                  <a:ext uri="{FF2B5EF4-FFF2-40B4-BE49-F238E27FC236}">
                    <a16:creationId xmlns:a16="http://schemas.microsoft.com/office/drawing/2014/main" id="{3DB41356-70BA-43A9-8173-C1603BD859F6}"/>
                  </a:ext>
                </a:extLst>
              </p:cNvPr>
              <p:cNvSpPr txBox="1"/>
              <p:nvPr userDrawn="1"/>
            </p:nvSpPr>
            <p:spPr>
              <a:xfrm>
                <a:off x="6207606" y="6296459"/>
                <a:ext cx="1800647" cy="307777"/>
              </a:xfrm>
              <a:prstGeom prst="rect">
                <a:avLst/>
              </a:prstGeom>
              <a:noFill/>
            </p:spPr>
            <p:txBody>
              <a:bodyPr wrap="square" rtlCol="0">
                <a:spAutoFit/>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SG" sz="1400" b="0" i="1" dirty="0">
                    <a:solidFill>
                      <a:schemeClr val="tx1"/>
                    </a:solidFill>
                    <a:latin typeface="+mn-lt"/>
                    <a:ea typeface="Gill Sans Light" charset="0"/>
                    <a:cs typeface="Gill Sans Light" charset="0"/>
                  </a:rPr>
                  <a:t>Amplifying Circuit</a:t>
                </a:r>
              </a:p>
            </p:txBody>
          </p:sp>
        </p:grpSp>
        <p:sp>
          <p:nvSpPr>
            <p:cNvPr id="21" name="Rectangle 20">
              <a:extLst>
                <a:ext uri="{FF2B5EF4-FFF2-40B4-BE49-F238E27FC236}">
                  <a16:creationId xmlns:a16="http://schemas.microsoft.com/office/drawing/2014/main" id="{832D8FCF-D803-422B-9459-6F59F15F4E07}"/>
                </a:ext>
              </a:extLst>
            </p:cNvPr>
            <p:cNvSpPr/>
            <p:nvPr userDrawn="1"/>
          </p:nvSpPr>
          <p:spPr>
            <a:xfrm>
              <a:off x="825746" y="6639598"/>
              <a:ext cx="1491916" cy="45719"/>
            </a:xfrm>
            <a:prstGeom prst="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17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SG" dirty="0"/>
          </a:p>
        </p:txBody>
      </p:sp>
      <p:sp>
        <p:nvSpPr>
          <p:cNvPr id="3" name="Content Placeholder 2"/>
          <p:cNvSpPr>
            <a:spLocks noGrp="1"/>
          </p:cNvSpPr>
          <p:nvPr>
            <p:ph idx="1" hasCustomPrompt="1"/>
          </p:nvPr>
        </p:nvSpPr>
        <p:spPr/>
        <p:txBody>
          <a:bodyPr>
            <a:normAutofit/>
          </a:bodyPr>
          <a:lstStyle>
            <a:lvl1pPr>
              <a:defRPr sz="2400"/>
            </a:lvl1pPr>
            <a:lvl2pPr>
              <a:defRPr sz="2000"/>
            </a:lvl2pPr>
            <a:lvl3pPr>
              <a:defRPr sz="1600"/>
            </a:lvl3pPr>
            <a:lvl4pPr>
              <a:defRPr sz="1400"/>
            </a:lvl4pPr>
            <a:lvl5pPr>
              <a:defRPr sz="14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SG" dirty="0"/>
          </a:p>
        </p:txBody>
      </p:sp>
      <p:sp>
        <p:nvSpPr>
          <p:cNvPr id="16" name="Footer Placeholder 4"/>
          <p:cNvSpPr>
            <a:spLocks noGrp="1"/>
          </p:cNvSpPr>
          <p:nvPr>
            <p:ph type="ftr" sz="quarter" idx="11"/>
          </p:nvPr>
        </p:nvSpPr>
        <p:spPr>
          <a:xfrm>
            <a:off x="628650" y="193931"/>
            <a:ext cx="931926" cy="365125"/>
          </a:xfrm>
        </p:spPr>
        <p:txBody>
          <a:bodyPr/>
          <a:lstStyle>
            <a:lvl1pPr>
              <a:defRPr/>
            </a:lvl1pPr>
          </a:lstStyle>
          <a:p>
            <a:r>
              <a:rPr lang="en-SG" dirty="0"/>
              <a:t>IYPT 2018</a:t>
            </a:r>
          </a:p>
        </p:txBody>
      </p:sp>
      <p:sp>
        <p:nvSpPr>
          <p:cNvPr id="15" name="Slide Number Placeholder 5"/>
          <p:cNvSpPr>
            <a:spLocks noGrp="1"/>
          </p:cNvSpPr>
          <p:nvPr>
            <p:ph type="sldNum" sz="quarter" idx="4"/>
          </p:nvPr>
        </p:nvSpPr>
        <p:spPr>
          <a:xfrm>
            <a:off x="7998106" y="174373"/>
            <a:ext cx="517244" cy="365125"/>
          </a:xfrm>
          <a:prstGeom prst="rect">
            <a:avLst/>
          </a:prstGeom>
        </p:spPr>
        <p:txBody>
          <a:bodyPr vert="horz" lIns="91440" tIns="45720" rIns="91440" bIns="45720" rtlCol="0" anchor="ctr"/>
          <a:lstStyle>
            <a:lvl1pPr algn="r">
              <a:defRPr sz="1200" b="1" i="0">
                <a:solidFill>
                  <a:schemeClr val="tx1"/>
                </a:solidFill>
                <a:latin typeface="Segoe UI Semibold" charset="0"/>
                <a:ea typeface="Segoe UI Semibold" charset="0"/>
                <a:cs typeface="Segoe UI Semibold" charset="0"/>
              </a:defRPr>
            </a:lvl1pPr>
          </a:lstStyle>
          <a:p>
            <a:fld id="{D524B6CE-5D57-4459-A907-3F1D5BE11E1F}" type="slidenum">
              <a:rPr lang="en-SG" smtClean="0">
                <a:solidFill>
                  <a:prstClr val="black"/>
                </a:solidFill>
              </a:rPr>
              <a:pPr/>
              <a:t>‹#›</a:t>
            </a:fld>
            <a:endParaRPr lang="en-SG" dirty="0">
              <a:solidFill>
                <a:prstClr val="black"/>
              </a:solidFill>
            </a:endParaRPr>
          </a:p>
        </p:txBody>
      </p:sp>
      <p:grpSp>
        <p:nvGrpSpPr>
          <p:cNvPr id="30" name="Group 29"/>
          <p:cNvGrpSpPr/>
          <p:nvPr userDrawn="1"/>
        </p:nvGrpSpPr>
        <p:grpSpPr>
          <a:xfrm>
            <a:off x="881172" y="6299707"/>
            <a:ext cx="7381656" cy="375053"/>
            <a:chOff x="709752" y="6310264"/>
            <a:chExt cx="7381656" cy="375053"/>
          </a:xfrm>
        </p:grpSpPr>
        <p:grpSp>
          <p:nvGrpSpPr>
            <p:cNvPr id="31" name="Group 30"/>
            <p:cNvGrpSpPr/>
            <p:nvPr userDrawn="1"/>
          </p:nvGrpSpPr>
          <p:grpSpPr>
            <a:xfrm>
              <a:off x="709752" y="6310264"/>
              <a:ext cx="7381656" cy="375053"/>
              <a:chOff x="626597" y="6296459"/>
              <a:chExt cx="7381656" cy="375053"/>
            </a:xfrm>
          </p:grpSpPr>
          <p:sp>
            <p:nvSpPr>
              <p:cNvPr id="33" name="Rectangle 32">
                <a:extLst>
                  <a:ext uri="{FF2B5EF4-FFF2-40B4-BE49-F238E27FC236}">
                    <a16:creationId xmlns:a16="http://schemas.microsoft.com/office/drawing/2014/main" id="{BEF5BE90-4859-4139-9711-4AAADE0D20A0}"/>
                  </a:ext>
                </a:extLst>
              </p:cNvPr>
              <p:cNvSpPr/>
              <p:nvPr userDrawn="1"/>
            </p:nvSpPr>
            <p:spPr>
              <a:xfrm>
                <a:off x="2615718" y="6625793"/>
                <a:ext cx="1491916" cy="45719"/>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34" name="Rectangle 33">
                <a:extLst>
                  <a:ext uri="{FF2B5EF4-FFF2-40B4-BE49-F238E27FC236}">
                    <a16:creationId xmlns:a16="http://schemas.microsoft.com/office/drawing/2014/main" id="{06C84E7B-C66B-40BD-8865-B0C2B63DCD51}"/>
                  </a:ext>
                </a:extLst>
              </p:cNvPr>
              <p:cNvSpPr/>
              <p:nvPr userDrawn="1"/>
            </p:nvSpPr>
            <p:spPr>
              <a:xfrm>
                <a:off x="4488845" y="6625793"/>
                <a:ext cx="1491916" cy="45719"/>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7" name="TextBox 36">
                <a:extLst>
                  <a:ext uri="{FF2B5EF4-FFF2-40B4-BE49-F238E27FC236}">
                    <a16:creationId xmlns:a16="http://schemas.microsoft.com/office/drawing/2014/main" id="{3DB41356-70BA-43A9-8173-C1603BD859F6}"/>
                  </a:ext>
                </a:extLst>
              </p:cNvPr>
              <p:cNvSpPr txBox="1"/>
              <p:nvPr userDrawn="1"/>
            </p:nvSpPr>
            <p:spPr>
              <a:xfrm>
                <a:off x="626597" y="6296459"/>
                <a:ext cx="1724538" cy="307777"/>
              </a:xfrm>
              <a:prstGeom prst="rect">
                <a:avLst/>
              </a:prstGeom>
              <a:noFill/>
            </p:spPr>
            <p:txBody>
              <a:bodyPr wrap="square" rtlCol="0">
                <a:spAutoFit/>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SG" sz="1400" b="0" i="1" dirty="0">
                    <a:solidFill>
                      <a:srgbClr val="7F0001"/>
                    </a:solidFill>
                    <a:latin typeface="+mn-lt"/>
                    <a:ea typeface="Gill Sans Light" charset="0"/>
                    <a:cs typeface="Gill Sans Light" charset="0"/>
                  </a:rPr>
                  <a:t>Experimental Setup</a:t>
                </a:r>
              </a:p>
            </p:txBody>
          </p:sp>
          <p:sp>
            <p:nvSpPr>
              <p:cNvPr id="38" name="TextBox 37">
                <a:extLst>
                  <a:ext uri="{FF2B5EF4-FFF2-40B4-BE49-F238E27FC236}">
                    <a16:creationId xmlns:a16="http://schemas.microsoft.com/office/drawing/2014/main" id="{7DB1687C-7BA8-4F00-9021-4F75939690AA}"/>
                  </a:ext>
                </a:extLst>
              </p:cNvPr>
              <p:cNvSpPr txBox="1"/>
              <p:nvPr userDrawn="1"/>
            </p:nvSpPr>
            <p:spPr>
              <a:xfrm>
                <a:off x="2417498" y="6296966"/>
                <a:ext cx="1888355" cy="307777"/>
              </a:xfrm>
              <a:prstGeom prst="rect">
                <a:avLst/>
              </a:prstGeom>
              <a:noFill/>
            </p:spPr>
            <p:txBody>
              <a:bodyPr wrap="square" rtlCol="0">
                <a:spAutoFit/>
              </a:bodyPr>
              <a:lstStyle/>
              <a:p>
                <a:pPr algn="ctr"/>
                <a:r>
                  <a:rPr lang="en-SG" sz="1400" b="0" i="1" dirty="0">
                    <a:solidFill>
                      <a:schemeClr val="bg1">
                        <a:lumMod val="50000"/>
                      </a:schemeClr>
                    </a:solidFill>
                    <a:latin typeface="+mn-lt"/>
                    <a:ea typeface="Gill Sans Light" charset="0"/>
                    <a:cs typeface="Gill Sans Light" charset="0"/>
                  </a:rPr>
                  <a:t>Vertical</a:t>
                </a:r>
              </a:p>
            </p:txBody>
          </p:sp>
          <p:sp>
            <p:nvSpPr>
              <p:cNvPr id="39" name="TextBox 38">
                <a:extLst>
                  <a:ext uri="{FF2B5EF4-FFF2-40B4-BE49-F238E27FC236}">
                    <a16:creationId xmlns:a16="http://schemas.microsoft.com/office/drawing/2014/main" id="{47E4BB50-8D17-42FA-999D-5B568D765B6D}"/>
                  </a:ext>
                </a:extLst>
              </p:cNvPr>
              <p:cNvSpPr txBox="1"/>
              <p:nvPr userDrawn="1"/>
            </p:nvSpPr>
            <p:spPr>
              <a:xfrm>
                <a:off x="4372216" y="6296459"/>
                <a:ext cx="1725174" cy="307777"/>
              </a:xfrm>
              <a:prstGeom prst="rect">
                <a:avLst/>
              </a:prstGeom>
              <a:noFill/>
            </p:spPr>
            <p:txBody>
              <a:bodyPr wrap="square" rtlCol="0">
                <a:spAutoFit/>
              </a:bodyPr>
              <a:lstStyle/>
              <a:p>
                <a:pPr algn="ctr"/>
                <a:r>
                  <a:rPr lang="en-SG" sz="1400" b="0" i="1" dirty="0">
                    <a:solidFill>
                      <a:schemeClr val="bg1">
                        <a:lumMod val="50000"/>
                      </a:schemeClr>
                    </a:solidFill>
                    <a:latin typeface="+mn-lt"/>
                    <a:ea typeface="Gill Sans Light" charset="0"/>
                    <a:cs typeface="Gill Sans Light" charset="0"/>
                  </a:rPr>
                  <a:t>Horizontal</a:t>
                </a:r>
                <a:endParaRPr lang="en-SG" sz="1600" b="0" i="1" dirty="0">
                  <a:solidFill>
                    <a:schemeClr val="bg1">
                      <a:lumMod val="50000"/>
                    </a:schemeClr>
                  </a:solidFill>
                  <a:latin typeface="+mn-lt"/>
                  <a:ea typeface="Gill Sans Light" charset="0"/>
                  <a:cs typeface="Gill Sans Light" charset="0"/>
                </a:endParaRPr>
              </a:p>
            </p:txBody>
          </p:sp>
          <p:sp>
            <p:nvSpPr>
              <p:cNvPr id="40" name="Rectangle 39">
                <a:extLst>
                  <a:ext uri="{FF2B5EF4-FFF2-40B4-BE49-F238E27FC236}">
                    <a16:creationId xmlns:a16="http://schemas.microsoft.com/office/drawing/2014/main" id="{832D8FCF-D803-422B-9459-6F59F15F4E07}"/>
                  </a:ext>
                </a:extLst>
              </p:cNvPr>
              <p:cNvSpPr/>
              <p:nvPr userDrawn="1"/>
            </p:nvSpPr>
            <p:spPr>
              <a:xfrm>
                <a:off x="6361972" y="6625793"/>
                <a:ext cx="1491916" cy="45719"/>
              </a:xfrm>
              <a:prstGeom prst="rect">
                <a:avLst/>
              </a:prstGeom>
              <a:solidFill>
                <a:schemeClr val="accent6">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1" name="TextBox 40">
                <a:extLst>
                  <a:ext uri="{FF2B5EF4-FFF2-40B4-BE49-F238E27FC236}">
                    <a16:creationId xmlns:a16="http://schemas.microsoft.com/office/drawing/2014/main" id="{3DB41356-70BA-43A9-8173-C1603BD859F6}"/>
                  </a:ext>
                </a:extLst>
              </p:cNvPr>
              <p:cNvSpPr txBox="1"/>
              <p:nvPr userDrawn="1"/>
            </p:nvSpPr>
            <p:spPr>
              <a:xfrm>
                <a:off x="6207606" y="6296459"/>
                <a:ext cx="1800647" cy="307777"/>
              </a:xfrm>
              <a:prstGeom prst="rect">
                <a:avLst/>
              </a:prstGeom>
              <a:noFill/>
            </p:spPr>
            <p:txBody>
              <a:bodyPr wrap="square" rtlCol="0">
                <a:spAutoFit/>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SG" sz="1400" b="0" i="1" dirty="0">
                    <a:solidFill>
                      <a:schemeClr val="accent6">
                        <a:lumMod val="75000"/>
                      </a:schemeClr>
                    </a:solidFill>
                    <a:latin typeface="+mn-lt"/>
                    <a:ea typeface="Gill Sans Light" charset="0"/>
                    <a:cs typeface="Gill Sans Light" charset="0"/>
                  </a:rPr>
                  <a:t>Amplifying Circuit</a:t>
                </a:r>
              </a:p>
            </p:txBody>
          </p:sp>
        </p:grpSp>
        <p:sp>
          <p:nvSpPr>
            <p:cNvPr id="32" name="Rectangle 31">
              <a:extLst>
                <a:ext uri="{FF2B5EF4-FFF2-40B4-BE49-F238E27FC236}">
                  <a16:creationId xmlns:a16="http://schemas.microsoft.com/office/drawing/2014/main" id="{832D8FCF-D803-422B-9459-6F59F15F4E07}"/>
                </a:ext>
              </a:extLst>
            </p:cNvPr>
            <p:cNvSpPr/>
            <p:nvPr userDrawn="1"/>
          </p:nvSpPr>
          <p:spPr>
            <a:xfrm>
              <a:off x="825746" y="6639598"/>
              <a:ext cx="1491916" cy="45719"/>
            </a:xfrm>
            <a:prstGeom prst="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obj" preserve="1">
  <p:cSld name="7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SG" dirty="0"/>
          </a:p>
        </p:txBody>
      </p:sp>
      <p:sp>
        <p:nvSpPr>
          <p:cNvPr id="3" name="Content Placeholder 2"/>
          <p:cNvSpPr>
            <a:spLocks noGrp="1"/>
          </p:cNvSpPr>
          <p:nvPr>
            <p:ph idx="1" hasCustomPrompt="1"/>
          </p:nvPr>
        </p:nvSpPr>
        <p:spPr/>
        <p:txBody>
          <a:bodyPr>
            <a:normAutofit/>
          </a:bodyPr>
          <a:lstStyle>
            <a:lvl1pPr>
              <a:defRPr sz="2400"/>
            </a:lvl1pPr>
            <a:lvl2pPr>
              <a:defRPr sz="2000"/>
            </a:lvl2pPr>
            <a:lvl3pPr>
              <a:defRPr sz="1600"/>
            </a:lvl3pPr>
            <a:lvl4pPr>
              <a:defRPr sz="1400"/>
            </a:lvl4pPr>
            <a:lvl5pPr>
              <a:defRPr sz="14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SG" dirty="0"/>
          </a:p>
        </p:txBody>
      </p:sp>
      <p:sp>
        <p:nvSpPr>
          <p:cNvPr id="19" name="Footer Placeholder 4"/>
          <p:cNvSpPr>
            <a:spLocks noGrp="1"/>
          </p:cNvSpPr>
          <p:nvPr>
            <p:ph type="ftr" sz="quarter" idx="11"/>
          </p:nvPr>
        </p:nvSpPr>
        <p:spPr>
          <a:xfrm>
            <a:off x="628650" y="193931"/>
            <a:ext cx="931926" cy="365125"/>
          </a:xfrm>
        </p:spPr>
        <p:txBody>
          <a:bodyPr/>
          <a:lstStyle>
            <a:lvl1pPr>
              <a:defRPr/>
            </a:lvl1pPr>
          </a:lstStyle>
          <a:p>
            <a:r>
              <a:rPr lang="en-SG" dirty="0"/>
              <a:t>IYPT 2018</a:t>
            </a:r>
          </a:p>
        </p:txBody>
      </p:sp>
      <p:sp>
        <p:nvSpPr>
          <p:cNvPr id="20" name="Slide Number Placeholder 5"/>
          <p:cNvSpPr>
            <a:spLocks noGrp="1"/>
          </p:cNvSpPr>
          <p:nvPr>
            <p:ph type="sldNum" sz="quarter" idx="4"/>
          </p:nvPr>
        </p:nvSpPr>
        <p:spPr>
          <a:xfrm>
            <a:off x="7998106" y="174373"/>
            <a:ext cx="517244" cy="365125"/>
          </a:xfrm>
          <a:prstGeom prst="rect">
            <a:avLst/>
          </a:prstGeom>
        </p:spPr>
        <p:txBody>
          <a:bodyPr vert="horz" lIns="91440" tIns="45720" rIns="91440" bIns="45720" rtlCol="0" anchor="ctr"/>
          <a:lstStyle>
            <a:lvl1pPr algn="r">
              <a:defRPr sz="1200" b="1" i="0">
                <a:solidFill>
                  <a:schemeClr val="tx1"/>
                </a:solidFill>
                <a:latin typeface="Segoe UI Semibold" charset="0"/>
                <a:ea typeface="Segoe UI Semibold" charset="0"/>
                <a:cs typeface="Segoe UI Semibold" charset="0"/>
              </a:defRPr>
            </a:lvl1pPr>
          </a:lstStyle>
          <a:p>
            <a:fld id="{D524B6CE-5D57-4459-A907-3F1D5BE11E1F}" type="slidenum">
              <a:rPr lang="en-SG" smtClean="0">
                <a:solidFill>
                  <a:prstClr val="black"/>
                </a:solidFill>
              </a:rPr>
              <a:pPr/>
              <a:t>‹#›</a:t>
            </a:fld>
            <a:endParaRPr lang="en-SG" dirty="0">
              <a:solidFill>
                <a:prstClr val="black"/>
              </a:solidFill>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8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SG" dirty="0"/>
          </a:p>
        </p:txBody>
      </p:sp>
      <p:sp>
        <p:nvSpPr>
          <p:cNvPr id="3" name="Content Placeholder 2"/>
          <p:cNvSpPr>
            <a:spLocks noGrp="1"/>
          </p:cNvSpPr>
          <p:nvPr>
            <p:ph idx="1" hasCustomPrompt="1"/>
          </p:nvPr>
        </p:nvSpPr>
        <p:spPr/>
        <p:txBody>
          <a:bodyPr>
            <a:normAutofit/>
          </a:bodyPr>
          <a:lstStyle>
            <a:lvl1pPr>
              <a:defRPr sz="2400"/>
            </a:lvl1pPr>
            <a:lvl2pPr>
              <a:defRPr sz="2000"/>
            </a:lvl2pPr>
            <a:lvl3pPr>
              <a:defRPr sz="1600"/>
            </a:lvl3pPr>
            <a:lvl4pPr>
              <a:defRPr sz="1400"/>
            </a:lvl4pPr>
            <a:lvl5pPr>
              <a:defRPr sz="14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SG" dirty="0"/>
          </a:p>
        </p:txBody>
      </p:sp>
      <p:sp>
        <p:nvSpPr>
          <p:cNvPr id="19" name="Footer Placeholder 4"/>
          <p:cNvSpPr>
            <a:spLocks noGrp="1"/>
          </p:cNvSpPr>
          <p:nvPr>
            <p:ph type="ftr" sz="quarter" idx="11"/>
          </p:nvPr>
        </p:nvSpPr>
        <p:spPr>
          <a:xfrm>
            <a:off x="628650" y="193931"/>
            <a:ext cx="931926" cy="365125"/>
          </a:xfrm>
        </p:spPr>
        <p:txBody>
          <a:bodyPr/>
          <a:lstStyle>
            <a:lvl1pPr>
              <a:defRPr/>
            </a:lvl1pPr>
          </a:lstStyle>
          <a:p>
            <a:r>
              <a:rPr lang="en-SG" dirty="0"/>
              <a:t>IYPT 2018</a:t>
            </a:r>
          </a:p>
        </p:txBody>
      </p:sp>
      <p:sp>
        <p:nvSpPr>
          <p:cNvPr id="20" name="Slide Number Placeholder 5"/>
          <p:cNvSpPr>
            <a:spLocks noGrp="1"/>
          </p:cNvSpPr>
          <p:nvPr>
            <p:ph type="sldNum" sz="quarter" idx="4"/>
          </p:nvPr>
        </p:nvSpPr>
        <p:spPr>
          <a:xfrm>
            <a:off x="7998106" y="174373"/>
            <a:ext cx="517244" cy="365125"/>
          </a:xfrm>
          <a:prstGeom prst="rect">
            <a:avLst/>
          </a:prstGeom>
        </p:spPr>
        <p:txBody>
          <a:bodyPr vert="horz" lIns="91440" tIns="45720" rIns="91440" bIns="45720" rtlCol="0" anchor="ctr"/>
          <a:lstStyle>
            <a:lvl1pPr algn="r">
              <a:defRPr sz="1200" b="1" i="0">
                <a:solidFill>
                  <a:schemeClr val="tx1"/>
                </a:solidFill>
                <a:latin typeface="Segoe UI Semibold" charset="0"/>
                <a:ea typeface="Segoe UI Semibold" charset="0"/>
                <a:cs typeface="Segoe UI Semibold" charset="0"/>
              </a:defRPr>
            </a:lvl1pPr>
          </a:lstStyle>
          <a:p>
            <a:fld id="{D524B6CE-5D57-4459-A907-3F1D5BE11E1F}" type="slidenum">
              <a:rPr lang="en-SG" smtClean="0">
                <a:solidFill>
                  <a:prstClr val="black"/>
                </a:solidFill>
              </a:rPr>
              <a:pPr/>
              <a:t>‹#›</a:t>
            </a:fld>
            <a:endParaRPr lang="en-SG" dirty="0">
              <a:solidFill>
                <a:prstClr val="black"/>
              </a:solidFill>
            </a:endParaRPr>
          </a:p>
        </p:txBody>
      </p:sp>
      <p:grpSp>
        <p:nvGrpSpPr>
          <p:cNvPr id="21" name="Group 20"/>
          <p:cNvGrpSpPr/>
          <p:nvPr userDrawn="1"/>
        </p:nvGrpSpPr>
        <p:grpSpPr>
          <a:xfrm>
            <a:off x="881172" y="6299707"/>
            <a:ext cx="7381656" cy="375053"/>
            <a:chOff x="709752" y="6310264"/>
            <a:chExt cx="7381656" cy="375053"/>
          </a:xfrm>
        </p:grpSpPr>
        <p:grpSp>
          <p:nvGrpSpPr>
            <p:cNvPr id="22" name="Group 21"/>
            <p:cNvGrpSpPr/>
            <p:nvPr userDrawn="1"/>
          </p:nvGrpSpPr>
          <p:grpSpPr>
            <a:xfrm>
              <a:off x="709752" y="6310264"/>
              <a:ext cx="7381656" cy="375053"/>
              <a:chOff x="626597" y="6296459"/>
              <a:chExt cx="7381656" cy="375053"/>
            </a:xfrm>
          </p:grpSpPr>
          <p:sp>
            <p:nvSpPr>
              <p:cNvPr id="24" name="Rectangle 23">
                <a:extLst>
                  <a:ext uri="{FF2B5EF4-FFF2-40B4-BE49-F238E27FC236}">
                    <a16:creationId xmlns:a16="http://schemas.microsoft.com/office/drawing/2014/main" id="{BEF5BE90-4859-4139-9711-4AAADE0D20A0}"/>
                  </a:ext>
                </a:extLst>
              </p:cNvPr>
              <p:cNvSpPr/>
              <p:nvPr userDrawn="1"/>
            </p:nvSpPr>
            <p:spPr>
              <a:xfrm>
                <a:off x="2615718" y="6625793"/>
                <a:ext cx="1491916" cy="45719"/>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26" name="Rectangle 25">
                <a:extLst>
                  <a:ext uri="{FF2B5EF4-FFF2-40B4-BE49-F238E27FC236}">
                    <a16:creationId xmlns:a16="http://schemas.microsoft.com/office/drawing/2014/main" id="{06C84E7B-C66B-40BD-8865-B0C2B63DCD51}"/>
                  </a:ext>
                </a:extLst>
              </p:cNvPr>
              <p:cNvSpPr/>
              <p:nvPr userDrawn="1"/>
            </p:nvSpPr>
            <p:spPr>
              <a:xfrm>
                <a:off x="4488845" y="6625793"/>
                <a:ext cx="1491916" cy="45719"/>
              </a:xfrm>
              <a:prstGeom prst="rect">
                <a:avLst/>
              </a:prstGeom>
              <a:solidFill>
                <a:schemeClr val="accent6">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7" name="TextBox 26">
                <a:extLst>
                  <a:ext uri="{FF2B5EF4-FFF2-40B4-BE49-F238E27FC236}">
                    <a16:creationId xmlns:a16="http://schemas.microsoft.com/office/drawing/2014/main" id="{3DB41356-70BA-43A9-8173-C1603BD859F6}"/>
                  </a:ext>
                </a:extLst>
              </p:cNvPr>
              <p:cNvSpPr txBox="1"/>
              <p:nvPr userDrawn="1"/>
            </p:nvSpPr>
            <p:spPr>
              <a:xfrm>
                <a:off x="626597" y="6296459"/>
                <a:ext cx="1724538" cy="307777"/>
              </a:xfrm>
              <a:prstGeom prst="rect">
                <a:avLst/>
              </a:prstGeom>
              <a:noFill/>
            </p:spPr>
            <p:txBody>
              <a:bodyPr wrap="square" rtlCol="0">
                <a:spAutoFit/>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SG" sz="1400" b="0" i="1" dirty="0">
                    <a:solidFill>
                      <a:srgbClr val="7F0001"/>
                    </a:solidFill>
                    <a:latin typeface="+mn-lt"/>
                    <a:ea typeface="Gill Sans Light" charset="0"/>
                    <a:cs typeface="Gill Sans Light" charset="0"/>
                  </a:rPr>
                  <a:t>Signal Prediction</a:t>
                </a:r>
              </a:p>
            </p:txBody>
          </p:sp>
          <p:sp>
            <p:nvSpPr>
              <p:cNvPr id="28" name="TextBox 27">
                <a:extLst>
                  <a:ext uri="{FF2B5EF4-FFF2-40B4-BE49-F238E27FC236}">
                    <a16:creationId xmlns:a16="http://schemas.microsoft.com/office/drawing/2014/main" id="{7DB1687C-7BA8-4F00-9021-4F75939690AA}"/>
                  </a:ext>
                </a:extLst>
              </p:cNvPr>
              <p:cNvSpPr txBox="1"/>
              <p:nvPr userDrawn="1"/>
            </p:nvSpPr>
            <p:spPr>
              <a:xfrm>
                <a:off x="2417498" y="6296966"/>
                <a:ext cx="1888355" cy="307777"/>
              </a:xfrm>
              <a:prstGeom prst="rect">
                <a:avLst/>
              </a:prstGeom>
              <a:noFill/>
            </p:spPr>
            <p:txBody>
              <a:bodyPr wrap="square" rtlCol="0">
                <a:spAutoFit/>
              </a:bodyPr>
              <a:lstStyle/>
              <a:p>
                <a:pPr algn="ctr"/>
                <a:r>
                  <a:rPr lang="en-SG" sz="1400" b="0" i="1" dirty="0">
                    <a:solidFill>
                      <a:schemeClr val="bg1">
                        <a:lumMod val="50000"/>
                      </a:schemeClr>
                    </a:solidFill>
                    <a:latin typeface="+mn-lt"/>
                    <a:ea typeface="Gill Sans Light" charset="0"/>
                    <a:cs typeface="Gill Sans Light" charset="0"/>
                  </a:rPr>
                  <a:t>Signal Detection</a:t>
                </a:r>
              </a:p>
            </p:txBody>
          </p:sp>
          <p:sp>
            <p:nvSpPr>
              <p:cNvPr id="29" name="TextBox 28">
                <a:extLst>
                  <a:ext uri="{FF2B5EF4-FFF2-40B4-BE49-F238E27FC236}">
                    <a16:creationId xmlns:a16="http://schemas.microsoft.com/office/drawing/2014/main" id="{47E4BB50-8D17-42FA-999D-5B568D765B6D}"/>
                  </a:ext>
                </a:extLst>
              </p:cNvPr>
              <p:cNvSpPr txBox="1"/>
              <p:nvPr userDrawn="1"/>
            </p:nvSpPr>
            <p:spPr>
              <a:xfrm>
                <a:off x="4372216" y="6296459"/>
                <a:ext cx="1725174" cy="307777"/>
              </a:xfrm>
              <a:prstGeom prst="rect">
                <a:avLst/>
              </a:prstGeom>
              <a:noFill/>
            </p:spPr>
            <p:txBody>
              <a:bodyPr wrap="square" rtlCol="0">
                <a:spAutoFit/>
              </a:bodyPr>
              <a:lstStyle/>
              <a:p>
                <a:pPr algn="ctr"/>
                <a:r>
                  <a:rPr lang="en-SG" sz="1400" b="0" i="1" dirty="0">
                    <a:solidFill>
                      <a:schemeClr val="accent6">
                        <a:lumMod val="75000"/>
                      </a:schemeClr>
                    </a:solidFill>
                    <a:latin typeface="+mn-lt"/>
                    <a:ea typeface="Gill Sans Light" charset="0"/>
                    <a:cs typeface="Gill Sans Light" charset="0"/>
                  </a:rPr>
                  <a:t>Signal Conversion</a:t>
                </a:r>
                <a:endParaRPr lang="en-SG" sz="1600" b="0" i="1" dirty="0">
                  <a:solidFill>
                    <a:schemeClr val="accent6">
                      <a:lumMod val="75000"/>
                    </a:schemeClr>
                  </a:solidFill>
                  <a:latin typeface="+mn-lt"/>
                  <a:ea typeface="Gill Sans Light" charset="0"/>
                  <a:cs typeface="Gill Sans Light" charset="0"/>
                </a:endParaRPr>
              </a:p>
            </p:txBody>
          </p:sp>
          <p:sp>
            <p:nvSpPr>
              <p:cNvPr id="30" name="Rectangle 29">
                <a:extLst>
                  <a:ext uri="{FF2B5EF4-FFF2-40B4-BE49-F238E27FC236}">
                    <a16:creationId xmlns:a16="http://schemas.microsoft.com/office/drawing/2014/main" id="{832D8FCF-D803-422B-9459-6F59F15F4E07}"/>
                  </a:ext>
                </a:extLst>
              </p:cNvPr>
              <p:cNvSpPr/>
              <p:nvPr userDrawn="1"/>
            </p:nvSpPr>
            <p:spPr>
              <a:xfrm>
                <a:off x="6361972" y="6625793"/>
                <a:ext cx="1491916" cy="4571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3" name="TextBox 42">
                <a:extLst>
                  <a:ext uri="{FF2B5EF4-FFF2-40B4-BE49-F238E27FC236}">
                    <a16:creationId xmlns:a16="http://schemas.microsoft.com/office/drawing/2014/main" id="{3DB41356-70BA-43A9-8173-C1603BD859F6}"/>
                  </a:ext>
                </a:extLst>
              </p:cNvPr>
              <p:cNvSpPr txBox="1"/>
              <p:nvPr userDrawn="1"/>
            </p:nvSpPr>
            <p:spPr>
              <a:xfrm>
                <a:off x="6207606" y="6296459"/>
                <a:ext cx="1800647" cy="307777"/>
              </a:xfrm>
              <a:prstGeom prst="rect">
                <a:avLst/>
              </a:prstGeom>
              <a:noFill/>
            </p:spPr>
            <p:txBody>
              <a:bodyPr wrap="square" rtlCol="0">
                <a:spAutoFit/>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SG" sz="1400" b="0" i="1" dirty="0">
                    <a:solidFill>
                      <a:schemeClr val="tx1"/>
                    </a:solidFill>
                    <a:latin typeface="+mn-lt"/>
                    <a:ea typeface="Gill Sans Light" charset="0"/>
                    <a:cs typeface="Gill Sans Light" charset="0"/>
                  </a:rPr>
                  <a:t>Noise Reduction</a:t>
                </a:r>
              </a:p>
            </p:txBody>
          </p:sp>
        </p:grpSp>
        <p:sp>
          <p:nvSpPr>
            <p:cNvPr id="23" name="Rectangle 22">
              <a:extLst>
                <a:ext uri="{FF2B5EF4-FFF2-40B4-BE49-F238E27FC236}">
                  <a16:creationId xmlns:a16="http://schemas.microsoft.com/office/drawing/2014/main" id="{832D8FCF-D803-422B-9459-6F59F15F4E07}"/>
                </a:ext>
              </a:extLst>
            </p:cNvPr>
            <p:cNvSpPr/>
            <p:nvPr userDrawn="1"/>
          </p:nvSpPr>
          <p:spPr>
            <a:xfrm>
              <a:off x="825746" y="6639598"/>
              <a:ext cx="1491916" cy="45719"/>
            </a:xfrm>
            <a:prstGeom prst="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10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SG" dirty="0"/>
          </a:p>
        </p:txBody>
      </p:sp>
      <p:sp>
        <p:nvSpPr>
          <p:cNvPr id="3" name="Content Placeholder 2"/>
          <p:cNvSpPr>
            <a:spLocks noGrp="1"/>
          </p:cNvSpPr>
          <p:nvPr>
            <p:ph idx="1" hasCustomPrompt="1"/>
          </p:nvPr>
        </p:nvSpPr>
        <p:spPr/>
        <p:txBody>
          <a:bodyPr>
            <a:normAutofit/>
          </a:bodyPr>
          <a:lstStyle>
            <a:lvl1pPr>
              <a:defRPr sz="2400"/>
            </a:lvl1pPr>
            <a:lvl2pPr>
              <a:defRPr sz="2000"/>
            </a:lvl2pPr>
            <a:lvl3pPr>
              <a:defRPr sz="1600"/>
            </a:lvl3pPr>
            <a:lvl4pPr>
              <a:defRPr sz="1400"/>
            </a:lvl4pPr>
            <a:lvl5pPr>
              <a:defRPr sz="14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SG" dirty="0"/>
          </a:p>
        </p:txBody>
      </p:sp>
      <p:sp>
        <p:nvSpPr>
          <p:cNvPr id="19" name="Footer Placeholder 4"/>
          <p:cNvSpPr>
            <a:spLocks noGrp="1"/>
          </p:cNvSpPr>
          <p:nvPr>
            <p:ph type="ftr" sz="quarter" idx="11"/>
          </p:nvPr>
        </p:nvSpPr>
        <p:spPr>
          <a:xfrm>
            <a:off x="628650" y="193931"/>
            <a:ext cx="931926" cy="365125"/>
          </a:xfrm>
        </p:spPr>
        <p:txBody>
          <a:bodyPr/>
          <a:lstStyle>
            <a:lvl1pPr>
              <a:defRPr/>
            </a:lvl1pPr>
          </a:lstStyle>
          <a:p>
            <a:r>
              <a:rPr lang="en-SG" dirty="0"/>
              <a:t>IYPT 2018</a:t>
            </a:r>
          </a:p>
        </p:txBody>
      </p:sp>
      <p:sp>
        <p:nvSpPr>
          <p:cNvPr id="20" name="Slide Number Placeholder 5"/>
          <p:cNvSpPr>
            <a:spLocks noGrp="1"/>
          </p:cNvSpPr>
          <p:nvPr>
            <p:ph type="sldNum" sz="quarter" idx="4"/>
          </p:nvPr>
        </p:nvSpPr>
        <p:spPr>
          <a:xfrm>
            <a:off x="7998106" y="174373"/>
            <a:ext cx="517244" cy="365125"/>
          </a:xfrm>
          <a:prstGeom prst="rect">
            <a:avLst/>
          </a:prstGeom>
        </p:spPr>
        <p:txBody>
          <a:bodyPr vert="horz" lIns="91440" tIns="45720" rIns="91440" bIns="45720" rtlCol="0" anchor="ctr"/>
          <a:lstStyle>
            <a:lvl1pPr algn="r">
              <a:defRPr sz="1200" b="1" i="0">
                <a:solidFill>
                  <a:schemeClr val="tx1"/>
                </a:solidFill>
                <a:latin typeface="Segoe UI Semibold" charset="0"/>
                <a:ea typeface="Segoe UI Semibold" charset="0"/>
                <a:cs typeface="Segoe UI Semibold" charset="0"/>
              </a:defRPr>
            </a:lvl1pPr>
          </a:lstStyle>
          <a:p>
            <a:fld id="{D524B6CE-5D57-4459-A907-3F1D5BE11E1F}" type="slidenum">
              <a:rPr lang="en-SG" smtClean="0">
                <a:solidFill>
                  <a:prstClr val="black"/>
                </a:solidFill>
              </a:rPr>
              <a:pPr/>
              <a:t>‹#›</a:t>
            </a:fld>
            <a:endParaRPr lang="en-SG" dirty="0">
              <a:solidFill>
                <a:prstClr val="black"/>
              </a:solidFill>
            </a:endParaRPr>
          </a:p>
        </p:txBody>
      </p:sp>
      <p:grpSp>
        <p:nvGrpSpPr>
          <p:cNvPr id="21" name="Group 20"/>
          <p:cNvGrpSpPr/>
          <p:nvPr userDrawn="1"/>
        </p:nvGrpSpPr>
        <p:grpSpPr>
          <a:xfrm>
            <a:off x="881172" y="6299707"/>
            <a:ext cx="7381656" cy="375053"/>
            <a:chOff x="709752" y="6310264"/>
            <a:chExt cx="7381656" cy="375053"/>
          </a:xfrm>
        </p:grpSpPr>
        <p:grpSp>
          <p:nvGrpSpPr>
            <p:cNvPr id="22" name="Group 21"/>
            <p:cNvGrpSpPr/>
            <p:nvPr userDrawn="1"/>
          </p:nvGrpSpPr>
          <p:grpSpPr>
            <a:xfrm>
              <a:off x="709752" y="6310264"/>
              <a:ext cx="7381656" cy="375053"/>
              <a:chOff x="626597" y="6296459"/>
              <a:chExt cx="7381656" cy="375053"/>
            </a:xfrm>
          </p:grpSpPr>
          <p:sp>
            <p:nvSpPr>
              <p:cNvPr id="24" name="Rectangle 23">
                <a:extLst>
                  <a:ext uri="{FF2B5EF4-FFF2-40B4-BE49-F238E27FC236}">
                    <a16:creationId xmlns:a16="http://schemas.microsoft.com/office/drawing/2014/main" id="{BEF5BE90-4859-4139-9711-4AAADE0D20A0}"/>
                  </a:ext>
                </a:extLst>
              </p:cNvPr>
              <p:cNvSpPr/>
              <p:nvPr userDrawn="1"/>
            </p:nvSpPr>
            <p:spPr>
              <a:xfrm>
                <a:off x="2615718" y="6625793"/>
                <a:ext cx="1491916" cy="45719"/>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26" name="Rectangle 25">
                <a:extLst>
                  <a:ext uri="{FF2B5EF4-FFF2-40B4-BE49-F238E27FC236}">
                    <a16:creationId xmlns:a16="http://schemas.microsoft.com/office/drawing/2014/main" id="{06C84E7B-C66B-40BD-8865-B0C2B63DCD51}"/>
                  </a:ext>
                </a:extLst>
              </p:cNvPr>
              <p:cNvSpPr/>
              <p:nvPr userDrawn="1"/>
            </p:nvSpPr>
            <p:spPr>
              <a:xfrm>
                <a:off x="4488845" y="6625793"/>
                <a:ext cx="1491916" cy="45719"/>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7" name="TextBox 26">
                <a:extLst>
                  <a:ext uri="{FF2B5EF4-FFF2-40B4-BE49-F238E27FC236}">
                    <a16:creationId xmlns:a16="http://schemas.microsoft.com/office/drawing/2014/main" id="{3DB41356-70BA-43A9-8173-C1603BD859F6}"/>
                  </a:ext>
                </a:extLst>
              </p:cNvPr>
              <p:cNvSpPr txBox="1"/>
              <p:nvPr userDrawn="1"/>
            </p:nvSpPr>
            <p:spPr>
              <a:xfrm>
                <a:off x="626597" y="6296459"/>
                <a:ext cx="1724538" cy="307777"/>
              </a:xfrm>
              <a:prstGeom prst="rect">
                <a:avLst/>
              </a:prstGeom>
              <a:noFill/>
            </p:spPr>
            <p:txBody>
              <a:bodyPr wrap="square" rtlCol="0">
                <a:spAutoFit/>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SG" sz="1400" b="0" i="1" dirty="0">
                    <a:solidFill>
                      <a:srgbClr val="7F0001"/>
                    </a:solidFill>
                    <a:latin typeface="+mn-lt"/>
                    <a:ea typeface="Gill Sans Light" charset="0"/>
                    <a:cs typeface="Gill Sans Light" charset="0"/>
                  </a:rPr>
                  <a:t>Signal Prediction</a:t>
                </a:r>
              </a:p>
            </p:txBody>
          </p:sp>
          <p:sp>
            <p:nvSpPr>
              <p:cNvPr id="28" name="TextBox 27">
                <a:extLst>
                  <a:ext uri="{FF2B5EF4-FFF2-40B4-BE49-F238E27FC236}">
                    <a16:creationId xmlns:a16="http://schemas.microsoft.com/office/drawing/2014/main" id="{7DB1687C-7BA8-4F00-9021-4F75939690AA}"/>
                  </a:ext>
                </a:extLst>
              </p:cNvPr>
              <p:cNvSpPr txBox="1"/>
              <p:nvPr userDrawn="1"/>
            </p:nvSpPr>
            <p:spPr>
              <a:xfrm>
                <a:off x="2417498" y="6296966"/>
                <a:ext cx="1888355" cy="307777"/>
              </a:xfrm>
              <a:prstGeom prst="rect">
                <a:avLst/>
              </a:prstGeom>
              <a:noFill/>
            </p:spPr>
            <p:txBody>
              <a:bodyPr wrap="square" rtlCol="0">
                <a:spAutoFit/>
              </a:bodyPr>
              <a:lstStyle/>
              <a:p>
                <a:pPr algn="ctr"/>
                <a:r>
                  <a:rPr lang="en-SG" sz="1400" b="0" i="1" dirty="0">
                    <a:solidFill>
                      <a:schemeClr val="bg1">
                        <a:lumMod val="50000"/>
                      </a:schemeClr>
                    </a:solidFill>
                    <a:latin typeface="+mn-lt"/>
                    <a:ea typeface="Gill Sans Light" charset="0"/>
                    <a:cs typeface="Gill Sans Light" charset="0"/>
                  </a:rPr>
                  <a:t>Signal Detection</a:t>
                </a:r>
              </a:p>
            </p:txBody>
          </p:sp>
          <p:sp>
            <p:nvSpPr>
              <p:cNvPr id="29" name="TextBox 28">
                <a:extLst>
                  <a:ext uri="{FF2B5EF4-FFF2-40B4-BE49-F238E27FC236}">
                    <a16:creationId xmlns:a16="http://schemas.microsoft.com/office/drawing/2014/main" id="{47E4BB50-8D17-42FA-999D-5B568D765B6D}"/>
                  </a:ext>
                </a:extLst>
              </p:cNvPr>
              <p:cNvSpPr txBox="1"/>
              <p:nvPr userDrawn="1"/>
            </p:nvSpPr>
            <p:spPr>
              <a:xfrm>
                <a:off x="4372216" y="6296459"/>
                <a:ext cx="1725174" cy="307777"/>
              </a:xfrm>
              <a:prstGeom prst="rect">
                <a:avLst/>
              </a:prstGeom>
              <a:noFill/>
            </p:spPr>
            <p:txBody>
              <a:bodyPr wrap="square" rtlCol="0">
                <a:spAutoFit/>
              </a:bodyPr>
              <a:lstStyle/>
              <a:p>
                <a:pPr algn="ctr"/>
                <a:r>
                  <a:rPr lang="en-SG" sz="1400" b="0" i="1" dirty="0">
                    <a:solidFill>
                      <a:schemeClr val="bg1">
                        <a:lumMod val="50000"/>
                      </a:schemeClr>
                    </a:solidFill>
                    <a:latin typeface="+mn-lt"/>
                    <a:ea typeface="Gill Sans Light" charset="0"/>
                    <a:cs typeface="Gill Sans Light" charset="0"/>
                  </a:rPr>
                  <a:t>Signal Conversion</a:t>
                </a:r>
                <a:endParaRPr lang="en-SG" sz="1600" b="0" i="1" dirty="0">
                  <a:solidFill>
                    <a:schemeClr val="bg1">
                      <a:lumMod val="50000"/>
                    </a:schemeClr>
                  </a:solidFill>
                  <a:latin typeface="+mn-lt"/>
                  <a:ea typeface="Gill Sans Light" charset="0"/>
                  <a:cs typeface="Gill Sans Light" charset="0"/>
                </a:endParaRPr>
              </a:p>
            </p:txBody>
          </p:sp>
          <p:sp>
            <p:nvSpPr>
              <p:cNvPr id="30" name="Rectangle 29">
                <a:extLst>
                  <a:ext uri="{FF2B5EF4-FFF2-40B4-BE49-F238E27FC236}">
                    <a16:creationId xmlns:a16="http://schemas.microsoft.com/office/drawing/2014/main" id="{832D8FCF-D803-422B-9459-6F59F15F4E07}"/>
                  </a:ext>
                </a:extLst>
              </p:cNvPr>
              <p:cNvSpPr/>
              <p:nvPr userDrawn="1"/>
            </p:nvSpPr>
            <p:spPr>
              <a:xfrm>
                <a:off x="6361972" y="6625793"/>
                <a:ext cx="1491916" cy="45719"/>
              </a:xfrm>
              <a:prstGeom prst="rect">
                <a:avLst/>
              </a:prstGeom>
              <a:solidFill>
                <a:schemeClr val="accent6">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3" name="TextBox 42">
                <a:extLst>
                  <a:ext uri="{FF2B5EF4-FFF2-40B4-BE49-F238E27FC236}">
                    <a16:creationId xmlns:a16="http://schemas.microsoft.com/office/drawing/2014/main" id="{3DB41356-70BA-43A9-8173-C1603BD859F6}"/>
                  </a:ext>
                </a:extLst>
              </p:cNvPr>
              <p:cNvSpPr txBox="1"/>
              <p:nvPr userDrawn="1"/>
            </p:nvSpPr>
            <p:spPr>
              <a:xfrm>
                <a:off x="6207606" y="6296459"/>
                <a:ext cx="1800647" cy="307777"/>
              </a:xfrm>
              <a:prstGeom prst="rect">
                <a:avLst/>
              </a:prstGeom>
              <a:noFill/>
            </p:spPr>
            <p:txBody>
              <a:bodyPr wrap="square" rtlCol="0">
                <a:spAutoFit/>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SG" sz="1400" b="0" i="1" dirty="0">
                    <a:solidFill>
                      <a:schemeClr val="accent6">
                        <a:lumMod val="75000"/>
                      </a:schemeClr>
                    </a:solidFill>
                    <a:latin typeface="+mn-lt"/>
                    <a:ea typeface="Gill Sans Light" charset="0"/>
                    <a:cs typeface="Gill Sans Light" charset="0"/>
                  </a:rPr>
                  <a:t>Noise Reduction</a:t>
                </a:r>
              </a:p>
            </p:txBody>
          </p:sp>
        </p:grpSp>
        <p:sp>
          <p:nvSpPr>
            <p:cNvPr id="23" name="Rectangle 22">
              <a:extLst>
                <a:ext uri="{FF2B5EF4-FFF2-40B4-BE49-F238E27FC236}">
                  <a16:creationId xmlns:a16="http://schemas.microsoft.com/office/drawing/2014/main" id="{832D8FCF-D803-422B-9459-6F59F15F4E07}"/>
                </a:ext>
              </a:extLst>
            </p:cNvPr>
            <p:cNvSpPr/>
            <p:nvPr userDrawn="1"/>
          </p:nvSpPr>
          <p:spPr>
            <a:xfrm>
              <a:off x="825746" y="6639598"/>
              <a:ext cx="1491916" cy="45719"/>
            </a:xfrm>
            <a:prstGeom prst="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15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SG" dirty="0"/>
          </a:p>
        </p:txBody>
      </p:sp>
      <p:sp>
        <p:nvSpPr>
          <p:cNvPr id="3" name="Content Placeholder 2"/>
          <p:cNvSpPr>
            <a:spLocks noGrp="1"/>
          </p:cNvSpPr>
          <p:nvPr>
            <p:ph idx="1" hasCustomPrompt="1"/>
          </p:nvPr>
        </p:nvSpPr>
        <p:spPr/>
        <p:txBody>
          <a:bodyPr>
            <a:normAutofit/>
          </a:bodyPr>
          <a:lstStyle>
            <a:lvl1pPr>
              <a:defRPr sz="2400"/>
            </a:lvl1pPr>
            <a:lvl2pPr>
              <a:defRPr sz="2000"/>
            </a:lvl2pPr>
            <a:lvl3pPr>
              <a:defRPr sz="1600"/>
            </a:lvl3pPr>
            <a:lvl4pPr>
              <a:defRPr sz="1400"/>
            </a:lvl4pPr>
            <a:lvl5pPr>
              <a:defRPr sz="14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SG" dirty="0"/>
          </a:p>
        </p:txBody>
      </p:sp>
      <p:sp>
        <p:nvSpPr>
          <p:cNvPr id="16" name="Footer Placeholder 4"/>
          <p:cNvSpPr>
            <a:spLocks noGrp="1"/>
          </p:cNvSpPr>
          <p:nvPr>
            <p:ph type="ftr" sz="quarter" idx="11"/>
          </p:nvPr>
        </p:nvSpPr>
        <p:spPr>
          <a:xfrm>
            <a:off x="628650" y="193931"/>
            <a:ext cx="931926" cy="365125"/>
          </a:xfrm>
        </p:spPr>
        <p:txBody>
          <a:bodyPr/>
          <a:lstStyle>
            <a:lvl1pPr>
              <a:defRPr/>
            </a:lvl1pPr>
          </a:lstStyle>
          <a:p>
            <a:r>
              <a:rPr lang="en-SG" dirty="0"/>
              <a:t>IYPT 2018</a:t>
            </a:r>
          </a:p>
        </p:txBody>
      </p:sp>
      <p:grpSp>
        <p:nvGrpSpPr>
          <p:cNvPr id="44" name="Group 43"/>
          <p:cNvGrpSpPr/>
          <p:nvPr userDrawn="1"/>
        </p:nvGrpSpPr>
        <p:grpSpPr>
          <a:xfrm>
            <a:off x="1806394" y="6299707"/>
            <a:ext cx="5531211" cy="385713"/>
            <a:chOff x="1635018" y="6285903"/>
            <a:chExt cx="5531211" cy="385713"/>
          </a:xfrm>
        </p:grpSpPr>
        <p:sp>
          <p:nvSpPr>
            <p:cNvPr id="45" name="Rectangle 44">
              <a:extLst>
                <a:ext uri="{FF2B5EF4-FFF2-40B4-BE49-F238E27FC236}">
                  <a16:creationId xmlns:a16="http://schemas.microsoft.com/office/drawing/2014/main" id="{BEF5BE90-4859-4139-9711-4AAADE0D20A0}"/>
                </a:ext>
              </a:extLst>
            </p:cNvPr>
            <p:cNvSpPr/>
            <p:nvPr userDrawn="1"/>
          </p:nvSpPr>
          <p:spPr>
            <a:xfrm>
              <a:off x="1833238" y="6625793"/>
              <a:ext cx="1491916" cy="45719"/>
            </a:xfrm>
            <a:prstGeom prst="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46" name="Rectangle 45">
              <a:extLst>
                <a:ext uri="{FF2B5EF4-FFF2-40B4-BE49-F238E27FC236}">
                  <a16:creationId xmlns:a16="http://schemas.microsoft.com/office/drawing/2014/main" id="{06C84E7B-C66B-40BD-8865-B0C2B63DCD51}"/>
                </a:ext>
              </a:extLst>
            </p:cNvPr>
            <p:cNvSpPr/>
            <p:nvPr userDrawn="1"/>
          </p:nvSpPr>
          <p:spPr>
            <a:xfrm>
              <a:off x="5563649" y="6625793"/>
              <a:ext cx="1491916" cy="4571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7" name="Rectangle 46">
              <a:extLst>
                <a:ext uri="{FF2B5EF4-FFF2-40B4-BE49-F238E27FC236}">
                  <a16:creationId xmlns:a16="http://schemas.microsoft.com/office/drawing/2014/main" id="{86888571-E234-4F5A-B58C-85CA482BA63D}"/>
                </a:ext>
              </a:extLst>
            </p:cNvPr>
            <p:cNvSpPr/>
            <p:nvPr userDrawn="1"/>
          </p:nvSpPr>
          <p:spPr>
            <a:xfrm>
              <a:off x="3716990" y="6625897"/>
              <a:ext cx="1491916" cy="45719"/>
            </a:xfrm>
            <a:prstGeom prst="rect">
              <a:avLst/>
            </a:prstGeom>
            <a:solidFill>
              <a:schemeClr val="accent6">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48" name="TextBox 47">
              <a:extLst>
                <a:ext uri="{FF2B5EF4-FFF2-40B4-BE49-F238E27FC236}">
                  <a16:creationId xmlns:a16="http://schemas.microsoft.com/office/drawing/2014/main" id="{7DB1687C-7BA8-4F00-9021-4F75939690AA}"/>
                </a:ext>
              </a:extLst>
            </p:cNvPr>
            <p:cNvSpPr txBox="1"/>
            <p:nvPr userDrawn="1"/>
          </p:nvSpPr>
          <p:spPr>
            <a:xfrm>
              <a:off x="1635018" y="6289404"/>
              <a:ext cx="1888355" cy="307777"/>
            </a:xfrm>
            <a:prstGeom prst="rect">
              <a:avLst/>
            </a:prstGeom>
            <a:noFill/>
          </p:spPr>
          <p:txBody>
            <a:bodyPr wrap="square" rtlCol="0">
              <a:spAutoFit/>
            </a:bodyPr>
            <a:lstStyle/>
            <a:p>
              <a:pPr algn="ctr"/>
              <a:r>
                <a:rPr lang="en-SG" sz="1400" b="0" i="1" dirty="0">
                  <a:solidFill>
                    <a:srgbClr val="7D0309"/>
                  </a:solidFill>
                  <a:latin typeface="+mn-lt"/>
                  <a:ea typeface="Gill Sans Light" charset="0"/>
                  <a:cs typeface="Gill Sans Light" charset="0"/>
                </a:rPr>
                <a:t>Response</a:t>
              </a:r>
              <a:r>
                <a:rPr lang="en-SG" sz="1400" b="0" i="1" baseline="0" dirty="0">
                  <a:solidFill>
                    <a:srgbClr val="7D0309"/>
                  </a:solidFill>
                  <a:latin typeface="+mn-lt"/>
                  <a:ea typeface="Gill Sans Light" charset="0"/>
                  <a:cs typeface="Gill Sans Light" charset="0"/>
                </a:rPr>
                <a:t> Curve</a:t>
              </a:r>
              <a:endParaRPr lang="en-SG" sz="1400" b="0" i="1" dirty="0">
                <a:solidFill>
                  <a:srgbClr val="7D0309"/>
                </a:solidFill>
                <a:latin typeface="+mn-lt"/>
                <a:ea typeface="Gill Sans Light" charset="0"/>
                <a:cs typeface="Gill Sans Light" charset="0"/>
              </a:endParaRPr>
            </a:p>
          </p:txBody>
        </p:sp>
        <p:sp>
          <p:nvSpPr>
            <p:cNvPr id="49" name="TextBox 48">
              <a:extLst>
                <a:ext uri="{FF2B5EF4-FFF2-40B4-BE49-F238E27FC236}">
                  <a16:creationId xmlns:a16="http://schemas.microsoft.com/office/drawing/2014/main" id="{BBE821B6-090F-4B7B-8A68-B502A348420D}"/>
                </a:ext>
              </a:extLst>
            </p:cNvPr>
            <p:cNvSpPr txBox="1"/>
            <p:nvPr userDrawn="1"/>
          </p:nvSpPr>
          <p:spPr>
            <a:xfrm>
              <a:off x="3492927" y="6285903"/>
              <a:ext cx="1888355" cy="307777"/>
            </a:xfrm>
            <a:prstGeom prst="rect">
              <a:avLst/>
            </a:prstGeom>
            <a:noFill/>
          </p:spPr>
          <p:txBody>
            <a:bodyPr wrap="square" rtlCol="0">
              <a:spAutoFit/>
            </a:bodyPr>
            <a:lstStyle/>
            <a:p>
              <a:pPr algn="ctr"/>
              <a:r>
                <a:rPr lang="en-SG" sz="1400" b="0" i="1" dirty="0">
                  <a:solidFill>
                    <a:schemeClr val="accent6">
                      <a:lumMod val="75000"/>
                    </a:schemeClr>
                  </a:solidFill>
                  <a:latin typeface="+mn-lt"/>
                  <a:ea typeface="Gill Sans Light" charset="0"/>
                  <a:cs typeface="Gill Sans Light" charset="0"/>
                </a:rPr>
                <a:t>Damping</a:t>
              </a:r>
            </a:p>
          </p:txBody>
        </p:sp>
        <p:sp>
          <p:nvSpPr>
            <p:cNvPr id="50" name="TextBox 49">
              <a:extLst>
                <a:ext uri="{FF2B5EF4-FFF2-40B4-BE49-F238E27FC236}">
                  <a16:creationId xmlns:a16="http://schemas.microsoft.com/office/drawing/2014/main" id="{47E4BB50-8D17-42FA-999D-5B568D765B6D}"/>
                </a:ext>
              </a:extLst>
            </p:cNvPr>
            <p:cNvSpPr txBox="1"/>
            <p:nvPr userDrawn="1"/>
          </p:nvSpPr>
          <p:spPr>
            <a:xfrm>
              <a:off x="5441055" y="6296459"/>
              <a:ext cx="1725174" cy="307777"/>
            </a:xfrm>
            <a:prstGeom prst="rect">
              <a:avLst/>
            </a:prstGeom>
            <a:noFill/>
          </p:spPr>
          <p:txBody>
            <a:bodyPr wrap="square" rtlCol="0">
              <a:spAutoFit/>
            </a:bodyPr>
            <a:lstStyle/>
            <a:p>
              <a:pPr algn="ctr"/>
              <a:r>
                <a:rPr lang="en-SG" sz="1400" b="0" i="1" dirty="0">
                  <a:solidFill>
                    <a:schemeClr val="tx1"/>
                  </a:solidFill>
                  <a:latin typeface="+mn-lt"/>
                  <a:ea typeface="Gill Sans Light" charset="0"/>
                  <a:cs typeface="Gill Sans Light" charset="0"/>
                </a:rPr>
                <a:t>Low-Pass</a:t>
              </a:r>
              <a:r>
                <a:rPr lang="en-SG" sz="1400" b="0" i="1" baseline="0" dirty="0">
                  <a:solidFill>
                    <a:schemeClr val="tx1"/>
                  </a:solidFill>
                  <a:latin typeface="+mn-lt"/>
                  <a:ea typeface="Gill Sans Light" charset="0"/>
                  <a:cs typeface="Gill Sans Light" charset="0"/>
                </a:rPr>
                <a:t> Filter</a:t>
              </a:r>
              <a:endParaRPr lang="en-SG" sz="1600" b="0" i="1" dirty="0">
                <a:solidFill>
                  <a:schemeClr val="tx1"/>
                </a:solidFill>
                <a:latin typeface="+mn-lt"/>
                <a:ea typeface="Gill Sans Light" charset="0"/>
                <a:cs typeface="Gill Sans Light" charset="0"/>
              </a:endParaRPr>
            </a:p>
          </p:txBody>
        </p:sp>
      </p:grpSp>
      <p:sp>
        <p:nvSpPr>
          <p:cNvPr id="13" name="Slide Number Placeholder 5"/>
          <p:cNvSpPr>
            <a:spLocks noGrp="1"/>
          </p:cNvSpPr>
          <p:nvPr>
            <p:ph type="sldNum" sz="quarter" idx="4"/>
          </p:nvPr>
        </p:nvSpPr>
        <p:spPr>
          <a:xfrm>
            <a:off x="7998106" y="174373"/>
            <a:ext cx="517244" cy="365125"/>
          </a:xfrm>
          <a:prstGeom prst="rect">
            <a:avLst/>
          </a:prstGeom>
        </p:spPr>
        <p:txBody>
          <a:bodyPr vert="horz" lIns="91440" tIns="45720" rIns="91440" bIns="45720" rtlCol="0" anchor="ctr"/>
          <a:lstStyle>
            <a:lvl1pPr algn="r">
              <a:defRPr sz="1200" b="1" i="0">
                <a:solidFill>
                  <a:schemeClr val="tx1"/>
                </a:solidFill>
                <a:latin typeface="Segoe UI Semibold" charset="0"/>
                <a:ea typeface="Segoe UI Semibold" charset="0"/>
                <a:cs typeface="Segoe UI Semibold" charset="0"/>
              </a:defRPr>
            </a:lvl1pPr>
          </a:lstStyle>
          <a:p>
            <a:fld id="{D524B6CE-5D57-4459-A907-3F1D5BE11E1F}" type="slidenum">
              <a:rPr lang="en-SG" smtClean="0">
                <a:solidFill>
                  <a:prstClr val="black"/>
                </a:solidFill>
              </a:rPr>
              <a:pPr/>
              <a:t>‹#›</a:t>
            </a:fld>
            <a:endParaRPr lang="en-SG" dirty="0">
              <a:solidFill>
                <a:prstClr val="black"/>
              </a:solidFill>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16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SG" dirty="0"/>
          </a:p>
        </p:txBody>
      </p:sp>
      <p:sp>
        <p:nvSpPr>
          <p:cNvPr id="3" name="Content Placeholder 2"/>
          <p:cNvSpPr>
            <a:spLocks noGrp="1"/>
          </p:cNvSpPr>
          <p:nvPr>
            <p:ph idx="1" hasCustomPrompt="1"/>
          </p:nvPr>
        </p:nvSpPr>
        <p:spPr/>
        <p:txBody>
          <a:bodyPr>
            <a:normAutofit/>
          </a:bodyPr>
          <a:lstStyle>
            <a:lvl1pPr>
              <a:defRPr sz="2400"/>
            </a:lvl1pPr>
            <a:lvl2pPr>
              <a:defRPr sz="2000"/>
            </a:lvl2pPr>
            <a:lvl3pPr>
              <a:defRPr sz="1600"/>
            </a:lvl3pPr>
            <a:lvl4pPr>
              <a:defRPr sz="1400"/>
            </a:lvl4pPr>
            <a:lvl5pPr>
              <a:defRPr sz="14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SG" dirty="0"/>
          </a:p>
        </p:txBody>
      </p:sp>
      <p:sp>
        <p:nvSpPr>
          <p:cNvPr id="16" name="Footer Placeholder 4"/>
          <p:cNvSpPr>
            <a:spLocks noGrp="1"/>
          </p:cNvSpPr>
          <p:nvPr>
            <p:ph type="ftr" sz="quarter" idx="11"/>
          </p:nvPr>
        </p:nvSpPr>
        <p:spPr>
          <a:xfrm>
            <a:off x="628650" y="193931"/>
            <a:ext cx="931926" cy="365125"/>
          </a:xfrm>
        </p:spPr>
        <p:txBody>
          <a:bodyPr/>
          <a:lstStyle>
            <a:lvl1pPr>
              <a:defRPr/>
            </a:lvl1pPr>
          </a:lstStyle>
          <a:p>
            <a:r>
              <a:rPr lang="en-SG" dirty="0"/>
              <a:t>IYPT 2018</a:t>
            </a:r>
          </a:p>
        </p:txBody>
      </p:sp>
      <p:grpSp>
        <p:nvGrpSpPr>
          <p:cNvPr id="44" name="Group 43"/>
          <p:cNvGrpSpPr/>
          <p:nvPr userDrawn="1"/>
        </p:nvGrpSpPr>
        <p:grpSpPr>
          <a:xfrm>
            <a:off x="1806394" y="6299707"/>
            <a:ext cx="5531211" cy="385713"/>
            <a:chOff x="1635018" y="6285903"/>
            <a:chExt cx="5531211" cy="385713"/>
          </a:xfrm>
        </p:grpSpPr>
        <p:sp>
          <p:nvSpPr>
            <p:cNvPr id="45" name="Rectangle 44">
              <a:extLst>
                <a:ext uri="{FF2B5EF4-FFF2-40B4-BE49-F238E27FC236}">
                  <a16:creationId xmlns:a16="http://schemas.microsoft.com/office/drawing/2014/main" id="{BEF5BE90-4859-4139-9711-4AAADE0D20A0}"/>
                </a:ext>
              </a:extLst>
            </p:cNvPr>
            <p:cNvSpPr/>
            <p:nvPr userDrawn="1"/>
          </p:nvSpPr>
          <p:spPr>
            <a:xfrm>
              <a:off x="1833238" y="6625793"/>
              <a:ext cx="1491916" cy="45719"/>
            </a:xfrm>
            <a:prstGeom prst="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46" name="Rectangle 45">
              <a:extLst>
                <a:ext uri="{FF2B5EF4-FFF2-40B4-BE49-F238E27FC236}">
                  <a16:creationId xmlns:a16="http://schemas.microsoft.com/office/drawing/2014/main" id="{06C84E7B-C66B-40BD-8865-B0C2B63DCD51}"/>
                </a:ext>
              </a:extLst>
            </p:cNvPr>
            <p:cNvSpPr/>
            <p:nvPr userDrawn="1"/>
          </p:nvSpPr>
          <p:spPr>
            <a:xfrm>
              <a:off x="5563649" y="6625793"/>
              <a:ext cx="1491916" cy="45719"/>
            </a:xfrm>
            <a:prstGeom prst="rect">
              <a:avLst/>
            </a:prstGeom>
            <a:solidFill>
              <a:schemeClr val="accent6">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7" name="Rectangle 46">
              <a:extLst>
                <a:ext uri="{FF2B5EF4-FFF2-40B4-BE49-F238E27FC236}">
                  <a16:creationId xmlns:a16="http://schemas.microsoft.com/office/drawing/2014/main" id="{86888571-E234-4F5A-B58C-85CA482BA63D}"/>
                </a:ext>
              </a:extLst>
            </p:cNvPr>
            <p:cNvSpPr/>
            <p:nvPr userDrawn="1"/>
          </p:nvSpPr>
          <p:spPr>
            <a:xfrm>
              <a:off x="3716990" y="6625897"/>
              <a:ext cx="1491916" cy="45719"/>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48" name="TextBox 47">
              <a:extLst>
                <a:ext uri="{FF2B5EF4-FFF2-40B4-BE49-F238E27FC236}">
                  <a16:creationId xmlns:a16="http://schemas.microsoft.com/office/drawing/2014/main" id="{7DB1687C-7BA8-4F00-9021-4F75939690AA}"/>
                </a:ext>
              </a:extLst>
            </p:cNvPr>
            <p:cNvSpPr txBox="1"/>
            <p:nvPr userDrawn="1"/>
          </p:nvSpPr>
          <p:spPr>
            <a:xfrm>
              <a:off x="1635018" y="6289404"/>
              <a:ext cx="1888355" cy="307777"/>
            </a:xfrm>
            <a:prstGeom prst="rect">
              <a:avLst/>
            </a:prstGeom>
            <a:noFill/>
          </p:spPr>
          <p:txBody>
            <a:bodyPr wrap="square" rtlCol="0">
              <a:spAutoFit/>
            </a:bodyPr>
            <a:lstStyle/>
            <a:p>
              <a:pPr algn="ctr"/>
              <a:r>
                <a:rPr lang="en-SG" sz="1400" b="0" i="1" dirty="0">
                  <a:solidFill>
                    <a:srgbClr val="7D0309"/>
                  </a:solidFill>
                  <a:latin typeface="+mn-lt"/>
                  <a:ea typeface="Gill Sans Light" charset="0"/>
                  <a:cs typeface="Gill Sans Light" charset="0"/>
                </a:rPr>
                <a:t>Response Curve</a:t>
              </a:r>
            </a:p>
          </p:txBody>
        </p:sp>
        <p:sp>
          <p:nvSpPr>
            <p:cNvPr id="49" name="TextBox 48">
              <a:extLst>
                <a:ext uri="{FF2B5EF4-FFF2-40B4-BE49-F238E27FC236}">
                  <a16:creationId xmlns:a16="http://schemas.microsoft.com/office/drawing/2014/main" id="{BBE821B6-090F-4B7B-8A68-B502A348420D}"/>
                </a:ext>
              </a:extLst>
            </p:cNvPr>
            <p:cNvSpPr txBox="1"/>
            <p:nvPr userDrawn="1"/>
          </p:nvSpPr>
          <p:spPr>
            <a:xfrm>
              <a:off x="3492927" y="6285903"/>
              <a:ext cx="1888355" cy="307777"/>
            </a:xfrm>
            <a:prstGeom prst="rect">
              <a:avLst/>
            </a:prstGeom>
            <a:noFill/>
          </p:spPr>
          <p:txBody>
            <a:bodyPr wrap="square" rtlCol="0">
              <a:spAutoFit/>
            </a:bodyPr>
            <a:lstStyle/>
            <a:p>
              <a:pPr algn="ctr"/>
              <a:r>
                <a:rPr lang="en-SG" sz="1400" b="0" i="1" dirty="0">
                  <a:solidFill>
                    <a:schemeClr val="bg1">
                      <a:lumMod val="50000"/>
                    </a:schemeClr>
                  </a:solidFill>
                  <a:latin typeface="+mn-lt"/>
                  <a:ea typeface="Gill Sans Light" charset="0"/>
                  <a:cs typeface="Gill Sans Light" charset="0"/>
                </a:rPr>
                <a:t>Damping</a:t>
              </a:r>
            </a:p>
          </p:txBody>
        </p:sp>
        <p:sp>
          <p:nvSpPr>
            <p:cNvPr id="50" name="TextBox 49">
              <a:extLst>
                <a:ext uri="{FF2B5EF4-FFF2-40B4-BE49-F238E27FC236}">
                  <a16:creationId xmlns:a16="http://schemas.microsoft.com/office/drawing/2014/main" id="{47E4BB50-8D17-42FA-999D-5B568D765B6D}"/>
                </a:ext>
              </a:extLst>
            </p:cNvPr>
            <p:cNvSpPr txBox="1"/>
            <p:nvPr userDrawn="1"/>
          </p:nvSpPr>
          <p:spPr>
            <a:xfrm>
              <a:off x="5441055" y="6296459"/>
              <a:ext cx="1725174" cy="307777"/>
            </a:xfrm>
            <a:prstGeom prst="rect">
              <a:avLst/>
            </a:prstGeom>
            <a:noFill/>
          </p:spPr>
          <p:txBody>
            <a:bodyPr wrap="square" rtlCol="0">
              <a:spAutoFit/>
            </a:bodyPr>
            <a:lstStyle/>
            <a:p>
              <a:pPr algn="ctr"/>
              <a:r>
                <a:rPr lang="en-SG" sz="1400" b="0" i="1" dirty="0">
                  <a:solidFill>
                    <a:schemeClr val="accent6">
                      <a:lumMod val="75000"/>
                    </a:schemeClr>
                  </a:solidFill>
                  <a:latin typeface="+mn-lt"/>
                  <a:ea typeface="Gill Sans Light" charset="0"/>
                  <a:cs typeface="Gill Sans Light" charset="0"/>
                </a:rPr>
                <a:t>Low-Pass Filter</a:t>
              </a:r>
              <a:endParaRPr lang="en-SG" sz="1600" b="0" i="1" dirty="0">
                <a:solidFill>
                  <a:schemeClr val="accent6">
                    <a:lumMod val="75000"/>
                  </a:schemeClr>
                </a:solidFill>
                <a:latin typeface="+mn-lt"/>
                <a:ea typeface="Gill Sans Light" charset="0"/>
                <a:cs typeface="Gill Sans Light" charset="0"/>
              </a:endParaRPr>
            </a:p>
          </p:txBody>
        </p:sp>
      </p:grpSp>
      <p:sp>
        <p:nvSpPr>
          <p:cNvPr id="15" name="Slide Number Placeholder 5"/>
          <p:cNvSpPr>
            <a:spLocks noGrp="1"/>
          </p:cNvSpPr>
          <p:nvPr>
            <p:ph type="sldNum" sz="quarter" idx="4"/>
          </p:nvPr>
        </p:nvSpPr>
        <p:spPr>
          <a:xfrm>
            <a:off x="7998106" y="174373"/>
            <a:ext cx="517244" cy="365125"/>
          </a:xfrm>
          <a:prstGeom prst="rect">
            <a:avLst/>
          </a:prstGeom>
        </p:spPr>
        <p:txBody>
          <a:bodyPr vert="horz" lIns="91440" tIns="45720" rIns="91440" bIns="45720" rtlCol="0" anchor="ctr"/>
          <a:lstStyle>
            <a:lvl1pPr algn="r">
              <a:defRPr sz="1200" b="1" i="0">
                <a:solidFill>
                  <a:schemeClr val="tx1"/>
                </a:solidFill>
                <a:latin typeface="Segoe UI Semibold" charset="0"/>
                <a:ea typeface="Segoe UI Semibold" charset="0"/>
                <a:cs typeface="Segoe UI Semibold" charset="0"/>
              </a:defRPr>
            </a:lvl1pPr>
          </a:lstStyle>
          <a:p>
            <a:fld id="{D524B6CE-5D57-4459-A907-3F1D5BE11E1F}" type="slidenum">
              <a:rPr lang="en-SG" smtClean="0">
                <a:solidFill>
                  <a:prstClr val="black"/>
                </a:solidFill>
              </a:rPr>
              <a:pPr/>
              <a:t>‹#›</a:t>
            </a:fld>
            <a:endParaRPr lang="en-SG" dirty="0">
              <a:solidFill>
                <a:prstClr val="black"/>
              </a:solidFill>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3">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SG"/>
              <a:t>SYPT 2019</a:t>
            </a:r>
          </a:p>
        </p:txBody>
      </p:sp>
      <p:sp>
        <p:nvSpPr>
          <p:cNvPr id="4" name="Slide Number Placeholder 3"/>
          <p:cNvSpPr>
            <a:spLocks noGrp="1"/>
          </p:cNvSpPr>
          <p:nvPr>
            <p:ph type="sldNum" sz="quarter" idx="11"/>
          </p:nvPr>
        </p:nvSpPr>
        <p:spPr/>
        <p:txBody>
          <a:bodyPr/>
          <a:lstStyle/>
          <a:p>
            <a:fld id="{6FB55397-3576-4B12-B4D8-3E370C504D99}" type="slidenum">
              <a:rPr lang="en-SG" smtClean="0"/>
              <a:t>‹#›</a:t>
            </a:fld>
            <a:endParaRPr lang="en-SG"/>
          </a:p>
        </p:txBody>
      </p:sp>
      <p:sp>
        <p:nvSpPr>
          <p:cNvPr id="9" name="Title 8"/>
          <p:cNvSpPr>
            <a:spLocks noGrp="1"/>
          </p:cNvSpPr>
          <p:nvPr>
            <p:ph type="title"/>
          </p:nvPr>
        </p:nvSpPr>
        <p:spPr>
          <a:xfrm>
            <a:off x="628650" y="377320"/>
            <a:ext cx="7886700" cy="1325563"/>
          </a:xfrm>
          <a:prstGeom prst="rect">
            <a:avLst/>
          </a:prstGeom>
        </p:spPr>
        <p:txBody>
          <a:bodyPr/>
          <a:lstStyle/>
          <a:p>
            <a:r>
              <a:rPr lang="en-US"/>
              <a:t>Click to edit Master title style</a:t>
            </a:r>
            <a:endParaRPr lang="en-US" dirty="0"/>
          </a:p>
        </p:txBody>
      </p:sp>
    </p:spTree>
    <p:extLst>
      <p:ext uri="{BB962C8B-B14F-4D97-AF65-F5344CB8AC3E}">
        <p14:creationId xmlns:p14="http://schemas.microsoft.com/office/powerpoint/2010/main" val="5731352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4500"/>
            </a:lvl1pPr>
          </a:lstStyle>
          <a:p>
            <a:r>
              <a:rPr lang="en-US"/>
              <a:t>Click to edit Master title style</a:t>
            </a:r>
            <a:endParaRPr lang="en-SG"/>
          </a:p>
        </p:txBody>
      </p:sp>
      <p:sp>
        <p:nvSpPr>
          <p:cNvPr id="3" name="Text Placeholder 2"/>
          <p:cNvSpPr>
            <a:spLocks noGrp="1"/>
          </p:cNvSpPr>
          <p:nvPr>
            <p:ph type="body" idx="1"/>
          </p:nvPr>
        </p:nvSpPr>
        <p:spPr>
          <a:xfrm>
            <a:off x="623888" y="4589464"/>
            <a:ext cx="7886700" cy="1500187"/>
          </a:xfrm>
        </p:spPr>
        <p:txBody>
          <a:bodyPr>
            <a:normAutofit/>
          </a:bodyPr>
          <a:lstStyle>
            <a:lvl1pPr marL="0" indent="0">
              <a:buNone/>
              <a:defRPr sz="2400">
                <a:solidFill>
                  <a:schemeClr val="tx2"/>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6" name="Footer Placeholder 4"/>
          <p:cNvSpPr>
            <a:spLocks noGrp="1"/>
          </p:cNvSpPr>
          <p:nvPr>
            <p:ph type="ftr" sz="quarter" idx="11"/>
          </p:nvPr>
        </p:nvSpPr>
        <p:spPr>
          <a:xfrm>
            <a:off x="628650" y="193931"/>
            <a:ext cx="931926" cy="365125"/>
          </a:xfrm>
        </p:spPr>
        <p:txBody>
          <a:bodyPr/>
          <a:lstStyle>
            <a:lvl1pPr>
              <a:defRPr/>
            </a:lvl1pPr>
          </a:lstStyle>
          <a:p>
            <a:r>
              <a:rPr lang="en-SG" dirty="0"/>
              <a:t>IYPT 2018</a:t>
            </a:r>
          </a:p>
        </p:txBody>
      </p:sp>
      <p:sp>
        <p:nvSpPr>
          <p:cNvPr id="7" name="Slide Number Placeholder 5"/>
          <p:cNvSpPr>
            <a:spLocks noGrp="1"/>
          </p:cNvSpPr>
          <p:nvPr>
            <p:ph type="sldNum" sz="quarter" idx="4"/>
          </p:nvPr>
        </p:nvSpPr>
        <p:spPr>
          <a:xfrm>
            <a:off x="7998106" y="174373"/>
            <a:ext cx="517244" cy="365125"/>
          </a:xfrm>
          <a:prstGeom prst="rect">
            <a:avLst/>
          </a:prstGeom>
        </p:spPr>
        <p:txBody>
          <a:bodyPr vert="horz" lIns="91440" tIns="45720" rIns="91440" bIns="45720" rtlCol="0" anchor="ctr"/>
          <a:lstStyle>
            <a:lvl1pPr algn="r">
              <a:defRPr sz="1200" b="1" i="0">
                <a:solidFill>
                  <a:schemeClr val="tx1"/>
                </a:solidFill>
                <a:latin typeface="Segoe UI Semibold" charset="0"/>
                <a:ea typeface="Segoe UI Semibold" charset="0"/>
                <a:cs typeface="Segoe UI Semibold" charset="0"/>
              </a:defRPr>
            </a:lvl1pPr>
          </a:lstStyle>
          <a:p>
            <a:fld id="{D524B6CE-5D57-4459-A907-3F1D5BE11E1F}" type="slidenum">
              <a:rPr lang="en-SG" smtClean="0">
                <a:solidFill>
                  <a:prstClr val="black"/>
                </a:solidFill>
              </a:rPr>
              <a:pPr/>
              <a:t>‹#›</a:t>
            </a:fld>
            <a:endParaRPr lang="en-SG" dirty="0">
              <a:solidFill>
                <a:prstClr val="black"/>
              </a:solidFill>
            </a:endParaRPr>
          </a:p>
        </p:txBody>
      </p:sp>
    </p:spTree>
    <p:extLst>
      <p:ext uri="{BB962C8B-B14F-4D97-AF65-F5344CB8AC3E}">
        <p14:creationId xmlns:p14="http://schemas.microsoft.com/office/powerpoint/2010/main" val="256203546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SG"/>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7" name="Footer Placeholder 4"/>
          <p:cNvSpPr>
            <a:spLocks noGrp="1"/>
          </p:cNvSpPr>
          <p:nvPr>
            <p:ph type="ftr" sz="quarter" idx="11"/>
          </p:nvPr>
        </p:nvSpPr>
        <p:spPr>
          <a:xfrm>
            <a:off x="628650" y="193931"/>
            <a:ext cx="931926" cy="365125"/>
          </a:xfrm>
        </p:spPr>
        <p:txBody>
          <a:bodyPr/>
          <a:lstStyle>
            <a:lvl1pPr>
              <a:defRPr/>
            </a:lvl1pPr>
          </a:lstStyle>
          <a:p>
            <a:r>
              <a:rPr lang="en-SG" dirty="0"/>
              <a:t>IYPT 2018</a:t>
            </a:r>
          </a:p>
        </p:txBody>
      </p:sp>
      <p:sp>
        <p:nvSpPr>
          <p:cNvPr id="8" name="Slide Number Placeholder 5"/>
          <p:cNvSpPr>
            <a:spLocks noGrp="1"/>
          </p:cNvSpPr>
          <p:nvPr>
            <p:ph type="sldNum" sz="quarter" idx="4"/>
          </p:nvPr>
        </p:nvSpPr>
        <p:spPr>
          <a:xfrm>
            <a:off x="7998106" y="174373"/>
            <a:ext cx="517244" cy="365125"/>
          </a:xfrm>
          <a:prstGeom prst="rect">
            <a:avLst/>
          </a:prstGeom>
        </p:spPr>
        <p:txBody>
          <a:bodyPr vert="horz" lIns="91440" tIns="45720" rIns="91440" bIns="45720" rtlCol="0" anchor="ctr"/>
          <a:lstStyle>
            <a:lvl1pPr algn="r">
              <a:defRPr sz="1200" b="1" i="0">
                <a:solidFill>
                  <a:schemeClr val="tx1"/>
                </a:solidFill>
                <a:latin typeface="Segoe UI Semibold" charset="0"/>
                <a:ea typeface="Segoe UI Semibold" charset="0"/>
                <a:cs typeface="Segoe UI Semibold" charset="0"/>
              </a:defRPr>
            </a:lvl1pPr>
          </a:lstStyle>
          <a:p>
            <a:fld id="{D524B6CE-5D57-4459-A907-3F1D5BE11E1F}" type="slidenum">
              <a:rPr lang="en-SG" smtClean="0">
                <a:solidFill>
                  <a:prstClr val="black"/>
                </a:solidFill>
              </a:rPr>
              <a:pPr/>
              <a:t>‹#›</a:t>
            </a:fld>
            <a:endParaRPr lang="en-SG" dirty="0">
              <a:solidFill>
                <a:prstClr val="black"/>
              </a:solidFill>
            </a:endParaRPr>
          </a:p>
        </p:txBody>
      </p:sp>
    </p:spTree>
    <p:extLst>
      <p:ext uri="{BB962C8B-B14F-4D97-AF65-F5344CB8AC3E}">
        <p14:creationId xmlns:p14="http://schemas.microsoft.com/office/powerpoint/2010/main" val="228502817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SG"/>
          </a:p>
        </p:txBody>
      </p:sp>
      <p:sp>
        <p:nvSpPr>
          <p:cNvPr id="3" name="Text Placeholder 2"/>
          <p:cNvSpPr>
            <a:spLocks noGrp="1"/>
          </p:cNvSpPr>
          <p:nvPr>
            <p:ph type="body" idx="1"/>
          </p:nvPr>
        </p:nvSpPr>
        <p:spPr>
          <a:xfrm>
            <a:off x="629842" y="1681163"/>
            <a:ext cx="3868340" cy="823912"/>
          </a:xfrm>
        </p:spPr>
        <p:txBody>
          <a:bodyPr anchor="b">
            <a:normAutofit/>
          </a:bodyPr>
          <a:lstStyle>
            <a:lvl1pPr marL="0" indent="0">
              <a:buNone/>
              <a:defRPr sz="2400" b="0" u="sng"/>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Text Placeholder 4"/>
          <p:cNvSpPr>
            <a:spLocks noGrp="1"/>
          </p:cNvSpPr>
          <p:nvPr>
            <p:ph type="body" sz="quarter" idx="3"/>
          </p:nvPr>
        </p:nvSpPr>
        <p:spPr>
          <a:xfrm>
            <a:off x="4629150" y="1681163"/>
            <a:ext cx="3887391" cy="823912"/>
          </a:xfrm>
        </p:spPr>
        <p:txBody>
          <a:bodyPr anchor="b">
            <a:normAutofit/>
          </a:bodyPr>
          <a:lstStyle>
            <a:lvl1pPr marL="0" indent="0">
              <a:buNone/>
              <a:defRPr sz="2400" b="0" u="sng"/>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9" name="Footer Placeholder 4"/>
          <p:cNvSpPr>
            <a:spLocks noGrp="1"/>
          </p:cNvSpPr>
          <p:nvPr>
            <p:ph type="ftr" sz="quarter" idx="11"/>
          </p:nvPr>
        </p:nvSpPr>
        <p:spPr>
          <a:xfrm>
            <a:off x="628650" y="193931"/>
            <a:ext cx="931926" cy="365125"/>
          </a:xfrm>
        </p:spPr>
        <p:txBody>
          <a:bodyPr/>
          <a:lstStyle>
            <a:lvl1pPr>
              <a:defRPr/>
            </a:lvl1pPr>
          </a:lstStyle>
          <a:p>
            <a:r>
              <a:rPr lang="en-SG" dirty="0"/>
              <a:t>IYPT 2018</a:t>
            </a:r>
          </a:p>
        </p:txBody>
      </p:sp>
      <p:sp>
        <p:nvSpPr>
          <p:cNvPr id="10" name="Slide Number Placeholder 5"/>
          <p:cNvSpPr>
            <a:spLocks noGrp="1"/>
          </p:cNvSpPr>
          <p:nvPr>
            <p:ph type="sldNum" sz="quarter" idx="12"/>
          </p:nvPr>
        </p:nvSpPr>
        <p:spPr>
          <a:xfrm>
            <a:off x="7998106" y="174373"/>
            <a:ext cx="517244" cy="365125"/>
          </a:xfrm>
          <a:prstGeom prst="rect">
            <a:avLst/>
          </a:prstGeom>
        </p:spPr>
        <p:txBody>
          <a:bodyPr vert="horz" lIns="91440" tIns="45720" rIns="91440" bIns="45720" rtlCol="0" anchor="ctr"/>
          <a:lstStyle>
            <a:lvl1pPr algn="r">
              <a:defRPr sz="1200" b="1" i="0">
                <a:solidFill>
                  <a:schemeClr val="tx1"/>
                </a:solidFill>
                <a:latin typeface="Segoe UI Semibold" charset="0"/>
                <a:ea typeface="Segoe UI Semibold" charset="0"/>
                <a:cs typeface="Segoe UI Semibold" charset="0"/>
              </a:defRPr>
            </a:lvl1pPr>
          </a:lstStyle>
          <a:p>
            <a:fld id="{D524B6CE-5D57-4459-A907-3F1D5BE11E1F}" type="slidenum">
              <a:rPr lang="en-SG" smtClean="0">
                <a:solidFill>
                  <a:prstClr val="black"/>
                </a:solidFill>
              </a:rPr>
              <a:pPr/>
              <a:t>‹#›</a:t>
            </a:fld>
            <a:endParaRPr lang="en-SG" dirty="0">
              <a:solidFill>
                <a:prstClr val="black"/>
              </a:solidFill>
            </a:endParaRPr>
          </a:p>
        </p:txBody>
      </p:sp>
    </p:spTree>
    <p:extLst>
      <p:ext uri="{BB962C8B-B14F-4D97-AF65-F5344CB8AC3E}">
        <p14:creationId xmlns:p14="http://schemas.microsoft.com/office/powerpoint/2010/main" val="297541153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SG"/>
          </a:p>
        </p:txBody>
      </p:sp>
      <p:sp>
        <p:nvSpPr>
          <p:cNvPr id="5" name="Footer Placeholder 4"/>
          <p:cNvSpPr>
            <a:spLocks noGrp="1"/>
          </p:cNvSpPr>
          <p:nvPr>
            <p:ph type="ftr" sz="quarter" idx="11"/>
          </p:nvPr>
        </p:nvSpPr>
        <p:spPr>
          <a:xfrm>
            <a:off x="628650" y="193931"/>
            <a:ext cx="931926" cy="365125"/>
          </a:xfrm>
        </p:spPr>
        <p:txBody>
          <a:bodyPr/>
          <a:lstStyle>
            <a:lvl1pPr>
              <a:defRPr/>
            </a:lvl1pPr>
          </a:lstStyle>
          <a:p>
            <a:r>
              <a:rPr lang="en-SG" dirty="0"/>
              <a:t>IYPT 2018</a:t>
            </a:r>
          </a:p>
        </p:txBody>
      </p:sp>
      <p:sp>
        <p:nvSpPr>
          <p:cNvPr id="6" name="Slide Number Placeholder 5"/>
          <p:cNvSpPr>
            <a:spLocks noGrp="1"/>
          </p:cNvSpPr>
          <p:nvPr>
            <p:ph type="sldNum" sz="quarter" idx="4"/>
          </p:nvPr>
        </p:nvSpPr>
        <p:spPr>
          <a:xfrm>
            <a:off x="7998106" y="174373"/>
            <a:ext cx="517244" cy="365125"/>
          </a:xfrm>
          <a:prstGeom prst="rect">
            <a:avLst/>
          </a:prstGeom>
        </p:spPr>
        <p:txBody>
          <a:bodyPr vert="horz" lIns="91440" tIns="45720" rIns="91440" bIns="45720" rtlCol="0" anchor="ctr"/>
          <a:lstStyle>
            <a:lvl1pPr algn="r">
              <a:defRPr sz="1200" b="1" i="0">
                <a:solidFill>
                  <a:schemeClr val="tx1"/>
                </a:solidFill>
                <a:latin typeface="Segoe UI Semibold" charset="0"/>
                <a:ea typeface="Segoe UI Semibold" charset="0"/>
                <a:cs typeface="Segoe UI Semibold" charset="0"/>
              </a:defRPr>
            </a:lvl1pPr>
          </a:lstStyle>
          <a:p>
            <a:fld id="{D524B6CE-5D57-4459-A907-3F1D5BE11E1F}" type="slidenum">
              <a:rPr lang="en-SG" smtClean="0">
                <a:solidFill>
                  <a:prstClr val="black"/>
                </a:solidFill>
              </a:rPr>
              <a:pPr/>
              <a:t>‹#›</a:t>
            </a:fld>
            <a:endParaRPr lang="en-SG" dirty="0">
              <a:solidFill>
                <a:prstClr val="black"/>
              </a:solidFill>
            </a:endParaRPr>
          </a:p>
        </p:txBody>
      </p:sp>
    </p:spTree>
    <p:extLst>
      <p:ext uri="{BB962C8B-B14F-4D97-AF65-F5344CB8AC3E}">
        <p14:creationId xmlns:p14="http://schemas.microsoft.com/office/powerpoint/2010/main" val="98465675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628650" y="2338639"/>
            <a:ext cx="7886700" cy="1325563"/>
          </a:xfrm>
        </p:spPr>
        <p:txBody>
          <a:bodyPr/>
          <a:lstStyle/>
          <a:p>
            <a:r>
              <a:rPr lang="en-US"/>
              <a:t>Click to edit Master title style</a:t>
            </a:r>
            <a:endParaRPr lang="en-SG"/>
          </a:p>
        </p:txBody>
      </p:sp>
      <p:sp>
        <p:nvSpPr>
          <p:cNvPr id="5" name="Footer Placeholder 4"/>
          <p:cNvSpPr>
            <a:spLocks noGrp="1"/>
          </p:cNvSpPr>
          <p:nvPr>
            <p:ph type="ftr" sz="quarter" idx="11"/>
          </p:nvPr>
        </p:nvSpPr>
        <p:spPr>
          <a:xfrm>
            <a:off x="628650" y="193931"/>
            <a:ext cx="931926" cy="365125"/>
          </a:xfrm>
        </p:spPr>
        <p:txBody>
          <a:bodyPr/>
          <a:lstStyle>
            <a:lvl1pPr>
              <a:defRPr/>
            </a:lvl1pPr>
          </a:lstStyle>
          <a:p>
            <a:r>
              <a:rPr lang="en-SG" dirty="0"/>
              <a:t>IYPT 2018</a:t>
            </a:r>
          </a:p>
        </p:txBody>
      </p:sp>
      <p:sp>
        <p:nvSpPr>
          <p:cNvPr id="6" name="Slide Number Placeholder 5"/>
          <p:cNvSpPr>
            <a:spLocks noGrp="1"/>
          </p:cNvSpPr>
          <p:nvPr>
            <p:ph type="sldNum" sz="quarter" idx="4"/>
          </p:nvPr>
        </p:nvSpPr>
        <p:spPr>
          <a:xfrm>
            <a:off x="7998106" y="174373"/>
            <a:ext cx="517244" cy="365125"/>
          </a:xfrm>
          <a:prstGeom prst="rect">
            <a:avLst/>
          </a:prstGeom>
        </p:spPr>
        <p:txBody>
          <a:bodyPr vert="horz" lIns="91440" tIns="45720" rIns="91440" bIns="45720" rtlCol="0" anchor="ctr"/>
          <a:lstStyle>
            <a:lvl1pPr algn="r">
              <a:defRPr sz="1200" b="1" i="0">
                <a:solidFill>
                  <a:schemeClr val="tx1"/>
                </a:solidFill>
                <a:latin typeface="Segoe UI Semibold" charset="0"/>
                <a:ea typeface="Segoe UI Semibold" charset="0"/>
                <a:cs typeface="Segoe UI Semibold" charset="0"/>
              </a:defRPr>
            </a:lvl1pPr>
          </a:lstStyle>
          <a:p>
            <a:fld id="{D524B6CE-5D57-4459-A907-3F1D5BE11E1F}" type="slidenum">
              <a:rPr lang="en-SG" smtClean="0">
                <a:solidFill>
                  <a:prstClr val="black"/>
                </a:solidFill>
              </a:rPr>
              <a:pPr/>
              <a:t>‹#›</a:t>
            </a:fld>
            <a:endParaRPr lang="en-SG" dirty="0">
              <a:solidFill>
                <a:prstClr val="black"/>
              </a:solidFill>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Footer Placeholder 4"/>
          <p:cNvSpPr>
            <a:spLocks noGrp="1"/>
          </p:cNvSpPr>
          <p:nvPr>
            <p:ph type="ftr" sz="quarter" idx="11"/>
          </p:nvPr>
        </p:nvSpPr>
        <p:spPr>
          <a:xfrm>
            <a:off x="628650" y="193931"/>
            <a:ext cx="931926" cy="365125"/>
          </a:xfrm>
        </p:spPr>
        <p:txBody>
          <a:bodyPr/>
          <a:lstStyle>
            <a:lvl1pPr>
              <a:defRPr/>
            </a:lvl1pPr>
          </a:lstStyle>
          <a:p>
            <a:r>
              <a:rPr lang="en-SG" dirty="0"/>
              <a:t>IYPT 2018</a:t>
            </a:r>
          </a:p>
        </p:txBody>
      </p:sp>
      <p:sp>
        <p:nvSpPr>
          <p:cNvPr id="5" name="Slide Number Placeholder 5"/>
          <p:cNvSpPr>
            <a:spLocks noGrp="1"/>
          </p:cNvSpPr>
          <p:nvPr>
            <p:ph type="sldNum" sz="quarter" idx="4"/>
          </p:nvPr>
        </p:nvSpPr>
        <p:spPr>
          <a:xfrm>
            <a:off x="7998106" y="174373"/>
            <a:ext cx="517244" cy="365125"/>
          </a:xfrm>
          <a:prstGeom prst="rect">
            <a:avLst/>
          </a:prstGeom>
        </p:spPr>
        <p:txBody>
          <a:bodyPr vert="horz" lIns="91440" tIns="45720" rIns="91440" bIns="45720" rtlCol="0" anchor="ctr"/>
          <a:lstStyle>
            <a:lvl1pPr algn="r">
              <a:defRPr sz="1200" b="1" i="0">
                <a:solidFill>
                  <a:schemeClr val="tx1"/>
                </a:solidFill>
                <a:latin typeface="Segoe UI Semibold" charset="0"/>
                <a:ea typeface="Segoe UI Semibold" charset="0"/>
                <a:cs typeface="Segoe UI Semibold" charset="0"/>
              </a:defRPr>
            </a:lvl1pPr>
          </a:lstStyle>
          <a:p>
            <a:fld id="{D524B6CE-5D57-4459-A907-3F1D5BE11E1F}" type="slidenum">
              <a:rPr lang="en-SG" smtClean="0">
                <a:solidFill>
                  <a:prstClr val="black"/>
                </a:solidFill>
              </a:rPr>
              <a:pPr/>
              <a:t>‹#›</a:t>
            </a:fld>
            <a:endParaRPr lang="en-SG" dirty="0">
              <a:solidFill>
                <a:prstClr val="black"/>
              </a:solidFill>
            </a:endParaRPr>
          </a:p>
        </p:txBody>
      </p:sp>
    </p:spTree>
    <p:extLst>
      <p:ext uri="{BB962C8B-B14F-4D97-AF65-F5344CB8AC3E}">
        <p14:creationId xmlns:p14="http://schemas.microsoft.com/office/powerpoint/2010/main" val="102966003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normAutofit/>
          </a:bodyPr>
          <a:lstStyle>
            <a:lvl1pPr>
              <a:defRPr sz="3600"/>
            </a:lvl1pPr>
          </a:lstStyle>
          <a:p>
            <a:r>
              <a:rPr lang="en-US"/>
              <a:t>Click to edit Master title style</a:t>
            </a:r>
            <a:endParaRPr lang="en-SG"/>
          </a:p>
        </p:txBody>
      </p:sp>
      <p:sp>
        <p:nvSpPr>
          <p:cNvPr id="3" name="Content Placeholder 2"/>
          <p:cNvSpPr>
            <a:spLocks noGrp="1"/>
          </p:cNvSpPr>
          <p:nvPr>
            <p:ph idx="1"/>
          </p:nvPr>
        </p:nvSpPr>
        <p:spPr>
          <a:xfrm>
            <a:off x="3887391" y="987426"/>
            <a:ext cx="4629150" cy="4873625"/>
          </a:xfrm>
        </p:spPr>
        <p:txBody>
          <a:bodyPr>
            <a:normAutofit/>
          </a:bodyPr>
          <a:lstStyle>
            <a:lvl1pPr>
              <a:defRPr sz="2800"/>
            </a:lvl1pPr>
            <a:lvl2pPr>
              <a:defRPr sz="2400"/>
            </a:lvl2pPr>
            <a:lvl3pPr>
              <a:defRPr sz="2000"/>
            </a:lvl3pPr>
            <a:lvl4pPr>
              <a:defRPr sz="1600"/>
            </a:lvl4pPr>
            <a:lvl5pPr>
              <a:defRPr sz="16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SG" dirty="0"/>
          </a:p>
        </p:txBody>
      </p:sp>
      <p:sp>
        <p:nvSpPr>
          <p:cNvPr id="4" name="Text Placeholder 3"/>
          <p:cNvSpPr>
            <a:spLocks noGrp="1"/>
          </p:cNvSpPr>
          <p:nvPr>
            <p:ph type="body" sz="half" idx="2"/>
          </p:nvPr>
        </p:nvSpPr>
        <p:spPr>
          <a:xfrm>
            <a:off x="629841" y="2057400"/>
            <a:ext cx="2949178" cy="3811588"/>
          </a:xfrm>
        </p:spPr>
        <p:txBody>
          <a:bodyPr>
            <a:normAutofit/>
          </a:bodyPr>
          <a:lstStyle>
            <a:lvl1pPr marL="0" indent="0">
              <a:buNone/>
              <a:defRPr sz="18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7" name="Footer Placeholder 4"/>
          <p:cNvSpPr>
            <a:spLocks noGrp="1"/>
          </p:cNvSpPr>
          <p:nvPr>
            <p:ph type="ftr" sz="quarter" idx="11"/>
          </p:nvPr>
        </p:nvSpPr>
        <p:spPr>
          <a:xfrm>
            <a:off x="628650" y="193931"/>
            <a:ext cx="931926" cy="365125"/>
          </a:xfrm>
        </p:spPr>
        <p:txBody>
          <a:bodyPr/>
          <a:lstStyle>
            <a:lvl1pPr>
              <a:defRPr/>
            </a:lvl1pPr>
          </a:lstStyle>
          <a:p>
            <a:r>
              <a:rPr lang="en-SG" dirty="0"/>
              <a:t>IYPT 2018</a:t>
            </a:r>
          </a:p>
        </p:txBody>
      </p:sp>
      <p:sp>
        <p:nvSpPr>
          <p:cNvPr id="8" name="Slide Number Placeholder 5"/>
          <p:cNvSpPr>
            <a:spLocks noGrp="1"/>
          </p:cNvSpPr>
          <p:nvPr>
            <p:ph type="sldNum" sz="quarter" idx="4"/>
          </p:nvPr>
        </p:nvSpPr>
        <p:spPr>
          <a:xfrm>
            <a:off x="7998106" y="174373"/>
            <a:ext cx="517244" cy="365125"/>
          </a:xfrm>
          <a:prstGeom prst="rect">
            <a:avLst/>
          </a:prstGeom>
        </p:spPr>
        <p:txBody>
          <a:bodyPr vert="horz" lIns="91440" tIns="45720" rIns="91440" bIns="45720" rtlCol="0" anchor="ctr"/>
          <a:lstStyle>
            <a:lvl1pPr algn="r">
              <a:defRPr sz="1200" b="1" i="0">
                <a:solidFill>
                  <a:schemeClr val="tx1"/>
                </a:solidFill>
                <a:latin typeface="Segoe UI Semibold" charset="0"/>
                <a:ea typeface="Segoe UI Semibold" charset="0"/>
                <a:cs typeface="Segoe UI Semibold" charset="0"/>
              </a:defRPr>
            </a:lvl1pPr>
          </a:lstStyle>
          <a:p>
            <a:fld id="{D524B6CE-5D57-4459-A907-3F1D5BE11E1F}" type="slidenum">
              <a:rPr lang="en-SG" smtClean="0">
                <a:solidFill>
                  <a:prstClr val="black"/>
                </a:solidFill>
              </a:rPr>
              <a:pPr/>
              <a:t>‹#›</a:t>
            </a:fld>
            <a:endParaRPr lang="en-SG" dirty="0">
              <a:solidFill>
                <a:prstClr val="black"/>
              </a:solidFill>
            </a:endParaRPr>
          </a:p>
        </p:txBody>
      </p:sp>
    </p:spTree>
    <p:extLst>
      <p:ext uri="{BB962C8B-B14F-4D97-AF65-F5344CB8AC3E}">
        <p14:creationId xmlns:p14="http://schemas.microsoft.com/office/powerpoint/2010/main" val="21987310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3DE"/>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77318"/>
            <a:ext cx="7886700" cy="1325563"/>
          </a:xfrm>
          <a:prstGeom prst="rect">
            <a:avLst/>
          </a:prstGeom>
        </p:spPr>
        <p:txBody>
          <a:bodyPr vert="horz" lIns="91440" tIns="45720" rIns="91440" bIns="45720" rtlCol="0" anchor="ctr">
            <a:normAutofit/>
          </a:bodyPr>
          <a:lstStyle/>
          <a:p>
            <a:r>
              <a:rPr lang="en-US" dirty="0"/>
              <a:t>Click to edit Master title style</a:t>
            </a:r>
            <a:endParaRPr lang="en-SG"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SG" dirty="0"/>
          </a:p>
        </p:txBody>
      </p:sp>
      <p:sp>
        <p:nvSpPr>
          <p:cNvPr id="5" name="Footer Placeholder 4"/>
          <p:cNvSpPr>
            <a:spLocks noGrp="1"/>
          </p:cNvSpPr>
          <p:nvPr>
            <p:ph type="ftr" sz="quarter" idx="3"/>
          </p:nvPr>
        </p:nvSpPr>
        <p:spPr>
          <a:xfrm>
            <a:off x="628650" y="193931"/>
            <a:ext cx="931926" cy="365125"/>
          </a:xfrm>
          <a:prstGeom prst="rect">
            <a:avLst/>
          </a:prstGeom>
        </p:spPr>
        <p:txBody>
          <a:bodyPr vert="horz" lIns="91440" tIns="45720" rIns="91440" bIns="45720" rtlCol="0" anchor="ctr"/>
          <a:lstStyle>
            <a:lvl1pPr algn="ctr">
              <a:defRPr sz="1200" b="1" i="0">
                <a:solidFill>
                  <a:schemeClr val="tx1"/>
                </a:solidFill>
                <a:latin typeface="Segoe UI Semibold" charset="0"/>
                <a:ea typeface="Segoe UI Semibold" charset="0"/>
                <a:cs typeface="Segoe UI Semibold" charset="0"/>
              </a:defRPr>
            </a:lvl1pPr>
          </a:lstStyle>
          <a:p>
            <a:r>
              <a:rPr lang="en-SG"/>
              <a:t>IYPT 2018</a:t>
            </a:r>
            <a:endParaRPr lang="en-SG" dirty="0"/>
          </a:p>
        </p:txBody>
      </p:sp>
      <p:sp>
        <p:nvSpPr>
          <p:cNvPr id="8" name="Rectangle 7"/>
          <p:cNvSpPr/>
          <p:nvPr/>
        </p:nvSpPr>
        <p:spPr>
          <a:xfrm>
            <a:off x="1560576" y="327726"/>
            <a:ext cx="6534912" cy="9753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solidFill>
                <a:schemeClr val="accent1">
                  <a:lumMod val="75000"/>
                </a:schemeClr>
              </a:solidFill>
            </a:endParaRPr>
          </a:p>
        </p:txBody>
      </p:sp>
      <p:sp>
        <p:nvSpPr>
          <p:cNvPr id="4" name="Rectangle 3"/>
          <p:cNvSpPr/>
          <p:nvPr/>
        </p:nvSpPr>
        <p:spPr>
          <a:xfrm>
            <a:off x="-43662600" y="-27736800"/>
            <a:ext cx="2362200" cy="1295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9" name="Rectangle 8"/>
          <p:cNvSpPr/>
          <p:nvPr/>
        </p:nvSpPr>
        <p:spPr>
          <a:xfrm>
            <a:off x="50520600" y="-27736800"/>
            <a:ext cx="2362200" cy="1295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10" name="Rectangle 9"/>
          <p:cNvSpPr/>
          <p:nvPr/>
        </p:nvSpPr>
        <p:spPr>
          <a:xfrm>
            <a:off x="50520600" y="31623000"/>
            <a:ext cx="2362200" cy="1295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11" name="Rectangle 10"/>
          <p:cNvSpPr/>
          <p:nvPr/>
        </p:nvSpPr>
        <p:spPr>
          <a:xfrm>
            <a:off x="-43662600" y="31623000"/>
            <a:ext cx="2362200" cy="1295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12" name="Rectangle 11"/>
          <p:cNvSpPr/>
          <p:nvPr userDrawn="1"/>
        </p:nvSpPr>
        <p:spPr>
          <a:xfrm>
            <a:off x="-43662600" y="-27736800"/>
            <a:ext cx="2362200" cy="1295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13" name="Rectangle 12"/>
          <p:cNvSpPr/>
          <p:nvPr userDrawn="1"/>
        </p:nvSpPr>
        <p:spPr>
          <a:xfrm>
            <a:off x="50520600" y="-27736800"/>
            <a:ext cx="2362200" cy="1295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14" name="Rectangle 13"/>
          <p:cNvSpPr/>
          <p:nvPr userDrawn="1"/>
        </p:nvSpPr>
        <p:spPr>
          <a:xfrm>
            <a:off x="50520600" y="31623000"/>
            <a:ext cx="2362200" cy="1295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15" name="Rectangle 14"/>
          <p:cNvSpPr/>
          <p:nvPr userDrawn="1"/>
        </p:nvSpPr>
        <p:spPr>
          <a:xfrm>
            <a:off x="-43662600" y="31623000"/>
            <a:ext cx="2362200" cy="1295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16" name="Slide Number Placeholder 5"/>
          <p:cNvSpPr>
            <a:spLocks noGrp="1"/>
          </p:cNvSpPr>
          <p:nvPr>
            <p:ph type="sldNum" sz="quarter" idx="4"/>
          </p:nvPr>
        </p:nvSpPr>
        <p:spPr>
          <a:xfrm>
            <a:off x="7998106" y="174373"/>
            <a:ext cx="517244" cy="365125"/>
          </a:xfrm>
          <a:prstGeom prst="rect">
            <a:avLst/>
          </a:prstGeom>
        </p:spPr>
        <p:txBody>
          <a:bodyPr vert="horz" lIns="91440" tIns="45720" rIns="91440" bIns="45720" rtlCol="0" anchor="ctr"/>
          <a:lstStyle>
            <a:lvl1pPr algn="r">
              <a:defRPr sz="1200" b="1" i="0">
                <a:solidFill>
                  <a:schemeClr val="tx1"/>
                </a:solidFill>
                <a:latin typeface="Segoe UI Semibold" charset="0"/>
                <a:ea typeface="Segoe UI Semibold" charset="0"/>
                <a:cs typeface="Segoe UI Semibold" charset="0"/>
              </a:defRPr>
            </a:lvl1pPr>
          </a:lstStyle>
          <a:p>
            <a:fld id="{D524B6CE-5D57-4459-A907-3F1D5BE11E1F}" type="slidenum">
              <a:rPr lang="en-SG" smtClean="0">
                <a:solidFill>
                  <a:prstClr val="black"/>
                </a:solidFill>
              </a:rPr>
              <a:pPr/>
              <a:t>‹#›</a:t>
            </a:fld>
            <a:endParaRPr lang="en-SG" dirty="0">
              <a:solidFill>
                <a:prstClr val="black"/>
              </a:solidFill>
            </a:endParaRPr>
          </a:p>
        </p:txBody>
      </p:sp>
    </p:spTree>
    <p:extLst>
      <p:ext uri="{BB962C8B-B14F-4D97-AF65-F5344CB8AC3E}">
        <p14:creationId xmlns:p14="http://schemas.microsoft.com/office/powerpoint/2010/main" val="2539180754"/>
      </p:ext>
    </p:extLst>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37" r:id="rId7"/>
    <p:sldLayoutId id="2147483721" r:id="rId8"/>
    <p:sldLayoutId id="2147483722" r:id="rId9"/>
    <p:sldLayoutId id="2147483723" r:id="rId10"/>
    <p:sldLayoutId id="2147483724" r:id="rId11"/>
    <p:sldLayoutId id="2147483725" r:id="rId12"/>
    <p:sldLayoutId id="2147483726" r:id="rId13"/>
    <p:sldLayoutId id="2147483735" r:id="rId14"/>
    <p:sldLayoutId id="2147483728" r:id="rId15"/>
    <p:sldLayoutId id="2147483729" r:id="rId16"/>
    <p:sldLayoutId id="2147483730" r:id="rId17"/>
    <p:sldLayoutId id="2147483748" r:id="rId18"/>
    <p:sldLayoutId id="2147483743" r:id="rId19"/>
    <p:sldLayoutId id="2147483742" r:id="rId20"/>
    <p:sldLayoutId id="2147483747" r:id="rId21"/>
    <p:sldLayoutId id="2147483738" r:id="rId22"/>
    <p:sldLayoutId id="2147483739" r:id="rId23"/>
    <p:sldLayoutId id="2147483740" r:id="rId24"/>
    <p:sldLayoutId id="2147483745" r:id="rId25"/>
    <p:sldLayoutId id="2147483746" r:id="rId26"/>
    <p:sldLayoutId id="2147483749" r:id="rId27"/>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dt="0"/>
  <p:txStyles>
    <p:titleStyle>
      <a:lvl1pPr algn="l" defTabSz="685800" rtl="0" eaLnBrk="1" latinLnBrk="0" hangingPunct="1">
        <a:lnSpc>
          <a:spcPct val="90000"/>
        </a:lnSpc>
        <a:spcBef>
          <a:spcPct val="0"/>
        </a:spcBef>
        <a:buNone/>
        <a:defRPr sz="4400" b="0" i="0" kern="1200">
          <a:solidFill>
            <a:schemeClr val="tx1"/>
          </a:solidFill>
          <a:latin typeface="+mj-lt"/>
          <a:ea typeface="Gill Sans Light" charset="0"/>
          <a:cs typeface="Gill Sans Light" charset="0"/>
        </a:defRPr>
      </a:lvl1pPr>
    </p:titleStyle>
    <p:bodyStyle>
      <a:lvl1pPr marL="171450" indent="-171450" algn="l" defTabSz="685800" rtl="0" eaLnBrk="1" latinLnBrk="0" hangingPunct="1">
        <a:lnSpc>
          <a:spcPct val="114000"/>
        </a:lnSpc>
        <a:spcBef>
          <a:spcPts val="750"/>
        </a:spcBef>
        <a:buFont typeface="Arial" panose="020B0604020202020204" pitchFamily="34" charset="0"/>
        <a:buChar char="•"/>
        <a:defRPr sz="2800" kern="1200">
          <a:solidFill>
            <a:schemeClr val="tx1"/>
          </a:solidFill>
          <a:latin typeface="Segoe UI" charset="0"/>
          <a:ea typeface="Segoe UI" charset="0"/>
          <a:cs typeface="Segoe UI" charset="0"/>
        </a:defRPr>
      </a:lvl1pPr>
      <a:lvl2pPr marL="514350" indent="-171450" algn="l" defTabSz="685800" rtl="0" eaLnBrk="1" latinLnBrk="0" hangingPunct="1">
        <a:lnSpc>
          <a:spcPct val="114000"/>
        </a:lnSpc>
        <a:spcBef>
          <a:spcPts val="375"/>
        </a:spcBef>
        <a:buFont typeface="Arial" panose="020B0604020202020204" pitchFamily="34" charset="0"/>
        <a:buChar char="•"/>
        <a:defRPr sz="2400" kern="1200">
          <a:solidFill>
            <a:schemeClr val="tx1"/>
          </a:solidFill>
          <a:latin typeface="Segoe UI" charset="0"/>
          <a:ea typeface="Segoe UI" charset="0"/>
          <a:cs typeface="Segoe UI" charset="0"/>
        </a:defRPr>
      </a:lvl2pPr>
      <a:lvl3pPr marL="857250" indent="-171450" algn="l" defTabSz="685800" rtl="0" eaLnBrk="1" latinLnBrk="0" hangingPunct="1">
        <a:lnSpc>
          <a:spcPct val="114000"/>
        </a:lnSpc>
        <a:spcBef>
          <a:spcPts val="375"/>
        </a:spcBef>
        <a:buFont typeface="Arial" panose="020B0604020202020204" pitchFamily="34" charset="0"/>
        <a:buChar char="•"/>
        <a:defRPr sz="1800" kern="1200">
          <a:solidFill>
            <a:schemeClr val="tx1"/>
          </a:solidFill>
          <a:latin typeface="Segoe UI" charset="0"/>
          <a:ea typeface="Segoe UI" charset="0"/>
          <a:cs typeface="Segoe UI" charset="0"/>
        </a:defRPr>
      </a:lvl3pPr>
      <a:lvl4pPr marL="1200150" indent="-171450" algn="l" defTabSz="685800" rtl="0" eaLnBrk="1" latinLnBrk="0" hangingPunct="1">
        <a:lnSpc>
          <a:spcPct val="114000"/>
        </a:lnSpc>
        <a:spcBef>
          <a:spcPts val="375"/>
        </a:spcBef>
        <a:buFont typeface="Arial" panose="020B0604020202020204" pitchFamily="34" charset="0"/>
        <a:buChar char="•"/>
        <a:defRPr sz="1600" kern="1200">
          <a:solidFill>
            <a:schemeClr val="tx1"/>
          </a:solidFill>
          <a:latin typeface="Segoe UI" charset="0"/>
          <a:ea typeface="Segoe UI" charset="0"/>
          <a:cs typeface="Segoe UI" charset="0"/>
        </a:defRPr>
      </a:lvl4pPr>
      <a:lvl5pPr marL="1543050" indent="-171450" algn="l" defTabSz="685800" rtl="0" eaLnBrk="1" latinLnBrk="0" hangingPunct="1">
        <a:lnSpc>
          <a:spcPct val="114000"/>
        </a:lnSpc>
        <a:spcBef>
          <a:spcPts val="375"/>
        </a:spcBef>
        <a:buFont typeface="Arial" panose="020B0604020202020204" pitchFamily="34" charset="0"/>
        <a:buChar char="•"/>
        <a:defRPr sz="1600" kern="1200">
          <a:solidFill>
            <a:schemeClr val="tx1"/>
          </a:solidFill>
          <a:latin typeface="Segoe UI" charset="0"/>
          <a:ea typeface="Segoe UI" charset="0"/>
          <a:cs typeface="Segoe UI"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gif"/></Relationships>
</file>

<file path=ppt/slides/_rels/slide1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0.xml"/><Relationship Id="rId1" Type="http://schemas.openxmlformats.org/officeDocument/2006/relationships/slideLayout" Target="../slideLayouts/slideLayout22.xml"/><Relationship Id="rId4" Type="http://schemas.openxmlformats.org/officeDocument/2006/relationships/image" Target="../media/image11.jpe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2.xml"/><Relationship Id="rId4" Type="http://schemas.openxmlformats.org/officeDocument/2006/relationships/image" Target="../media/image12.jpeg"/></Relationships>
</file>

<file path=ppt/slides/_rels/slide12.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notesSlide" Target="../notesSlides/notesSlide12.xml"/><Relationship Id="rId1" Type="http://schemas.openxmlformats.org/officeDocument/2006/relationships/slideLayout" Target="../slideLayouts/slideLayout22.xml"/><Relationship Id="rId5" Type="http://schemas.openxmlformats.org/officeDocument/2006/relationships/image" Target="../media/image15.png"/><Relationship Id="rId4" Type="http://schemas.openxmlformats.org/officeDocument/2006/relationships/image" Target="../media/image14.gif"/></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22.xml"/><Relationship Id="rId4" Type="http://schemas.openxmlformats.org/officeDocument/2006/relationships/image" Target="../media/image16.gif"/></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22.xml"/><Relationship Id="rId4" Type="http://schemas.openxmlformats.org/officeDocument/2006/relationships/image" Target="../media/image2.gif"/></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7.xml"/></Relationships>
</file>

<file path=ppt/slides/_rels/slide17.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17.xml"/><Relationship Id="rId1" Type="http://schemas.openxmlformats.org/officeDocument/2006/relationships/slideLayout" Target="../slideLayouts/slideLayout27.xml"/><Relationship Id="rId6" Type="http://schemas.openxmlformats.org/officeDocument/2006/relationships/image" Target="../media/image20.png"/><Relationship Id="rId5" Type="http://schemas.openxmlformats.org/officeDocument/2006/relationships/image" Target="../media/image191.png"/><Relationship Id="rId4" Type="http://schemas.openxmlformats.org/officeDocument/2006/relationships/image" Target="../media/image160.png"/></Relationships>
</file>

<file path=ppt/slides/_rels/slide18.xml.rels><?xml version="1.0" encoding="UTF-8" standalone="yes"?>
<Relationships xmlns="http://schemas.openxmlformats.org/package/2006/relationships"><Relationship Id="rId8"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27.xml"/><Relationship Id="rId6" Type="http://schemas.openxmlformats.org/officeDocument/2006/relationships/image" Target="../media/image20.png"/><Relationship Id="rId5" Type="http://schemas.openxmlformats.org/officeDocument/2006/relationships/image" Target="../media/image191.png"/><Relationship Id="rId4" Type="http://schemas.openxmlformats.org/officeDocument/2006/relationships/image" Target="../media/image160.png"/></Relationships>
</file>

<file path=ppt/slides/_rels/slide19.xml.rels><?xml version="1.0" encoding="UTF-8" standalone="yes"?>
<Relationships xmlns="http://schemas.openxmlformats.org/package/2006/relationships"><Relationship Id="rId7"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27.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160.png"/></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video" Target="../media/media1.mp4"/><Relationship Id="rId7" Type="http://schemas.openxmlformats.org/officeDocument/2006/relationships/image" Target="../media/image5.jpeg"/><Relationship Id="rId2" Type="http://schemas.microsoft.com/office/2007/relationships/media" Target="../media/media1.mp4"/><Relationship Id="rId1" Type="http://schemas.openxmlformats.org/officeDocument/2006/relationships/tags" Target="../tags/tag1.xml"/><Relationship Id="rId6" Type="http://schemas.openxmlformats.org/officeDocument/2006/relationships/image" Target="../media/image4.png"/><Relationship Id="rId5" Type="http://schemas.openxmlformats.org/officeDocument/2006/relationships/notesSlide" Target="../notesSlides/notesSlide2.xml"/><Relationship Id="rId10" Type="http://schemas.openxmlformats.org/officeDocument/2006/relationships/image" Target="../media/image3.png"/><Relationship Id="rId4" Type="http://schemas.openxmlformats.org/officeDocument/2006/relationships/slideLayout" Target="../slideLayouts/slideLayout2.xml"/><Relationship Id="rId9" Type="http://schemas.openxmlformats.org/officeDocument/2006/relationships/image" Target="../media/image7.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2.xml"/></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2.xml"/><Relationship Id="rId1" Type="http://schemas.openxmlformats.org/officeDocument/2006/relationships/slideLayout" Target="../slideLayouts/slideLayout22.xml"/><Relationship Id="rId4" Type="http://schemas.openxmlformats.org/officeDocument/2006/relationships/image" Target="../media/image5.jpeg"/></Relationships>
</file>

<file path=ppt/slides/_rels/slide23.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32.png"/><Relationship Id="rId3" Type="http://schemas.openxmlformats.org/officeDocument/2006/relationships/image" Target="../media/image6.png"/><Relationship Id="rId7" Type="http://schemas.openxmlformats.org/officeDocument/2006/relationships/image" Target="../media/image26.png"/><Relationship Id="rId12" Type="http://schemas.openxmlformats.org/officeDocument/2006/relationships/image" Target="../media/image31.png"/><Relationship Id="rId2" Type="http://schemas.openxmlformats.org/officeDocument/2006/relationships/notesSlide" Target="../notesSlides/notesSlide23.xml"/><Relationship Id="rId1" Type="http://schemas.openxmlformats.org/officeDocument/2006/relationships/slideLayout" Target="../slideLayouts/slideLayout22.xml"/><Relationship Id="rId6" Type="http://schemas.openxmlformats.org/officeDocument/2006/relationships/image" Target="../media/image25.png"/><Relationship Id="rId11" Type="http://schemas.openxmlformats.org/officeDocument/2006/relationships/image" Target="../media/image30.png"/><Relationship Id="rId5" Type="http://schemas.openxmlformats.org/officeDocument/2006/relationships/image" Target="../media/image24.png"/><Relationship Id="rId10" Type="http://schemas.openxmlformats.org/officeDocument/2006/relationships/image" Target="../media/image29.png"/><Relationship Id="rId4" Type="http://schemas.openxmlformats.org/officeDocument/2006/relationships/image" Target="../media/image5.jpeg"/><Relationship Id="rId9" Type="http://schemas.openxmlformats.org/officeDocument/2006/relationships/image" Target="../media/image28.png"/><Relationship Id="rId14" Type="http://schemas.openxmlformats.org/officeDocument/2006/relationships/image" Target="../media/image33.png"/></Relationships>
</file>

<file path=ppt/slides/_rels/slide24.xml.rels><?xml version="1.0" encoding="UTF-8" standalone="yes"?>
<Relationships xmlns="http://schemas.openxmlformats.org/package/2006/relationships"><Relationship Id="rId13" Type="http://schemas.openxmlformats.org/officeDocument/2006/relationships/image" Target="../media/image260.png"/><Relationship Id="rId3" Type="http://schemas.openxmlformats.org/officeDocument/2006/relationships/image" Target="../media/image6.png"/><Relationship Id="rId12" Type="http://schemas.openxmlformats.org/officeDocument/2006/relationships/image" Target="../media/image35.png"/><Relationship Id="rId2" Type="http://schemas.openxmlformats.org/officeDocument/2006/relationships/notesSlide" Target="../notesSlides/notesSlide24.xml"/><Relationship Id="rId1" Type="http://schemas.openxmlformats.org/officeDocument/2006/relationships/slideLayout" Target="../slideLayouts/slideLayout22.xml"/><Relationship Id="rId11" Type="http://schemas.openxmlformats.org/officeDocument/2006/relationships/image" Target="../media/image95.png"/><Relationship Id="rId5" Type="http://schemas.openxmlformats.org/officeDocument/2006/relationships/image" Target="../media/image19.png"/><Relationship Id="rId4" Type="http://schemas.openxmlformats.org/officeDocument/2006/relationships/image" Target="../media/image5.jpeg"/></Relationships>
</file>

<file path=ppt/slides/_rels/slide25.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image" Target="../media/image44.png"/><Relationship Id="rId3" Type="http://schemas.openxmlformats.org/officeDocument/2006/relationships/image" Target="../media/image6.png"/><Relationship Id="rId7" Type="http://schemas.openxmlformats.org/officeDocument/2006/relationships/image" Target="../media/image38.png"/><Relationship Id="rId12" Type="http://schemas.openxmlformats.org/officeDocument/2006/relationships/image" Target="../media/image34.png"/><Relationship Id="rId2" Type="http://schemas.openxmlformats.org/officeDocument/2006/relationships/notesSlide" Target="../notesSlides/notesSlide25.xml"/><Relationship Id="rId1" Type="http://schemas.openxmlformats.org/officeDocument/2006/relationships/slideLayout" Target="../slideLayouts/slideLayout22.xml"/><Relationship Id="rId6" Type="http://schemas.openxmlformats.org/officeDocument/2006/relationships/image" Target="../media/image37.png"/><Relationship Id="rId11" Type="http://schemas.openxmlformats.org/officeDocument/2006/relationships/image" Target="../media/image42.png"/><Relationship Id="rId5" Type="http://schemas.openxmlformats.org/officeDocument/2006/relationships/image" Target="../media/image36.png"/><Relationship Id="rId10" Type="http://schemas.openxmlformats.org/officeDocument/2006/relationships/image" Target="../media/image41.png"/><Relationship Id="rId4" Type="http://schemas.openxmlformats.org/officeDocument/2006/relationships/image" Target="../media/image5.jpeg"/><Relationship Id="rId9" Type="http://schemas.openxmlformats.org/officeDocument/2006/relationships/image" Target="../media/image40.png"/></Relationships>
</file>

<file path=ppt/slides/_rels/slide26.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image" Target="../media/image343.png"/><Relationship Id="rId3" Type="http://schemas.openxmlformats.org/officeDocument/2006/relationships/image" Target="../media/image6.png"/><Relationship Id="rId7" Type="http://schemas.openxmlformats.org/officeDocument/2006/relationships/image" Target="../media/image38.png"/><Relationship Id="rId12" Type="http://schemas.openxmlformats.org/officeDocument/2006/relationships/image" Target="../media/image47.png"/><Relationship Id="rId2" Type="http://schemas.openxmlformats.org/officeDocument/2006/relationships/notesSlide" Target="../notesSlides/notesSlide26.xml"/><Relationship Id="rId1" Type="http://schemas.openxmlformats.org/officeDocument/2006/relationships/slideLayout" Target="../slideLayouts/slideLayout22.xml"/><Relationship Id="rId6" Type="http://schemas.openxmlformats.org/officeDocument/2006/relationships/image" Target="../media/image37.png"/><Relationship Id="rId11" Type="http://schemas.openxmlformats.org/officeDocument/2006/relationships/image" Target="../media/image46.png"/><Relationship Id="rId5" Type="http://schemas.openxmlformats.org/officeDocument/2006/relationships/image" Target="../media/image36.png"/><Relationship Id="rId10" Type="http://schemas.openxmlformats.org/officeDocument/2006/relationships/image" Target="../media/image45.png"/><Relationship Id="rId4" Type="http://schemas.openxmlformats.org/officeDocument/2006/relationships/image" Target="../media/image5.jpeg"/><Relationship Id="rId9" Type="http://schemas.openxmlformats.org/officeDocument/2006/relationships/image" Target="../media/image40.png"/><Relationship Id="rId14" Type="http://schemas.openxmlformats.org/officeDocument/2006/relationships/image" Target="../media/image49.png"/></Relationships>
</file>

<file path=ppt/slides/_rels/slide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7.xml"/><Relationship Id="rId1" Type="http://schemas.openxmlformats.org/officeDocument/2006/relationships/slideLayout" Target="../slideLayouts/slideLayout22.xml"/><Relationship Id="rId4" Type="http://schemas.openxmlformats.org/officeDocument/2006/relationships/image" Target="../media/image5.jpeg"/></Relationships>
</file>

<file path=ppt/slides/_rels/slide28.xml.rels><?xml version="1.0" encoding="UTF-8" standalone="yes"?>
<Relationships xmlns="http://schemas.openxmlformats.org/package/2006/relationships"><Relationship Id="rId13" Type="http://schemas.openxmlformats.org/officeDocument/2006/relationships/image" Target="../media/image58.png"/><Relationship Id="rId3" Type="http://schemas.openxmlformats.org/officeDocument/2006/relationships/image" Target="../media/image6.png"/><Relationship Id="rId7" Type="http://schemas.openxmlformats.org/officeDocument/2006/relationships/image" Target="../media/image50.png"/><Relationship Id="rId12" Type="http://schemas.openxmlformats.org/officeDocument/2006/relationships/image" Target="../media/image57.png"/><Relationship Id="rId2" Type="http://schemas.openxmlformats.org/officeDocument/2006/relationships/notesSlide" Target="../notesSlides/notesSlide28.xml"/><Relationship Id="rId16" Type="http://schemas.openxmlformats.org/officeDocument/2006/relationships/image" Target="../media/image53.png"/><Relationship Id="rId1" Type="http://schemas.openxmlformats.org/officeDocument/2006/relationships/slideLayout" Target="../slideLayouts/slideLayout22.xml"/><Relationship Id="rId6" Type="http://schemas.openxmlformats.org/officeDocument/2006/relationships/image" Target="../media/image48.png"/><Relationship Id="rId11" Type="http://schemas.openxmlformats.org/officeDocument/2006/relationships/image" Target="../media/image56.png"/><Relationship Id="rId5" Type="http://schemas.openxmlformats.org/officeDocument/2006/relationships/image" Target="../media/image43.png"/><Relationship Id="rId15" Type="http://schemas.openxmlformats.org/officeDocument/2006/relationships/image" Target="../media/image52.png"/><Relationship Id="rId10" Type="http://schemas.openxmlformats.org/officeDocument/2006/relationships/image" Target="../media/image55.png"/><Relationship Id="rId4" Type="http://schemas.openxmlformats.org/officeDocument/2006/relationships/image" Target="../media/image5.jpeg"/><Relationship Id="rId9" Type="http://schemas.openxmlformats.org/officeDocument/2006/relationships/image" Target="../media/image54.png"/><Relationship Id="rId14" Type="http://schemas.openxmlformats.org/officeDocument/2006/relationships/image" Target="../media/image51.png"/></Relationships>
</file>

<file path=ppt/slides/_rels/slide2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9.xml"/><Relationship Id="rId1" Type="http://schemas.openxmlformats.org/officeDocument/2006/relationships/slideLayout" Target="../slideLayouts/slideLayout22.xml"/><Relationship Id="rId6" Type="http://schemas.openxmlformats.org/officeDocument/2006/relationships/image" Target="../media/image351.png"/><Relationship Id="rId5" Type="http://schemas.openxmlformats.org/officeDocument/2006/relationships/image" Target="../media/image341.png"/><Relationship Id="rId4" Type="http://schemas.openxmlformats.org/officeDocument/2006/relationships/image" Target="../media/image5.jpe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2.xml"/><Relationship Id="rId4" Type="http://schemas.openxmlformats.org/officeDocument/2006/relationships/image" Target="../media/image711.png"/></Relationships>
</file>

<file path=ppt/slides/_rels/slide30.xml.rels><?xml version="1.0" encoding="UTF-8" standalone="yes"?>
<Relationships xmlns="http://schemas.openxmlformats.org/package/2006/relationships"><Relationship Id="rId8" Type="http://schemas.openxmlformats.org/officeDocument/2006/relationships/image" Target="../media/image432.png"/><Relationship Id="rId3" Type="http://schemas.openxmlformats.org/officeDocument/2006/relationships/image" Target="../media/image6.png"/><Relationship Id="rId7" Type="http://schemas.openxmlformats.org/officeDocument/2006/relationships/image" Target="../media/image351.png"/><Relationship Id="rId2" Type="http://schemas.openxmlformats.org/officeDocument/2006/relationships/notesSlide" Target="../notesSlides/notesSlide30.xml"/><Relationship Id="rId1" Type="http://schemas.openxmlformats.org/officeDocument/2006/relationships/slideLayout" Target="../slideLayouts/slideLayout22.xml"/><Relationship Id="rId6" Type="http://schemas.openxmlformats.org/officeDocument/2006/relationships/image" Target="../media/image341.png"/><Relationship Id="rId4" Type="http://schemas.openxmlformats.org/officeDocument/2006/relationships/image" Target="../media/image5.jpeg"/></Relationships>
</file>

<file path=ppt/slides/_rels/slide31.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6.png"/><Relationship Id="rId7" Type="http://schemas.openxmlformats.org/officeDocument/2006/relationships/image" Target="../media/image481.png"/><Relationship Id="rId2" Type="http://schemas.openxmlformats.org/officeDocument/2006/relationships/notesSlide" Target="../notesSlides/notesSlide31.xml"/><Relationship Id="rId1" Type="http://schemas.openxmlformats.org/officeDocument/2006/relationships/slideLayout" Target="../slideLayouts/slideLayout22.xml"/><Relationship Id="rId6" Type="http://schemas.openxmlformats.org/officeDocument/2006/relationships/image" Target="../media/image351.png"/><Relationship Id="rId5" Type="http://schemas.openxmlformats.org/officeDocument/2006/relationships/image" Target="../media/image341.png"/><Relationship Id="rId4" Type="http://schemas.openxmlformats.org/officeDocument/2006/relationships/image" Target="../media/image5.jpeg"/></Relationships>
</file>

<file path=ppt/slides/_rels/slide3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2.xml"/><Relationship Id="rId1" Type="http://schemas.openxmlformats.org/officeDocument/2006/relationships/slideLayout" Target="../slideLayouts/slideLayout22.xml"/><Relationship Id="rId6" Type="http://schemas.openxmlformats.org/officeDocument/2006/relationships/image" Target="../media/image64.png"/><Relationship Id="rId5" Type="http://schemas.openxmlformats.org/officeDocument/2006/relationships/image" Target="../media/image59.png"/><Relationship Id="rId4" Type="http://schemas.openxmlformats.org/officeDocument/2006/relationships/image" Target="../media/image621.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2.xml"/></Relationships>
</file>

<file path=ppt/slides/_rels/slide34.xml.rels><?xml version="1.0" encoding="UTF-8" standalone="yes"?>
<Relationships xmlns="http://schemas.openxmlformats.org/package/2006/relationships"><Relationship Id="rId3" Type="http://schemas.openxmlformats.org/officeDocument/2006/relationships/image" Target="../media/image9.jfif"/><Relationship Id="rId2" Type="http://schemas.openxmlformats.org/officeDocument/2006/relationships/notesSlide" Target="../notesSlides/notesSlide34.xml"/><Relationship Id="rId1" Type="http://schemas.openxmlformats.org/officeDocument/2006/relationships/slideLayout" Target="../slideLayouts/slideLayout27.xml"/><Relationship Id="rId6" Type="http://schemas.openxmlformats.org/officeDocument/2006/relationships/image" Target="../media/image65.png"/><Relationship Id="rId5" Type="http://schemas.openxmlformats.org/officeDocument/2006/relationships/image" Target="../media/image63.png"/><Relationship Id="rId4" Type="http://schemas.openxmlformats.org/officeDocument/2006/relationships/image" Target="../media/image60.png"/></Relationships>
</file>

<file path=ppt/slides/_rels/slide35.xml.rels><?xml version="1.0" encoding="UTF-8" standalone="yes"?>
<Relationships xmlns="http://schemas.openxmlformats.org/package/2006/relationships"><Relationship Id="rId3" Type="http://schemas.openxmlformats.org/officeDocument/2006/relationships/image" Target="../media/image10.jpeg"/><Relationship Id="rId7" Type="http://schemas.openxmlformats.org/officeDocument/2006/relationships/image" Target="../media/image67.png"/><Relationship Id="rId2" Type="http://schemas.openxmlformats.org/officeDocument/2006/relationships/notesSlide" Target="../notesSlides/notesSlide35.xml"/><Relationship Id="rId1" Type="http://schemas.openxmlformats.org/officeDocument/2006/relationships/slideLayout" Target="../slideLayouts/slideLayout27.xml"/><Relationship Id="rId6" Type="http://schemas.openxmlformats.org/officeDocument/2006/relationships/image" Target="../media/image61.jpeg"/><Relationship Id="rId5" Type="http://schemas.openxmlformats.org/officeDocument/2006/relationships/image" Target="../media/image353.png"/><Relationship Id="rId4" Type="http://schemas.openxmlformats.org/officeDocument/2006/relationships/image" Target="../media/image66.png"/></Relationships>
</file>

<file path=ppt/slides/_rels/slide3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6.xml"/><Relationship Id="rId1" Type="http://schemas.openxmlformats.org/officeDocument/2006/relationships/slideLayout" Target="../slideLayouts/slideLayout27.xml"/><Relationship Id="rId6" Type="http://schemas.openxmlformats.org/officeDocument/2006/relationships/image" Target="../media/image67.png"/><Relationship Id="rId5" Type="http://schemas.openxmlformats.org/officeDocument/2006/relationships/image" Target="../media/image70.png"/><Relationship Id="rId4" Type="http://schemas.openxmlformats.org/officeDocument/2006/relationships/image" Target="../media/image68.jpe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2.xml"/></Relationships>
</file>

<file path=ppt/slides/_rels/slide38.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380.png"/><Relationship Id="rId7" Type="http://schemas.openxmlformats.org/officeDocument/2006/relationships/image" Target="../media/image71.png"/><Relationship Id="rId2" Type="http://schemas.openxmlformats.org/officeDocument/2006/relationships/notesSlide" Target="../notesSlides/notesSlide38.xml"/><Relationship Id="rId1" Type="http://schemas.openxmlformats.org/officeDocument/2006/relationships/slideLayout" Target="../slideLayouts/slideLayout27.xml"/><Relationship Id="rId6" Type="http://schemas.openxmlformats.org/officeDocument/2006/relationships/image" Target="../media/image69.png"/><Relationship Id="rId5" Type="http://schemas.openxmlformats.org/officeDocument/2006/relationships/image" Target="../media/image400.png"/><Relationship Id="rId4" Type="http://schemas.openxmlformats.org/officeDocument/2006/relationships/image" Target="../media/image393.png"/></Relationships>
</file>

<file path=ppt/slides/_rels/slide39.xml.rels><?xml version="1.0" encoding="UTF-8" standalone="yes"?>
<Relationships xmlns="http://schemas.openxmlformats.org/package/2006/relationships"><Relationship Id="rId13" Type="http://schemas.openxmlformats.org/officeDocument/2006/relationships/image" Target="../media/image491.png"/><Relationship Id="rId3" Type="http://schemas.openxmlformats.org/officeDocument/2006/relationships/image" Target="../media/image72.png"/><Relationship Id="rId12" Type="http://schemas.openxmlformats.org/officeDocument/2006/relationships/image" Target="../media/image561.png"/><Relationship Id="rId17" Type="http://schemas.openxmlformats.org/officeDocument/2006/relationships/image" Target="../media/image71.png"/><Relationship Id="rId2" Type="http://schemas.openxmlformats.org/officeDocument/2006/relationships/notesSlide" Target="../notesSlides/notesSlide39.xml"/><Relationship Id="rId16" Type="http://schemas.openxmlformats.org/officeDocument/2006/relationships/image" Target="../media/image69.png"/><Relationship Id="rId1" Type="http://schemas.openxmlformats.org/officeDocument/2006/relationships/slideLayout" Target="../slideLayouts/slideLayout27.xml"/><Relationship Id="rId6" Type="http://schemas.openxmlformats.org/officeDocument/2006/relationships/image" Target="../media/image520.png"/><Relationship Id="rId5" Type="http://schemas.openxmlformats.org/officeDocument/2006/relationships/image" Target="../media/image510.png"/><Relationship Id="rId15" Type="http://schemas.openxmlformats.org/officeDocument/2006/relationships/image" Target="../media/image530.png"/><Relationship Id="rId4" Type="http://schemas.openxmlformats.org/officeDocument/2006/relationships/image" Target="../media/image440.png"/><Relationship Id="rId14" Type="http://schemas.openxmlformats.org/officeDocument/2006/relationships/image" Target="../media/image500.png"/></Relationships>
</file>

<file path=ppt/slides/_rels/slide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notesSlide" Target="../notesSlides/notesSlide4.xml"/><Relationship Id="rId7" Type="http://schemas.openxmlformats.org/officeDocument/2006/relationships/image" Target="../media/image10.png"/><Relationship Id="rId2" Type="http://schemas.openxmlformats.org/officeDocument/2006/relationships/slideLayout" Target="../slideLayouts/slideLayout2.xml"/><Relationship Id="rId1" Type="http://schemas.openxmlformats.org/officeDocument/2006/relationships/tags" Target="../tags/tag3.xml"/><Relationship Id="rId6" Type="http://schemas.openxmlformats.org/officeDocument/2006/relationships/image" Target="../media/image93.png"/><Relationship Id="rId5" Type="http://schemas.openxmlformats.org/officeDocument/2006/relationships/image" Target="../media/image80.png"/><Relationship Id="rId4" Type="http://schemas.openxmlformats.org/officeDocument/2006/relationships/image" Target="../media/image5.jpeg"/></Relationships>
</file>

<file path=ppt/slides/_rels/slide40.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441.png"/><Relationship Id="rId7" Type="http://schemas.openxmlformats.org/officeDocument/2006/relationships/image" Target="../media/image71.png"/><Relationship Id="rId2" Type="http://schemas.openxmlformats.org/officeDocument/2006/relationships/notesSlide" Target="../notesSlides/notesSlide40.xml"/><Relationship Id="rId1" Type="http://schemas.openxmlformats.org/officeDocument/2006/relationships/slideLayout" Target="../slideLayouts/slideLayout27.xml"/><Relationship Id="rId6" Type="http://schemas.openxmlformats.org/officeDocument/2006/relationships/image" Target="../media/image69.png"/><Relationship Id="rId5" Type="http://schemas.openxmlformats.org/officeDocument/2006/relationships/image" Target="../media/image462.png"/><Relationship Id="rId4" Type="http://schemas.openxmlformats.org/officeDocument/2006/relationships/image" Target="../media/image452.png"/></Relationships>
</file>

<file path=ppt/slides/_rels/slide41.xml.rels><?xml version="1.0" encoding="UTF-8" standalone="yes"?>
<Relationships xmlns="http://schemas.openxmlformats.org/package/2006/relationships"><Relationship Id="rId13" Type="http://schemas.openxmlformats.org/officeDocument/2006/relationships/image" Target="../media/image610.png"/><Relationship Id="rId18" Type="http://schemas.openxmlformats.org/officeDocument/2006/relationships/image" Target="../media/image570.png"/><Relationship Id="rId3" Type="http://schemas.openxmlformats.org/officeDocument/2006/relationships/image" Target="../media/image73.png"/><Relationship Id="rId17" Type="http://schemas.openxmlformats.org/officeDocument/2006/relationships/image" Target="../media/image71.png"/><Relationship Id="rId2" Type="http://schemas.openxmlformats.org/officeDocument/2006/relationships/notesSlide" Target="../notesSlides/notesSlide41.xml"/><Relationship Id="rId16" Type="http://schemas.openxmlformats.org/officeDocument/2006/relationships/image" Target="../media/image69.png"/><Relationship Id="rId1" Type="http://schemas.openxmlformats.org/officeDocument/2006/relationships/slideLayout" Target="../slideLayouts/slideLayout27.xml"/><Relationship Id="rId6" Type="http://schemas.openxmlformats.org/officeDocument/2006/relationships/image" Target="../media/image551.png"/><Relationship Id="rId5" Type="http://schemas.openxmlformats.org/officeDocument/2006/relationships/image" Target="../media/image541.png"/><Relationship Id="rId15" Type="http://schemas.openxmlformats.org/officeDocument/2006/relationships/image" Target="../media/image651.png"/><Relationship Id="rId4" Type="http://schemas.openxmlformats.org/officeDocument/2006/relationships/image" Target="../media/image480.png"/><Relationship Id="rId14" Type="http://schemas.openxmlformats.org/officeDocument/2006/relationships/image" Target="../media/image641.png"/><Relationship Id="rId9" Type="http://schemas.openxmlformats.org/officeDocument/2006/relationships/image" Target="../media/image620.png"/></Relationships>
</file>

<file path=ppt/slides/_rels/slide42.xml.rels><?xml version="1.0" encoding="UTF-8" standalone="yes"?>
<Relationships xmlns="http://schemas.openxmlformats.org/package/2006/relationships"><Relationship Id="rId13" Type="http://schemas.openxmlformats.org/officeDocument/2006/relationships/image" Target="../media/image610.png"/><Relationship Id="rId3" Type="http://schemas.openxmlformats.org/officeDocument/2006/relationships/image" Target="../media/image73.png"/><Relationship Id="rId17" Type="http://schemas.openxmlformats.org/officeDocument/2006/relationships/image" Target="../media/image71.png"/><Relationship Id="rId2" Type="http://schemas.openxmlformats.org/officeDocument/2006/relationships/notesSlide" Target="../notesSlides/notesSlide42.xml"/><Relationship Id="rId16" Type="http://schemas.openxmlformats.org/officeDocument/2006/relationships/image" Target="../media/image69.png"/><Relationship Id="rId1" Type="http://schemas.openxmlformats.org/officeDocument/2006/relationships/slideLayout" Target="../slideLayouts/slideLayout27.xml"/><Relationship Id="rId6" Type="http://schemas.openxmlformats.org/officeDocument/2006/relationships/image" Target="../media/image541.png"/><Relationship Id="rId5" Type="http://schemas.openxmlformats.org/officeDocument/2006/relationships/image" Target="../media/image580.png"/><Relationship Id="rId15" Type="http://schemas.openxmlformats.org/officeDocument/2006/relationships/image" Target="../media/image651.png"/><Relationship Id="rId10" Type="http://schemas.openxmlformats.org/officeDocument/2006/relationships/image" Target="../media/image570.png"/><Relationship Id="rId4" Type="http://schemas.openxmlformats.org/officeDocument/2006/relationships/image" Target="../media/image551.png"/><Relationship Id="rId9" Type="http://schemas.openxmlformats.org/officeDocument/2006/relationships/image" Target="../media/image690.png"/><Relationship Id="rId14" Type="http://schemas.openxmlformats.org/officeDocument/2006/relationships/image" Target="../media/image641.png"/></Relationships>
</file>

<file path=ppt/slides/_rels/slide43.xml.rels><?xml version="1.0" encoding="UTF-8" standalone="yes"?>
<Relationships xmlns="http://schemas.openxmlformats.org/package/2006/relationships"><Relationship Id="rId8" Type="http://schemas.openxmlformats.org/officeDocument/2006/relationships/image" Target="../media/image71.png"/><Relationship Id="rId7" Type="http://schemas.openxmlformats.org/officeDocument/2006/relationships/image" Target="../media/image69.png"/><Relationship Id="rId2" Type="http://schemas.openxmlformats.org/officeDocument/2006/relationships/notesSlide" Target="../notesSlides/notesSlide43.xml"/><Relationship Id="rId1" Type="http://schemas.openxmlformats.org/officeDocument/2006/relationships/slideLayout" Target="../slideLayouts/slideLayout27.xml"/><Relationship Id="rId6" Type="http://schemas.openxmlformats.org/officeDocument/2006/relationships/image" Target="../media/image740.png"/><Relationship Id="rId5" Type="http://schemas.openxmlformats.org/officeDocument/2006/relationships/image" Target="../media/image712.png"/><Relationship Id="rId4" Type="http://schemas.openxmlformats.org/officeDocument/2006/relationships/image" Target="../media/image701.png"/><Relationship Id="rId9" Type="http://schemas.openxmlformats.org/officeDocument/2006/relationships/image" Target="../media/image74.png"/></Relationships>
</file>

<file path=ppt/slides/_rels/slide44.xml.rels><?xml version="1.0" encoding="UTF-8" standalone="yes"?>
<Relationships xmlns="http://schemas.openxmlformats.org/package/2006/relationships"><Relationship Id="rId13" Type="http://schemas.openxmlformats.org/officeDocument/2006/relationships/image" Target="../media/image79.png"/><Relationship Id="rId3" Type="http://schemas.openxmlformats.org/officeDocument/2006/relationships/image" Target="../media/image74.png"/><Relationship Id="rId17" Type="http://schemas.openxmlformats.org/officeDocument/2006/relationships/image" Target="../media/image78.png"/><Relationship Id="rId2" Type="http://schemas.openxmlformats.org/officeDocument/2006/relationships/notesSlide" Target="../notesSlides/notesSlide44.xml"/><Relationship Id="rId16" Type="http://schemas.openxmlformats.org/officeDocument/2006/relationships/image" Target="../media/image75.png"/><Relationship Id="rId1" Type="http://schemas.openxmlformats.org/officeDocument/2006/relationships/slideLayout" Target="../slideLayouts/slideLayout27.xml"/><Relationship Id="rId6" Type="http://schemas.openxmlformats.org/officeDocument/2006/relationships/image" Target="../media/image75.png"/><Relationship Id="rId5" Type="http://schemas.openxmlformats.org/officeDocument/2006/relationships/image" Target="../media/image78.png"/><Relationship Id="rId15" Type="http://schemas.openxmlformats.org/officeDocument/2006/relationships/image" Target="../media/image82.png"/><Relationship Id="rId19" Type="http://schemas.openxmlformats.org/officeDocument/2006/relationships/image" Target="../media/image83.png"/><Relationship Id="rId4" Type="http://schemas.openxmlformats.org/officeDocument/2006/relationships/image" Target="../media/image631.png"/><Relationship Id="rId9" Type="http://schemas.openxmlformats.org/officeDocument/2006/relationships/image" Target="../media/image750.png"/><Relationship Id="rId14" Type="http://schemas.openxmlformats.org/officeDocument/2006/relationships/image" Target="../media/image81.png"/></Relationships>
</file>

<file path=ppt/slides/_rels/slide45.xml.rels><?xml version="1.0" encoding="UTF-8" standalone="yes"?>
<Relationships xmlns="http://schemas.openxmlformats.org/package/2006/relationships"><Relationship Id="rId13" Type="http://schemas.openxmlformats.org/officeDocument/2006/relationships/image" Target="../media/image82.png"/><Relationship Id="rId18" Type="http://schemas.openxmlformats.org/officeDocument/2006/relationships/image" Target="../media/image751.png"/><Relationship Id="rId12" Type="http://schemas.openxmlformats.org/officeDocument/2006/relationships/image" Target="../media/image81.png"/><Relationship Id="rId17" Type="http://schemas.openxmlformats.org/officeDocument/2006/relationships/image" Target="../media/image731.png"/><Relationship Id="rId2" Type="http://schemas.openxmlformats.org/officeDocument/2006/relationships/notesSlide" Target="../notesSlides/notesSlide45.xml"/><Relationship Id="rId16" Type="http://schemas.openxmlformats.org/officeDocument/2006/relationships/image" Target="../media/image750.png"/><Relationship Id="rId20" Type="http://schemas.openxmlformats.org/officeDocument/2006/relationships/image" Target="../media/image74.png"/><Relationship Id="rId1" Type="http://schemas.openxmlformats.org/officeDocument/2006/relationships/slideLayout" Target="../slideLayouts/slideLayout27.xml"/><Relationship Id="rId6" Type="http://schemas.openxmlformats.org/officeDocument/2006/relationships/image" Target="../media/image83.png"/><Relationship Id="rId11" Type="http://schemas.openxmlformats.org/officeDocument/2006/relationships/image" Target="../media/image790.png"/><Relationship Id="rId5" Type="http://schemas.openxmlformats.org/officeDocument/2006/relationships/image" Target="../media/image78.png"/><Relationship Id="rId19" Type="http://schemas.openxmlformats.org/officeDocument/2006/relationships/image" Target="../media/image761.png"/><Relationship Id="rId4" Type="http://schemas.openxmlformats.org/officeDocument/2006/relationships/image" Target="../media/image631.png"/><Relationship Id="rId14" Type="http://schemas.openxmlformats.org/officeDocument/2006/relationships/image" Target="../media/image83.png"/></Relationships>
</file>

<file path=ppt/slides/_rels/slide46.xml.rels><?xml version="1.0" encoding="UTF-8" standalone="yes"?>
<Relationships xmlns="http://schemas.openxmlformats.org/package/2006/relationships"><Relationship Id="rId8" Type="http://schemas.openxmlformats.org/officeDocument/2006/relationships/image" Target="../media/image850.png"/><Relationship Id="rId13" Type="http://schemas.openxmlformats.org/officeDocument/2006/relationships/image" Target="../media/image730.png"/><Relationship Id="rId3" Type="http://schemas.openxmlformats.org/officeDocument/2006/relationships/image" Target="../media/image85.png"/><Relationship Id="rId7" Type="http://schemas.openxmlformats.org/officeDocument/2006/relationships/image" Target="../media/image87.png"/><Relationship Id="rId12" Type="http://schemas.openxmlformats.org/officeDocument/2006/relationships/image" Target="../media/image88.png"/><Relationship Id="rId2" Type="http://schemas.openxmlformats.org/officeDocument/2006/relationships/notesSlide" Target="../notesSlides/notesSlide46.xml"/><Relationship Id="rId16" Type="http://schemas.openxmlformats.org/officeDocument/2006/relationships/image" Target="../media/image89.png"/><Relationship Id="rId1" Type="http://schemas.openxmlformats.org/officeDocument/2006/relationships/slideLayout" Target="../slideLayouts/slideLayout27.xml"/><Relationship Id="rId11" Type="http://schemas.openxmlformats.org/officeDocument/2006/relationships/image" Target="../media/image86.png"/><Relationship Id="rId5" Type="http://schemas.openxmlformats.org/officeDocument/2006/relationships/image" Target="../media/image840.png"/><Relationship Id="rId15" Type="http://schemas.openxmlformats.org/officeDocument/2006/relationships/image" Target="../media/image91.png"/><Relationship Id="rId10" Type="http://schemas.openxmlformats.org/officeDocument/2006/relationships/image" Target="../media/image71.png"/><Relationship Id="rId4" Type="http://schemas.openxmlformats.org/officeDocument/2006/relationships/image" Target="../media/image830.png"/><Relationship Id="rId9" Type="http://schemas.openxmlformats.org/officeDocument/2006/relationships/image" Target="../media/image69.png"/><Relationship Id="rId14" Type="http://schemas.openxmlformats.org/officeDocument/2006/relationships/image" Target="../media/image90.png"/></Relationships>
</file>

<file path=ppt/slides/_rels/slide47.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image" Target="../media/image92.png"/><Relationship Id="rId7" Type="http://schemas.microsoft.com/office/2007/relationships/hdphoto" Target="../media/hdphoto2.wdp"/><Relationship Id="rId12" Type="http://schemas.openxmlformats.org/officeDocument/2006/relationships/image" Target="../media/image990.png"/><Relationship Id="rId2" Type="http://schemas.openxmlformats.org/officeDocument/2006/relationships/notesSlide" Target="../notesSlides/notesSlide47.xml"/><Relationship Id="rId1" Type="http://schemas.openxmlformats.org/officeDocument/2006/relationships/slideLayout" Target="../slideLayouts/slideLayout27.xml"/><Relationship Id="rId6" Type="http://schemas.openxmlformats.org/officeDocument/2006/relationships/image" Target="../media/image96.png"/><Relationship Id="rId11" Type="http://schemas.microsoft.com/office/2007/relationships/hdphoto" Target="../media/hdphoto4.wdp"/><Relationship Id="rId5" Type="http://schemas.microsoft.com/office/2007/relationships/hdphoto" Target="../media/hdphoto1.wdp"/><Relationship Id="rId10" Type="http://schemas.openxmlformats.org/officeDocument/2006/relationships/image" Target="../media/image98.png"/><Relationship Id="rId4" Type="http://schemas.openxmlformats.org/officeDocument/2006/relationships/image" Target="../media/image94.png"/><Relationship Id="rId9" Type="http://schemas.microsoft.com/office/2007/relationships/hdphoto" Target="../media/hdphoto3.wdp"/></Relationships>
</file>

<file path=ppt/slides/_rels/slide48.xml.rels><?xml version="1.0" encoding="UTF-8" standalone="yes"?>
<Relationships xmlns="http://schemas.openxmlformats.org/package/2006/relationships"><Relationship Id="rId8" Type="http://schemas.openxmlformats.org/officeDocument/2006/relationships/image" Target="../media/image102.png"/><Relationship Id="rId3" Type="http://schemas.openxmlformats.org/officeDocument/2006/relationships/image" Target="../media/image92.png"/><Relationship Id="rId7" Type="http://schemas.microsoft.com/office/2007/relationships/hdphoto" Target="../media/hdphoto5.wdp"/><Relationship Id="rId2" Type="http://schemas.openxmlformats.org/officeDocument/2006/relationships/notesSlide" Target="../notesSlides/notesSlide48.xml"/><Relationship Id="rId1" Type="http://schemas.openxmlformats.org/officeDocument/2006/relationships/slideLayout" Target="../slideLayouts/slideLayout27.xml"/><Relationship Id="rId6" Type="http://schemas.openxmlformats.org/officeDocument/2006/relationships/image" Target="../media/image101.png"/><Relationship Id="rId11" Type="http://schemas.openxmlformats.org/officeDocument/2006/relationships/image" Target="../media/image990.png"/><Relationship Id="rId5" Type="http://schemas.openxmlformats.org/officeDocument/2006/relationships/image" Target="../media/image100.jpeg"/><Relationship Id="rId10" Type="http://schemas.openxmlformats.org/officeDocument/2006/relationships/image" Target="../media/image59.png"/><Relationship Id="rId4" Type="http://schemas.openxmlformats.org/officeDocument/2006/relationships/image" Target="../media/image99.jpeg"/><Relationship Id="rId9" Type="http://schemas.openxmlformats.org/officeDocument/2006/relationships/image" Target="../media/image103.png"/></Relationships>
</file>

<file path=ppt/slides/_rels/slide49.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49.xml"/><Relationship Id="rId1" Type="http://schemas.openxmlformats.org/officeDocument/2006/relationships/slideLayout" Target="../slideLayouts/slideLayout27.xml"/><Relationship Id="rId4" Type="http://schemas.openxmlformats.org/officeDocument/2006/relationships/image" Target="../media/image100.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7.xml"/></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51.xml"/><Relationship Id="rId7" Type="http://schemas.microsoft.com/office/2007/relationships/hdphoto" Target="../media/hdphoto6.wdp"/><Relationship Id="rId2" Type="http://schemas.openxmlformats.org/officeDocument/2006/relationships/slideLayout" Target="../slideLayouts/slideLayout2.xml"/><Relationship Id="rId1" Type="http://schemas.openxmlformats.org/officeDocument/2006/relationships/tags" Target="../tags/tag5.xml"/><Relationship Id="rId6" Type="http://schemas.openxmlformats.org/officeDocument/2006/relationships/image" Target="../media/image106.png"/><Relationship Id="rId5" Type="http://schemas.openxmlformats.org/officeDocument/2006/relationships/image" Target="../media/image105.png"/><Relationship Id="rId4" Type="http://schemas.openxmlformats.org/officeDocument/2006/relationships/image" Target="../media/image104.jpeg"/></Relationships>
</file>

<file path=ppt/slides/_rels/slide52.xml.rels><?xml version="1.0" encoding="UTF-8" standalone="yes"?>
<Relationships xmlns="http://schemas.openxmlformats.org/package/2006/relationships"><Relationship Id="rId8" Type="http://schemas.openxmlformats.org/officeDocument/2006/relationships/image" Target="../media/image107.png"/><Relationship Id="rId3" Type="http://schemas.openxmlformats.org/officeDocument/2006/relationships/notesSlide" Target="../notesSlides/notesSlide52.xml"/><Relationship Id="rId7" Type="http://schemas.openxmlformats.org/officeDocument/2006/relationships/image" Target="../media/image1060.png"/><Relationship Id="rId2" Type="http://schemas.openxmlformats.org/officeDocument/2006/relationships/slideLayout" Target="../slideLayouts/slideLayout2.xml"/><Relationship Id="rId1" Type="http://schemas.openxmlformats.org/officeDocument/2006/relationships/tags" Target="../tags/tag6.xml"/><Relationship Id="rId6" Type="http://schemas.openxmlformats.org/officeDocument/2006/relationships/image" Target="../media/image85.png"/><Relationship Id="rId5" Type="http://schemas.openxmlformats.org/officeDocument/2006/relationships/image" Target="../media/image59.png"/><Relationship Id="rId10" Type="http://schemas.openxmlformats.org/officeDocument/2006/relationships/image" Target="../media/image108.png"/><Relationship Id="rId4" Type="http://schemas.openxmlformats.org/officeDocument/2006/relationships/image" Target="../media/image92.png"/><Relationship Id="rId9" Type="http://schemas.openxmlformats.org/officeDocument/2006/relationships/image" Target="../media/image71.png"/></Relationships>
</file>

<file path=ppt/slides/_rels/slide5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3.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gif"/></Relationships>
</file>

<file path=ppt/slides/_rels/slide54.xml.rels><?xml version="1.0" encoding="UTF-8" standalone="yes"?>
<Relationships xmlns="http://schemas.openxmlformats.org/package/2006/relationships"><Relationship Id="rId8" Type="http://schemas.openxmlformats.org/officeDocument/2006/relationships/image" Target="../media/image370.png"/><Relationship Id="rId3" Type="http://schemas.openxmlformats.org/officeDocument/2006/relationships/image" Target="../media/image6.png"/><Relationship Id="rId7" Type="http://schemas.openxmlformats.org/officeDocument/2006/relationships/image" Target="../media/image3510.png"/><Relationship Id="rId2" Type="http://schemas.openxmlformats.org/officeDocument/2006/relationships/notesSlide" Target="../notesSlides/notesSlide54.xml"/><Relationship Id="rId1" Type="http://schemas.openxmlformats.org/officeDocument/2006/relationships/slideLayout" Target="../slideLayouts/slideLayout22.xml"/><Relationship Id="rId11" Type="http://schemas.openxmlformats.org/officeDocument/2006/relationships/image" Target="../media/image660.png"/><Relationship Id="rId5" Type="http://schemas.openxmlformats.org/officeDocument/2006/relationships/image" Target="../media/image360.png"/><Relationship Id="rId10" Type="http://schemas.openxmlformats.org/officeDocument/2006/relationships/image" Target="../media/image650.png"/><Relationship Id="rId4" Type="http://schemas.openxmlformats.org/officeDocument/2006/relationships/image" Target="../media/image5.jpeg"/><Relationship Id="rId9" Type="http://schemas.openxmlformats.org/officeDocument/2006/relationships/image" Target="../media/image640.png"/></Relationships>
</file>

<file path=ppt/slides/_rels/slide55.xml.rels><?xml version="1.0" encoding="UTF-8" standalone="yes"?>
<Relationships xmlns="http://schemas.openxmlformats.org/package/2006/relationships"><Relationship Id="rId8" Type="http://schemas.openxmlformats.org/officeDocument/2006/relationships/image" Target="../media/image3510.png"/><Relationship Id="rId13" Type="http://schemas.openxmlformats.org/officeDocument/2006/relationships/image" Target="../media/image110.png"/><Relationship Id="rId3" Type="http://schemas.openxmlformats.org/officeDocument/2006/relationships/image" Target="../media/image6.png"/><Relationship Id="rId7" Type="http://schemas.openxmlformats.org/officeDocument/2006/relationships/image" Target="../media/image3410.png"/><Relationship Id="rId12" Type="http://schemas.openxmlformats.org/officeDocument/2006/relationships/image" Target="../media/image430.png"/><Relationship Id="rId2" Type="http://schemas.openxmlformats.org/officeDocument/2006/relationships/notesSlide" Target="../notesSlides/notesSlide55.xml"/><Relationship Id="rId1" Type="http://schemas.openxmlformats.org/officeDocument/2006/relationships/slideLayout" Target="../slideLayouts/slideLayout22.xml"/><Relationship Id="rId6" Type="http://schemas.openxmlformats.org/officeDocument/2006/relationships/image" Target="../media/image391.png"/><Relationship Id="rId11" Type="http://schemas.openxmlformats.org/officeDocument/2006/relationships/image" Target="../media/image420.png"/><Relationship Id="rId10" Type="http://schemas.openxmlformats.org/officeDocument/2006/relationships/image" Target="../media/image410.png"/><Relationship Id="rId4" Type="http://schemas.openxmlformats.org/officeDocument/2006/relationships/image" Target="../media/image5.jpeg"/><Relationship Id="rId9" Type="http://schemas.openxmlformats.org/officeDocument/2006/relationships/image" Target="../media/image109.png"/><Relationship Id="rId14" Type="http://schemas.openxmlformats.org/officeDocument/2006/relationships/image" Target="../media/image111.svg"/></Relationships>
</file>

<file path=ppt/slides/_rels/slide56.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3510.png"/><Relationship Id="rId2" Type="http://schemas.openxmlformats.org/officeDocument/2006/relationships/notesSlide" Target="../notesSlides/notesSlide56.xml"/><Relationship Id="rId1" Type="http://schemas.openxmlformats.org/officeDocument/2006/relationships/slideLayout" Target="../slideLayouts/slideLayout22.xml"/><Relationship Id="rId6" Type="http://schemas.openxmlformats.org/officeDocument/2006/relationships/image" Target="../media/image3410.png"/><Relationship Id="rId11" Type="http://schemas.openxmlformats.org/officeDocument/2006/relationships/image" Target="../media/image111.svg"/><Relationship Id="rId5" Type="http://schemas.openxmlformats.org/officeDocument/2006/relationships/image" Target="../media/image391.png"/><Relationship Id="rId10" Type="http://schemas.openxmlformats.org/officeDocument/2006/relationships/image" Target="../media/image110.png"/><Relationship Id="rId4" Type="http://schemas.openxmlformats.org/officeDocument/2006/relationships/image" Target="../media/image5.jpeg"/><Relationship Id="rId9" Type="http://schemas.openxmlformats.org/officeDocument/2006/relationships/image" Target="../media/image700.png"/></Relationships>
</file>

<file path=ppt/slides/_rels/slide57.xml.rels><?xml version="1.0" encoding="UTF-8" standalone="yes"?>
<Relationships xmlns="http://schemas.openxmlformats.org/package/2006/relationships"><Relationship Id="rId8" Type="http://schemas.openxmlformats.org/officeDocument/2006/relationships/image" Target="../media/image710.png"/><Relationship Id="rId3" Type="http://schemas.openxmlformats.org/officeDocument/2006/relationships/image" Target="../media/image6.png"/><Relationship Id="rId7" Type="http://schemas.openxmlformats.org/officeDocument/2006/relationships/image" Target="../media/image350.png"/><Relationship Id="rId2" Type="http://schemas.openxmlformats.org/officeDocument/2006/relationships/notesSlide" Target="../notesSlides/notesSlide57.xml"/><Relationship Id="rId1" Type="http://schemas.openxmlformats.org/officeDocument/2006/relationships/slideLayout" Target="../slideLayouts/slideLayout22.xml"/><Relationship Id="rId6" Type="http://schemas.openxmlformats.org/officeDocument/2006/relationships/image" Target="../media/image340.png"/><Relationship Id="rId5" Type="http://schemas.openxmlformats.org/officeDocument/2006/relationships/image" Target="../media/image390.png"/><Relationship Id="rId10" Type="http://schemas.openxmlformats.org/officeDocument/2006/relationships/image" Target="../media/image111.svg"/><Relationship Id="rId4" Type="http://schemas.openxmlformats.org/officeDocument/2006/relationships/image" Target="../media/image5.jpeg"/><Relationship Id="rId9" Type="http://schemas.openxmlformats.org/officeDocument/2006/relationships/image" Target="../media/image110.png"/></Relationships>
</file>

<file path=ppt/slides/_rels/slide58.xml.rels><?xml version="1.0" encoding="UTF-8" standalone="yes"?>
<Relationships xmlns="http://schemas.openxmlformats.org/package/2006/relationships"><Relationship Id="rId8" Type="http://schemas.openxmlformats.org/officeDocument/2006/relationships/image" Target="../media/image370.png"/><Relationship Id="rId3" Type="http://schemas.openxmlformats.org/officeDocument/2006/relationships/image" Target="../media/image6.png"/><Relationship Id="rId7" Type="http://schemas.openxmlformats.org/officeDocument/2006/relationships/image" Target="../media/image3510.png"/><Relationship Id="rId2" Type="http://schemas.openxmlformats.org/officeDocument/2006/relationships/notesSlide" Target="../notesSlides/notesSlide58.xml"/><Relationship Id="rId1" Type="http://schemas.openxmlformats.org/officeDocument/2006/relationships/slideLayout" Target="../slideLayouts/slideLayout22.xml"/><Relationship Id="rId11" Type="http://schemas.openxmlformats.org/officeDocument/2006/relationships/image" Target="../media/image660.png"/><Relationship Id="rId5" Type="http://schemas.openxmlformats.org/officeDocument/2006/relationships/image" Target="../media/image360.png"/><Relationship Id="rId10" Type="http://schemas.openxmlformats.org/officeDocument/2006/relationships/image" Target="../media/image650.png"/><Relationship Id="rId4" Type="http://schemas.openxmlformats.org/officeDocument/2006/relationships/image" Target="../media/image5.jpeg"/><Relationship Id="rId9" Type="http://schemas.openxmlformats.org/officeDocument/2006/relationships/image" Target="../media/image640.png"/></Relationships>
</file>

<file path=ppt/slides/_rels/slide59.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3510.png"/><Relationship Id="rId2" Type="http://schemas.openxmlformats.org/officeDocument/2006/relationships/notesSlide" Target="../notesSlides/notesSlide59.xml"/><Relationship Id="rId1" Type="http://schemas.openxmlformats.org/officeDocument/2006/relationships/slideLayout" Target="../slideLayouts/slideLayout22.xml"/><Relationship Id="rId6" Type="http://schemas.openxmlformats.org/officeDocument/2006/relationships/image" Target="../media/image3410.png"/><Relationship Id="rId10" Type="http://schemas.openxmlformats.org/officeDocument/2006/relationships/image" Target="../media/image115.png"/><Relationship Id="rId4" Type="http://schemas.openxmlformats.org/officeDocument/2006/relationships/image" Target="../media/image5.jpeg"/><Relationship Id="rId9" Type="http://schemas.openxmlformats.org/officeDocument/2006/relationships/image" Target="../media/image471.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ags" Target="../tags/tag4.xml"/></Relationships>
</file>

<file path=ppt/slides/_rels/slide60.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14.jpeg"/><Relationship Id="rId2" Type="http://schemas.openxmlformats.org/officeDocument/2006/relationships/notesSlide" Target="../notesSlides/notesSlide60.xml"/><Relationship Id="rId1" Type="http://schemas.openxmlformats.org/officeDocument/2006/relationships/slideLayout" Target="../slideLayouts/slideLayout27.xml"/><Relationship Id="rId5" Type="http://schemas.openxmlformats.org/officeDocument/2006/relationships/image" Target="../media/image113.png"/><Relationship Id="rId4" Type="http://schemas.openxmlformats.org/officeDocument/2006/relationships/image" Target="../media/image1110.png"/></Relationships>
</file>

<file path=ppt/slides/_rels/slide62.xml.rels><?xml version="1.0" encoding="UTF-8" standalone="yes"?>
<Relationships xmlns="http://schemas.openxmlformats.org/package/2006/relationships"><Relationship Id="rId3" Type="http://schemas.openxmlformats.org/officeDocument/2006/relationships/image" Target="../media/image9.jfif"/><Relationship Id="rId2" Type="http://schemas.openxmlformats.org/officeDocument/2006/relationships/notesSlide" Target="../notesSlides/notesSlide61.xml"/><Relationship Id="rId1" Type="http://schemas.openxmlformats.org/officeDocument/2006/relationships/slideLayout" Target="../slideLayouts/slideLayout27.xml"/><Relationship Id="rId4" Type="http://schemas.openxmlformats.org/officeDocument/2006/relationships/image" Target="../media/image116.png"/></Relationships>
</file>

<file path=ppt/slides/_rels/slide63.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890.png"/><Relationship Id="rId7" Type="http://schemas.openxmlformats.org/officeDocument/2006/relationships/image" Target="../media/image940.png"/><Relationship Id="rId2" Type="http://schemas.openxmlformats.org/officeDocument/2006/relationships/notesSlide" Target="../notesSlides/notesSlide62.xml"/><Relationship Id="rId1" Type="http://schemas.openxmlformats.org/officeDocument/2006/relationships/slideLayout" Target="../slideLayouts/slideLayout27.xml"/><Relationship Id="rId6" Type="http://schemas.openxmlformats.org/officeDocument/2006/relationships/image" Target="../media/image431.png"/><Relationship Id="rId5" Type="http://schemas.openxmlformats.org/officeDocument/2006/relationships/image" Target="../media/image910.png"/><Relationship Id="rId4" Type="http://schemas.openxmlformats.org/officeDocument/2006/relationships/image" Target="../media/image117.png"/><Relationship Id="rId9" Type="http://schemas.openxmlformats.org/officeDocument/2006/relationships/image" Target="../media/image118.pn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7.xml"/></Relationships>
</file>

<file path=ppt/slides/_rels/slide65.xml.rels><?xml version="1.0" encoding="UTF-8" standalone="yes"?>
<Relationships xmlns="http://schemas.openxmlformats.org/package/2006/relationships"><Relationship Id="rId3" Type="http://schemas.openxmlformats.org/officeDocument/2006/relationships/image" Target="../media/image120.jpeg"/><Relationship Id="rId2" Type="http://schemas.openxmlformats.org/officeDocument/2006/relationships/image" Target="../media/image119.jpeg"/><Relationship Id="rId1" Type="http://schemas.openxmlformats.org/officeDocument/2006/relationships/slideLayout" Target="../slideLayouts/slideLayout27.xml"/><Relationship Id="rId5" Type="http://schemas.openxmlformats.org/officeDocument/2006/relationships/image" Target="../media/image122.jpeg"/><Relationship Id="rId4" Type="http://schemas.openxmlformats.org/officeDocument/2006/relationships/image" Target="../media/image121.jpeg"/></Relationships>
</file>

<file path=ppt/slides/_rels/slide66.xml.rels><?xml version="1.0" encoding="UTF-8" standalone="yes"?>
<Relationships xmlns="http://schemas.openxmlformats.org/package/2006/relationships"><Relationship Id="rId3" Type="http://schemas.openxmlformats.org/officeDocument/2006/relationships/image" Target="../media/image131.png"/><Relationship Id="rId7" Type="http://schemas.openxmlformats.org/officeDocument/2006/relationships/image" Target="../media/image211.png"/><Relationship Id="rId2" Type="http://schemas.openxmlformats.org/officeDocument/2006/relationships/notesSlide" Target="../notesSlides/notesSlide64.xml"/><Relationship Id="rId1" Type="http://schemas.openxmlformats.org/officeDocument/2006/relationships/slideLayout" Target="../slideLayouts/slideLayout27.xml"/><Relationship Id="rId6" Type="http://schemas.openxmlformats.org/officeDocument/2006/relationships/image" Target="../media/image200.png"/><Relationship Id="rId5" Type="http://schemas.openxmlformats.org/officeDocument/2006/relationships/image" Target="../media/image190.png"/><Relationship Id="rId4" Type="http://schemas.openxmlformats.org/officeDocument/2006/relationships/image" Target="../media/image180.png"/></Relationships>
</file>

<file path=ppt/slides/_rels/slide67.xml.rels><?xml version="1.0" encoding="UTF-8" standalone="yes"?>
<Relationships xmlns="http://schemas.openxmlformats.org/package/2006/relationships"><Relationship Id="rId3" Type="http://schemas.openxmlformats.org/officeDocument/2006/relationships/image" Target="../media/image131.png"/><Relationship Id="rId7" Type="http://schemas.openxmlformats.org/officeDocument/2006/relationships/image" Target="../media/image220.png"/><Relationship Id="rId2" Type="http://schemas.openxmlformats.org/officeDocument/2006/relationships/notesSlide" Target="../notesSlides/notesSlide65.xml"/><Relationship Id="rId1" Type="http://schemas.openxmlformats.org/officeDocument/2006/relationships/slideLayout" Target="../slideLayouts/slideLayout27.xml"/><Relationship Id="rId6" Type="http://schemas.openxmlformats.org/officeDocument/2006/relationships/image" Target="../media/image210.png"/><Relationship Id="rId5" Type="http://schemas.openxmlformats.org/officeDocument/2006/relationships/image" Target="../media/image190.png"/><Relationship Id="rId4" Type="http://schemas.openxmlformats.org/officeDocument/2006/relationships/image" Target="../media/image180.png"/></Relationships>
</file>

<file path=ppt/slides/_rels/slide68.xml.rels><?xml version="1.0" encoding="UTF-8" standalone="yes"?>
<Relationships xmlns="http://schemas.openxmlformats.org/package/2006/relationships"><Relationship Id="rId8" Type="http://schemas.openxmlformats.org/officeDocument/2006/relationships/image" Target="../media/image210.png"/><Relationship Id="rId3" Type="http://schemas.openxmlformats.org/officeDocument/2006/relationships/image" Target="../media/image122.png"/><Relationship Id="rId7" Type="http://schemas.openxmlformats.org/officeDocument/2006/relationships/image" Target="../media/image190.png"/><Relationship Id="rId2" Type="http://schemas.openxmlformats.org/officeDocument/2006/relationships/notesSlide" Target="../notesSlides/notesSlide66.xml"/><Relationship Id="rId1" Type="http://schemas.openxmlformats.org/officeDocument/2006/relationships/slideLayout" Target="../slideLayouts/slideLayout27.xml"/><Relationship Id="rId6" Type="http://schemas.openxmlformats.org/officeDocument/2006/relationships/image" Target="../media/image180.png"/><Relationship Id="rId5" Type="http://schemas.openxmlformats.org/officeDocument/2006/relationships/image" Target="../media/image131.png"/><Relationship Id="rId4" Type="http://schemas.openxmlformats.org/officeDocument/2006/relationships/image" Target="../media/image123.png"/><Relationship Id="rId9" Type="http://schemas.openxmlformats.org/officeDocument/2006/relationships/image" Target="../media/image240.png"/></Relationships>
</file>

<file path=ppt/slides/_rels/slide69.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67.xml"/><Relationship Id="rId1" Type="http://schemas.openxmlformats.org/officeDocument/2006/relationships/slideLayout" Target="../slideLayouts/slideLayout22.xml"/><Relationship Id="rId5" Type="http://schemas.openxmlformats.org/officeDocument/2006/relationships/image" Target="../media/image1500.png"/><Relationship Id="rId4" Type="http://schemas.openxmlformats.org/officeDocument/2006/relationships/image" Target="../media/image140.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7.xml"/></Relationships>
</file>

<file path=ppt/slides/_rels/slide70.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notesSlide" Target="../notesSlides/notesSlide68.xml"/><Relationship Id="rId1" Type="http://schemas.openxmlformats.org/officeDocument/2006/relationships/slideLayout" Target="../slideLayouts/slideLayout22.xml"/></Relationships>
</file>

<file path=ppt/slides/_rels/slide71.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69.xml"/><Relationship Id="rId1" Type="http://schemas.openxmlformats.org/officeDocument/2006/relationships/slideLayout" Target="../slideLayouts/slideLayout22.xml"/><Relationship Id="rId5" Type="http://schemas.openxmlformats.org/officeDocument/2006/relationships/image" Target="../media/image1900.png"/><Relationship Id="rId4" Type="http://schemas.openxmlformats.org/officeDocument/2006/relationships/image" Target="../media/image1800.png"/></Relationships>
</file>

<file path=ppt/slides/_rels/slide72.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70.xml"/><Relationship Id="rId1" Type="http://schemas.openxmlformats.org/officeDocument/2006/relationships/slideLayout" Target="../slideLayouts/slideLayout22.xml"/><Relationship Id="rId6" Type="http://schemas.openxmlformats.org/officeDocument/2006/relationships/image" Target="../media/image241.png"/><Relationship Id="rId5" Type="http://schemas.openxmlformats.org/officeDocument/2006/relationships/image" Target="../media/image231.png"/><Relationship Id="rId4" Type="http://schemas.openxmlformats.org/officeDocument/2006/relationships/image" Target="../media/image124.png"/></Relationships>
</file>

<file path=ppt/slides/_rels/slide73.xml.rels><?xml version="1.0" encoding="UTF-8" standalone="yes"?>
<Relationships xmlns="http://schemas.openxmlformats.org/package/2006/relationships"><Relationship Id="rId8" Type="http://schemas.openxmlformats.org/officeDocument/2006/relationships/image" Target="../media/image280.png"/><Relationship Id="rId3" Type="http://schemas.openxmlformats.org/officeDocument/2006/relationships/image" Target="../media/image230.png"/><Relationship Id="rId7" Type="http://schemas.openxmlformats.org/officeDocument/2006/relationships/image" Target="../media/image270.png"/><Relationship Id="rId2" Type="http://schemas.openxmlformats.org/officeDocument/2006/relationships/notesSlide" Target="../notesSlides/notesSlide71.xml"/><Relationship Id="rId1" Type="http://schemas.openxmlformats.org/officeDocument/2006/relationships/slideLayout" Target="../slideLayouts/slideLayout22.xml"/><Relationship Id="rId6" Type="http://schemas.openxmlformats.org/officeDocument/2006/relationships/image" Target="../media/image261.png"/><Relationship Id="rId5" Type="http://schemas.openxmlformats.org/officeDocument/2006/relationships/image" Target="../media/image250.png"/><Relationship Id="rId4" Type="http://schemas.openxmlformats.org/officeDocument/2006/relationships/image" Target="../media/image2400.png"/><Relationship Id="rId9" Type="http://schemas.openxmlformats.org/officeDocument/2006/relationships/image" Target="../media/image290.png"/></Relationships>
</file>

<file path=ppt/slides/_rels/slide74.xml.rels><?xml version="1.0" encoding="UTF-8" standalone="yes"?>
<Relationships xmlns="http://schemas.openxmlformats.org/package/2006/relationships"><Relationship Id="rId8" Type="http://schemas.openxmlformats.org/officeDocument/2006/relationships/image" Target="../media/image361.png"/><Relationship Id="rId3" Type="http://schemas.openxmlformats.org/officeDocument/2006/relationships/image" Target="../media/image310.png"/><Relationship Id="rId7" Type="http://schemas.openxmlformats.org/officeDocument/2006/relationships/image" Target="../media/image212.png"/><Relationship Id="rId2" Type="http://schemas.openxmlformats.org/officeDocument/2006/relationships/notesSlide" Target="../notesSlides/notesSlide72.xml"/><Relationship Id="rId1" Type="http://schemas.openxmlformats.org/officeDocument/2006/relationships/slideLayout" Target="../slideLayouts/slideLayout22.xml"/><Relationship Id="rId6" Type="http://schemas.openxmlformats.org/officeDocument/2006/relationships/image" Target="../media/image342.png"/><Relationship Id="rId5" Type="http://schemas.openxmlformats.org/officeDocument/2006/relationships/image" Target="../media/image330.png"/><Relationship Id="rId4" Type="http://schemas.openxmlformats.org/officeDocument/2006/relationships/image" Target="../media/image320.png"/><Relationship Id="rId9" Type="http://schemas.openxmlformats.org/officeDocument/2006/relationships/image" Target="../media/image371.png"/></Relationships>
</file>

<file path=ppt/slides/_rels/slide75.xml.rels><?xml version="1.0" encoding="UTF-8" standalone="yes"?>
<Relationships xmlns="http://schemas.openxmlformats.org/package/2006/relationships"><Relationship Id="rId3" Type="http://schemas.openxmlformats.org/officeDocument/2006/relationships/image" Target="../media/image421.png"/><Relationship Id="rId2" Type="http://schemas.openxmlformats.org/officeDocument/2006/relationships/notesSlide" Target="../notesSlides/notesSlide73.xml"/><Relationship Id="rId1" Type="http://schemas.openxmlformats.org/officeDocument/2006/relationships/slideLayout" Target="../slideLayouts/slideLayout22.xml"/><Relationship Id="rId6" Type="http://schemas.openxmlformats.org/officeDocument/2006/relationships/image" Target="../media/image450.png"/><Relationship Id="rId5" Type="http://schemas.openxmlformats.org/officeDocument/2006/relationships/image" Target="../media/image442.png"/><Relationship Id="rId4" Type="http://schemas.openxmlformats.org/officeDocument/2006/relationships/image" Target="../media/image433.png"/></Relationships>
</file>

<file path=ppt/slides/_rels/slide76.xml.rels><?xml version="1.0" encoding="UTF-8" standalone="yes"?>
<Relationships xmlns="http://schemas.openxmlformats.org/package/2006/relationships"><Relationship Id="rId8" Type="http://schemas.openxmlformats.org/officeDocument/2006/relationships/image" Target="../media/image511.png"/><Relationship Id="rId3" Type="http://schemas.openxmlformats.org/officeDocument/2006/relationships/image" Target="../media/image460.png"/><Relationship Id="rId7" Type="http://schemas.openxmlformats.org/officeDocument/2006/relationships/image" Target="../media/image501.png"/><Relationship Id="rId2" Type="http://schemas.openxmlformats.org/officeDocument/2006/relationships/notesSlide" Target="../notesSlides/notesSlide74.xml"/><Relationship Id="rId1" Type="http://schemas.openxmlformats.org/officeDocument/2006/relationships/slideLayout" Target="../slideLayouts/slideLayout22.xml"/><Relationship Id="rId6" Type="http://schemas.openxmlformats.org/officeDocument/2006/relationships/image" Target="../media/image490.png"/><Relationship Id="rId5" Type="http://schemas.openxmlformats.org/officeDocument/2006/relationships/image" Target="../media/image482.png"/><Relationship Id="rId4" Type="http://schemas.openxmlformats.org/officeDocument/2006/relationships/image" Target="../media/image470.png"/></Relationships>
</file>

<file path=ppt/slides/_rels/slide77.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2.xml"/></Relationships>
</file>

<file path=ppt/slides/_rels/slide78.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2.xml"/></Relationships>
</file>

<file path=ppt/slides/_rels/slide79.xml.rels><?xml version="1.0" encoding="UTF-8" standalone="yes"?>
<Relationships xmlns="http://schemas.openxmlformats.org/package/2006/relationships"><Relationship Id="rId3" Type="http://schemas.openxmlformats.org/officeDocument/2006/relationships/image" Target="../media/image411.png"/><Relationship Id="rId2" Type="http://schemas.openxmlformats.org/officeDocument/2006/relationships/notesSlide" Target="../notesSlides/notesSlide75.xml"/><Relationship Id="rId1" Type="http://schemas.openxmlformats.org/officeDocument/2006/relationships/slideLayout" Target="../slideLayouts/slideLayout22.xml"/><Relationship Id="rId6" Type="http://schemas.openxmlformats.org/officeDocument/2006/relationships/image" Target="../media/image713.png"/><Relationship Id="rId5" Type="http://schemas.openxmlformats.org/officeDocument/2006/relationships/image" Target="../media/image68.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9.jfif"/><Relationship Id="rId2" Type="http://schemas.openxmlformats.org/officeDocument/2006/relationships/notesSlide" Target="../notesSlides/notesSlide8.xml"/><Relationship Id="rId1" Type="http://schemas.openxmlformats.org/officeDocument/2006/relationships/slideLayout" Target="../slideLayouts/slideLayout27.xml"/></Relationships>
</file>

<file path=ppt/slides/_rels/slide80.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2.xml"/></Relationships>
</file>

<file path=ppt/slides/_rels/slide81.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22.xml"/></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9.xml"/><Relationship Id="rId1" Type="http://schemas.openxmlformats.org/officeDocument/2006/relationships/slideLayout" Target="../slideLayouts/slideLayout2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612000" y="2882528"/>
            <a:ext cx="7920000" cy="72000"/>
          </a:xfrm>
          <a:prstGeom prst="rec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15" name="Title 1"/>
          <p:cNvSpPr txBox="1">
            <a:spLocks/>
          </p:cNvSpPr>
          <p:nvPr/>
        </p:nvSpPr>
        <p:spPr>
          <a:xfrm>
            <a:off x="1670304" y="861126"/>
            <a:ext cx="6845046" cy="79374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4400" kern="1200">
                <a:solidFill>
                  <a:schemeClr val="tx1"/>
                </a:solidFill>
                <a:latin typeface="+mj-lt"/>
                <a:ea typeface="+mj-ea"/>
                <a:cs typeface="+mj-cs"/>
              </a:defRPr>
            </a:lvl1pPr>
          </a:lstStyle>
          <a:p>
            <a:r>
              <a:rPr lang="en-SG" dirty="0"/>
              <a:t>6. Drifting Speckles</a:t>
            </a:r>
            <a:endParaRPr lang="en-GB" dirty="0">
              <a:ea typeface="Gill Sans Light" charset="0"/>
              <a:cs typeface="Gill Sans Light" charset="0"/>
            </a:endParaRPr>
          </a:p>
        </p:txBody>
      </p:sp>
      <p:pic>
        <p:nvPicPr>
          <p:cNvPr id="11" name="Picture 2" descr="http://noic.com.br/wp-content/uploads/2014/04/Iyptlogo2008.png"/>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r="50000"/>
          <a:stretch/>
        </p:blipFill>
        <p:spPr bwMode="auto">
          <a:xfrm>
            <a:off x="542809" y="764704"/>
            <a:ext cx="1124336" cy="1872208"/>
          </a:xfrm>
          <a:prstGeom prst="rect">
            <a:avLst/>
          </a:prstGeom>
          <a:noFill/>
          <a:extLst>
            <a:ext uri="{909E8E84-426E-40dd-AFC4-6F175D3DCCD1}">
              <a14:hiddenFill xmlns="" xmlns:a14="http://schemas.microsoft.com/office/drawing/2010/main">
                <a:solidFill>
                  <a:srgbClr val="FFFFFF"/>
                </a:solidFill>
              </a14:hiddenFill>
            </a:ext>
          </a:extLst>
        </p:spPr>
      </p:pic>
      <p:sp>
        <p:nvSpPr>
          <p:cNvPr id="13" name="Footer Placeholder 4"/>
          <p:cNvSpPr>
            <a:spLocks noGrp="1"/>
          </p:cNvSpPr>
          <p:nvPr>
            <p:ph type="ftr" sz="quarter" idx="11"/>
          </p:nvPr>
        </p:nvSpPr>
        <p:spPr>
          <a:xfrm>
            <a:off x="628650" y="193931"/>
            <a:ext cx="931926" cy="365125"/>
          </a:xfrm>
        </p:spPr>
        <p:txBody>
          <a:bodyPr/>
          <a:lstStyle>
            <a:lvl1pPr>
              <a:defRPr/>
            </a:lvl1pPr>
          </a:lstStyle>
          <a:p>
            <a:r>
              <a:rPr lang="en-SG" dirty="0"/>
              <a:t>SYPT 2020</a:t>
            </a:r>
          </a:p>
        </p:txBody>
      </p:sp>
      <p:sp>
        <p:nvSpPr>
          <p:cNvPr id="9" name="Subtitle 2"/>
          <p:cNvSpPr txBox="1">
            <a:spLocks/>
          </p:cNvSpPr>
          <p:nvPr/>
        </p:nvSpPr>
        <p:spPr>
          <a:xfrm>
            <a:off x="1670304" y="1933194"/>
            <a:ext cx="6845046" cy="736091"/>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400" kern="1200">
                <a:solidFill>
                  <a:schemeClr val="tx2"/>
                </a:solidFill>
                <a:latin typeface="+mn-lt"/>
                <a:ea typeface="+mn-ea"/>
                <a:cs typeface="Segoe UI" panose="020B0502040204020203"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2000" kern="1200">
                <a:solidFill>
                  <a:schemeClr val="tx2"/>
                </a:solidFill>
                <a:latin typeface="+mn-lt"/>
                <a:ea typeface="+mn-ea"/>
                <a:cs typeface="Segoe UI" panose="020B0502040204020203"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600" kern="1200">
                <a:solidFill>
                  <a:schemeClr val="tx2"/>
                </a:solidFill>
                <a:latin typeface="+mn-lt"/>
                <a:ea typeface="+mn-ea"/>
                <a:cs typeface="Segoe UI" panose="020B0502040204020203"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400" kern="1200">
                <a:solidFill>
                  <a:schemeClr val="tx2"/>
                </a:solidFill>
                <a:latin typeface="+mn-lt"/>
                <a:ea typeface="+mn-ea"/>
                <a:cs typeface="Segoe UI" panose="020B0502040204020203"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400" kern="1200">
                <a:solidFill>
                  <a:schemeClr val="tx2"/>
                </a:solidFill>
                <a:latin typeface="+mn-lt"/>
                <a:ea typeface="+mn-ea"/>
                <a:cs typeface="Segoe UI" panose="020B0502040204020203"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SG" dirty="0"/>
              <a:t>Albert Ariel – Raffles Institution Team 2</a:t>
            </a:r>
            <a:endParaRPr lang="en-GB" dirty="0">
              <a:solidFill>
                <a:schemeClr val="tx1"/>
              </a:solidFill>
              <a:ea typeface="Gill Sans Light" charset="0"/>
              <a:cs typeface="Gill Sans Light" charset="0"/>
            </a:endParaRPr>
          </a:p>
        </p:txBody>
      </p:sp>
      <p:sp>
        <p:nvSpPr>
          <p:cNvPr id="8" name="Rectangle 7">
            <a:extLst>
              <a:ext uri="{FF2B5EF4-FFF2-40B4-BE49-F238E27FC236}">
                <a16:creationId xmlns:a16="http://schemas.microsoft.com/office/drawing/2014/main" id="{6E42F6AD-C0E5-4490-B2DA-DA2D5BF1FCDC}"/>
              </a:ext>
            </a:extLst>
          </p:cNvPr>
          <p:cNvSpPr/>
          <p:nvPr/>
        </p:nvSpPr>
        <p:spPr>
          <a:xfrm>
            <a:off x="517653" y="3254494"/>
            <a:ext cx="3728249" cy="3001143"/>
          </a:xfrm>
          <a:prstGeom prst="rect">
            <a:avLst/>
          </a:prstGeom>
        </p:spPr>
        <p:txBody>
          <a:bodyPr wrap="square">
            <a:spAutoFit/>
          </a:bodyPr>
          <a:lstStyle/>
          <a:p>
            <a:pPr algn="just">
              <a:lnSpc>
                <a:spcPct val="150000"/>
              </a:lnSpc>
            </a:pPr>
            <a:r>
              <a:rPr lang="en-US" sz="1600" dirty="0"/>
              <a:t>Shine a laser beam onto a dark surface. A granular pattern can be seen inside the spot. When the pattern is observed by a camera or the eye, that is moving slowly, the pattern seems to drift relative to the surface. Explain the phenomenon and investigate how the drift depends on relevant parameters.</a:t>
            </a:r>
            <a:endParaRPr lang="en-SG" sz="2000" dirty="0"/>
          </a:p>
        </p:txBody>
      </p:sp>
      <p:sp>
        <p:nvSpPr>
          <p:cNvPr id="10" name="Slide Number Placeholder 4"/>
          <p:cNvSpPr>
            <a:spLocks noGrp="1"/>
          </p:cNvSpPr>
          <p:nvPr>
            <p:ph type="sldNum" sz="quarter" idx="4"/>
          </p:nvPr>
        </p:nvSpPr>
        <p:spPr>
          <a:xfrm>
            <a:off x="7998106" y="174373"/>
            <a:ext cx="517244" cy="365125"/>
          </a:xfrm>
        </p:spPr>
        <p:txBody>
          <a:bodyPr/>
          <a:lstStyle/>
          <a:p>
            <a:r>
              <a:rPr lang="en-SG" dirty="0">
                <a:solidFill>
                  <a:prstClr val="black"/>
                </a:solidFill>
              </a:rPr>
              <a:t>1</a:t>
            </a:r>
          </a:p>
        </p:txBody>
      </p:sp>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11259" y="3454399"/>
            <a:ext cx="4832741" cy="2547257"/>
          </a:xfrm>
          <a:prstGeom prst="rect">
            <a:avLst/>
          </a:prstGeom>
        </p:spPr>
      </p:pic>
      <p:pic>
        <p:nvPicPr>
          <p:cNvPr id="6" name="Picture 5"/>
          <p:cNvPicPr>
            <a:picLocks noChangeAspect="1"/>
          </p:cNvPicPr>
          <p:nvPr/>
        </p:nvPicPr>
        <p:blipFill>
          <a:blip r:embed="rId5"/>
          <a:stretch>
            <a:fillRect/>
          </a:stretch>
        </p:blipFill>
        <p:spPr>
          <a:xfrm>
            <a:off x="8897257" y="3030656"/>
            <a:ext cx="246742" cy="3827344"/>
          </a:xfrm>
          <a:prstGeom prst="rect">
            <a:avLst/>
          </a:prstGeom>
        </p:spPr>
      </p:pic>
      <p:sp>
        <p:nvSpPr>
          <p:cNvPr id="3" name="TextBox 2">
            <a:extLst>
              <a:ext uri="{FF2B5EF4-FFF2-40B4-BE49-F238E27FC236}">
                <a16:creationId xmlns:a16="http://schemas.microsoft.com/office/drawing/2014/main" id="{AB019AA7-6AEE-416A-85E1-05E92944FB67}"/>
              </a:ext>
            </a:extLst>
          </p:cNvPr>
          <p:cNvSpPr txBox="1"/>
          <p:nvPr/>
        </p:nvSpPr>
        <p:spPr>
          <a:xfrm>
            <a:off x="5329650" y="6132195"/>
            <a:ext cx="2795958" cy="369332"/>
          </a:xfrm>
          <a:prstGeom prst="rect">
            <a:avLst/>
          </a:prstGeom>
          <a:noFill/>
          <a:ln w="38100">
            <a:noFill/>
          </a:ln>
        </p:spPr>
        <p:txBody>
          <a:bodyPr wrap="none" rtlCol="0">
            <a:spAutoFit/>
          </a:bodyPr>
          <a:lstStyle/>
          <a:p>
            <a:r>
              <a:rPr lang="en-SG" i="1" dirty="0"/>
              <a:t>Video for viewing purposes</a:t>
            </a:r>
          </a:p>
        </p:txBody>
      </p:sp>
    </p:spTree>
    <p:extLst>
      <p:ext uri="{BB962C8B-B14F-4D97-AF65-F5344CB8AC3E}">
        <p14:creationId xmlns:p14="http://schemas.microsoft.com/office/powerpoint/2010/main" val="3537768954"/>
      </p:ext>
    </p:extLst>
  </p:cSld>
  <p:clrMapOvr>
    <a:masterClrMapping/>
  </p:clrMapOvr>
  <mc:AlternateContent xmlns:mc="http://schemas.openxmlformats.org/markup-compatibility/2006" xmlns:p14="http://schemas.microsoft.com/office/powerpoint/2010/main">
    <mc:Choice Requires="p14">
      <p:transition p14:dur="250" advTm="8639">
        <p:fade/>
      </p:transition>
    </mc:Choice>
    <mc:Fallback xmlns="">
      <p:transition advTm="8639">
        <p:fade/>
      </p:transition>
    </mc:Fallback>
  </mc:AlternateContent>
  <p:extLst>
    <p:ext uri="{E180D4A7-C9FB-4DFB-919C-405C955672EB}">
      <p14:showEvtLst xmlns:p14="http://schemas.microsoft.com/office/powerpoint/2010/main">
        <p14:playEvt time="7" objId="2"/>
        <p14:playEvt time="6981" objId="2"/>
        <p14:pauseEvt time="7984" objId="2"/>
        <p14:seekEvt time="7995" objId="2" seek="855"/>
        <p14:resumeEvt time="7995" objId="2"/>
        <p14:stopEvt time="8639" objId="2"/>
      </p14:showEvtLst>
    </p:ext>
  </p:extLs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SG" dirty="0"/>
              <a:t>SYPT 2020</a:t>
            </a:r>
          </a:p>
        </p:txBody>
      </p:sp>
      <p:sp>
        <p:nvSpPr>
          <p:cNvPr id="5" name="Slide Number Placeholder 4"/>
          <p:cNvSpPr>
            <a:spLocks noGrp="1"/>
          </p:cNvSpPr>
          <p:nvPr>
            <p:ph type="sldNum" sz="quarter" idx="4"/>
          </p:nvPr>
        </p:nvSpPr>
        <p:spPr/>
        <p:txBody>
          <a:bodyPr/>
          <a:lstStyle/>
          <a:p>
            <a:fld id="{D524B6CE-5D57-4459-A907-3F1D5BE11E1F}" type="slidenum">
              <a:rPr lang="en-SG" smtClean="0">
                <a:solidFill>
                  <a:prstClr val="black"/>
                </a:solidFill>
              </a:rPr>
              <a:pPr/>
              <a:t>10</a:t>
            </a:fld>
            <a:endParaRPr lang="en-SG" dirty="0">
              <a:solidFill>
                <a:prstClr val="black"/>
              </a:solidFill>
            </a:endParaRPr>
          </a:p>
        </p:txBody>
      </p:sp>
      <p:sp>
        <p:nvSpPr>
          <p:cNvPr id="3" name="Title 2"/>
          <p:cNvSpPr>
            <a:spLocks noGrp="1"/>
          </p:cNvSpPr>
          <p:nvPr>
            <p:ph type="title"/>
          </p:nvPr>
        </p:nvSpPr>
        <p:spPr/>
        <p:txBody>
          <a:bodyPr/>
          <a:lstStyle/>
          <a:p>
            <a:r>
              <a:rPr lang="en-US" dirty="0"/>
              <a:t>Preliminary Observations – </a:t>
            </a:r>
            <a:br>
              <a:rPr lang="en-US" dirty="0"/>
            </a:br>
            <a:r>
              <a:rPr lang="en-US" dirty="0"/>
              <a:t>Rough Surface</a:t>
            </a:r>
          </a:p>
        </p:txBody>
      </p:sp>
      <p:pic>
        <p:nvPicPr>
          <p:cNvPr id="46" name="Picture 2" descr="Image result for dark cardboard"/>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11609"/>
          <a:stretch/>
        </p:blipFill>
        <p:spPr bwMode="auto">
          <a:xfrm>
            <a:off x="3704218" y="1755419"/>
            <a:ext cx="2120961" cy="732337"/>
          </a:xfrm>
          <a:prstGeom prst="rect">
            <a:avLst/>
          </a:prstGeom>
          <a:noFill/>
          <a:extLst>
            <a:ext uri="{909E8E84-426E-40DD-AFC4-6F175D3DCCD1}">
              <a14:hiddenFill xmlns:a14="http://schemas.microsoft.com/office/drawing/2010/main">
                <a:solidFill>
                  <a:srgbClr val="FFFFFF"/>
                </a:solidFill>
              </a14:hiddenFill>
            </a:ext>
          </a:extLst>
        </p:spPr>
      </p:pic>
      <p:sp>
        <p:nvSpPr>
          <p:cNvPr id="48" name="TextBox 47"/>
          <p:cNvSpPr txBox="1"/>
          <p:nvPr/>
        </p:nvSpPr>
        <p:spPr>
          <a:xfrm>
            <a:off x="2395951" y="1780764"/>
            <a:ext cx="1007190" cy="646331"/>
          </a:xfrm>
          <a:prstGeom prst="rect">
            <a:avLst/>
          </a:prstGeom>
          <a:solidFill>
            <a:srgbClr val="FFC524">
              <a:alpha val="73000"/>
            </a:srgbClr>
          </a:solidFill>
          <a:ln w="38100">
            <a:solidFill>
              <a:schemeClr val="tx1"/>
            </a:solidFill>
          </a:ln>
        </p:spPr>
        <p:txBody>
          <a:bodyPr wrap="square" rtlCol="0">
            <a:spAutoFit/>
          </a:bodyPr>
          <a:lstStyle/>
          <a:p>
            <a:r>
              <a:rPr lang="en-US" i="1" dirty="0"/>
              <a:t>Dark Surface</a:t>
            </a:r>
          </a:p>
        </p:txBody>
      </p:sp>
      <p:grpSp>
        <p:nvGrpSpPr>
          <p:cNvPr id="12" name="Group 11"/>
          <p:cNvGrpSpPr/>
          <p:nvPr/>
        </p:nvGrpSpPr>
        <p:grpSpPr>
          <a:xfrm>
            <a:off x="405145" y="2265351"/>
            <a:ext cx="4576351" cy="3197861"/>
            <a:chOff x="405145" y="2265351"/>
            <a:chExt cx="4576351" cy="3197861"/>
          </a:xfrm>
        </p:grpSpPr>
        <p:grpSp>
          <p:nvGrpSpPr>
            <p:cNvPr id="14" name="Group 13"/>
            <p:cNvGrpSpPr/>
            <p:nvPr/>
          </p:nvGrpSpPr>
          <p:grpSpPr>
            <a:xfrm>
              <a:off x="405145" y="2265351"/>
              <a:ext cx="4576351" cy="3197861"/>
              <a:chOff x="405145" y="2265351"/>
              <a:chExt cx="4576351" cy="3197861"/>
            </a:xfrm>
          </p:grpSpPr>
          <p:cxnSp>
            <p:nvCxnSpPr>
              <p:cNvPr id="42" name="Straight Connector 41">
                <a:extLst>
                  <a:ext uri="{FF2B5EF4-FFF2-40B4-BE49-F238E27FC236}">
                    <a16:creationId xmlns:a16="http://schemas.microsoft.com/office/drawing/2014/main" id="{8790CF91-B53F-4392-A025-4FE2EBBE0860}"/>
                  </a:ext>
                </a:extLst>
              </p:cNvPr>
              <p:cNvCxnSpPr>
                <a:cxnSpLocks/>
              </p:cNvCxnSpPr>
              <p:nvPr/>
            </p:nvCxnSpPr>
            <p:spPr>
              <a:xfrm flipH="1">
                <a:off x="2701660" y="2608913"/>
                <a:ext cx="2275832" cy="2854299"/>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8790CF91-B53F-4392-A025-4FE2EBBE0860}"/>
                  </a:ext>
                </a:extLst>
              </p:cNvPr>
              <p:cNvCxnSpPr>
                <a:cxnSpLocks/>
              </p:cNvCxnSpPr>
              <p:nvPr/>
            </p:nvCxnSpPr>
            <p:spPr>
              <a:xfrm flipH="1">
                <a:off x="415280" y="2612589"/>
                <a:ext cx="4221437" cy="2850623"/>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
            <p:nvSpPr>
              <p:cNvPr id="45" name="Rectangle 44"/>
              <p:cNvSpPr/>
              <p:nvPr/>
            </p:nvSpPr>
            <p:spPr>
              <a:xfrm>
                <a:off x="417284" y="3010216"/>
                <a:ext cx="2274238" cy="2440695"/>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p:nvSpPr>
            <p:spPr>
              <a:xfrm>
                <a:off x="4639811" y="2265351"/>
                <a:ext cx="341685" cy="347238"/>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Connector 39">
                <a:extLst>
                  <a:ext uri="{FF2B5EF4-FFF2-40B4-BE49-F238E27FC236}">
                    <a16:creationId xmlns:a16="http://schemas.microsoft.com/office/drawing/2014/main" id="{8790CF91-B53F-4392-A025-4FE2EBBE0860}"/>
                  </a:ext>
                </a:extLst>
              </p:cNvPr>
              <p:cNvCxnSpPr>
                <a:cxnSpLocks/>
              </p:cNvCxnSpPr>
              <p:nvPr/>
            </p:nvCxnSpPr>
            <p:spPr>
              <a:xfrm flipH="1">
                <a:off x="2703661" y="2279006"/>
                <a:ext cx="2275834" cy="747745"/>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8790CF91-B53F-4392-A025-4FE2EBBE0860}"/>
                  </a:ext>
                </a:extLst>
              </p:cNvPr>
              <p:cNvCxnSpPr>
                <a:cxnSpLocks/>
              </p:cNvCxnSpPr>
              <p:nvPr/>
            </p:nvCxnSpPr>
            <p:spPr>
              <a:xfrm flipH="1">
                <a:off x="405145" y="2266997"/>
                <a:ext cx="4234426" cy="759754"/>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66" name="Freeform 65"/>
            <p:cNvSpPr/>
            <p:nvPr/>
          </p:nvSpPr>
          <p:spPr>
            <a:xfrm>
              <a:off x="1411866" y="3101269"/>
              <a:ext cx="548863" cy="2328808"/>
            </a:xfrm>
            <a:custGeom>
              <a:avLst/>
              <a:gdLst>
                <a:gd name="connsiteX0" fmla="*/ 130628 w 548863"/>
                <a:gd name="connsiteY0" fmla="*/ 0 h 4572000"/>
                <a:gd name="connsiteX1" fmla="*/ 209006 w 548863"/>
                <a:gd name="connsiteY1" fmla="*/ 13063 h 4572000"/>
                <a:gd name="connsiteX2" fmla="*/ 287383 w 548863"/>
                <a:gd name="connsiteY2" fmla="*/ 65315 h 4572000"/>
                <a:gd name="connsiteX3" fmla="*/ 391886 w 548863"/>
                <a:gd name="connsiteY3" fmla="*/ 104503 h 4572000"/>
                <a:gd name="connsiteX4" fmla="*/ 418011 w 548863"/>
                <a:gd name="connsiteY4" fmla="*/ 143692 h 4572000"/>
                <a:gd name="connsiteX5" fmla="*/ 339634 w 548863"/>
                <a:gd name="connsiteY5" fmla="*/ 209006 h 4572000"/>
                <a:gd name="connsiteX6" fmla="*/ 274320 w 548863"/>
                <a:gd name="connsiteY6" fmla="*/ 287383 h 4572000"/>
                <a:gd name="connsiteX7" fmla="*/ 261257 w 548863"/>
                <a:gd name="connsiteY7" fmla="*/ 326572 h 4572000"/>
                <a:gd name="connsiteX8" fmla="*/ 209006 w 548863"/>
                <a:gd name="connsiteY8" fmla="*/ 418012 h 4572000"/>
                <a:gd name="connsiteX9" fmla="*/ 195943 w 548863"/>
                <a:gd name="connsiteY9" fmla="*/ 470263 h 4572000"/>
                <a:gd name="connsiteX10" fmla="*/ 209006 w 548863"/>
                <a:gd name="connsiteY10" fmla="*/ 640080 h 4572000"/>
                <a:gd name="connsiteX11" fmla="*/ 235131 w 548863"/>
                <a:gd name="connsiteY11" fmla="*/ 679269 h 4572000"/>
                <a:gd name="connsiteX12" fmla="*/ 274320 w 548863"/>
                <a:gd name="connsiteY12" fmla="*/ 692332 h 4572000"/>
                <a:gd name="connsiteX13" fmla="*/ 391886 w 548863"/>
                <a:gd name="connsiteY13" fmla="*/ 718458 h 4572000"/>
                <a:gd name="connsiteX14" fmla="*/ 326571 w 548863"/>
                <a:gd name="connsiteY14" fmla="*/ 796835 h 4572000"/>
                <a:gd name="connsiteX15" fmla="*/ 300446 w 548863"/>
                <a:gd name="connsiteY15" fmla="*/ 836023 h 4572000"/>
                <a:gd name="connsiteX16" fmla="*/ 222068 w 548863"/>
                <a:gd name="connsiteY16" fmla="*/ 875212 h 4572000"/>
                <a:gd name="connsiteX17" fmla="*/ 209006 w 548863"/>
                <a:gd name="connsiteY17" fmla="*/ 1097280 h 4572000"/>
                <a:gd name="connsiteX18" fmla="*/ 261257 w 548863"/>
                <a:gd name="connsiteY18" fmla="*/ 1136469 h 4572000"/>
                <a:gd name="connsiteX19" fmla="*/ 300446 w 548863"/>
                <a:gd name="connsiteY19" fmla="*/ 1175658 h 4572000"/>
                <a:gd name="connsiteX20" fmla="*/ 287383 w 548863"/>
                <a:gd name="connsiteY20" fmla="*/ 1280160 h 4572000"/>
                <a:gd name="connsiteX21" fmla="*/ 248194 w 548863"/>
                <a:gd name="connsiteY21" fmla="*/ 1319349 h 4572000"/>
                <a:gd name="connsiteX22" fmla="*/ 235131 w 548863"/>
                <a:gd name="connsiteY22" fmla="*/ 1358538 h 4572000"/>
                <a:gd name="connsiteX23" fmla="*/ 222068 w 548863"/>
                <a:gd name="connsiteY23" fmla="*/ 1436915 h 4572000"/>
                <a:gd name="connsiteX24" fmla="*/ 209006 w 548863"/>
                <a:gd name="connsiteY24" fmla="*/ 1567543 h 4572000"/>
                <a:gd name="connsiteX25" fmla="*/ 182880 w 548863"/>
                <a:gd name="connsiteY25" fmla="*/ 1619795 h 4572000"/>
                <a:gd name="connsiteX26" fmla="*/ 117566 w 548863"/>
                <a:gd name="connsiteY26" fmla="*/ 1698172 h 4572000"/>
                <a:gd name="connsiteX27" fmla="*/ 78377 w 548863"/>
                <a:gd name="connsiteY27" fmla="*/ 1724298 h 4572000"/>
                <a:gd name="connsiteX28" fmla="*/ 104503 w 548863"/>
                <a:gd name="connsiteY28" fmla="*/ 1789612 h 4572000"/>
                <a:gd name="connsiteX29" fmla="*/ 143691 w 548863"/>
                <a:gd name="connsiteY29" fmla="*/ 1815738 h 4572000"/>
                <a:gd name="connsiteX30" fmla="*/ 169817 w 548863"/>
                <a:gd name="connsiteY30" fmla="*/ 1881052 h 4572000"/>
                <a:gd name="connsiteX31" fmla="*/ 156754 w 548863"/>
                <a:gd name="connsiteY31" fmla="*/ 1920240 h 4572000"/>
                <a:gd name="connsiteX32" fmla="*/ 104503 w 548863"/>
                <a:gd name="connsiteY32" fmla="*/ 2011680 h 4572000"/>
                <a:gd name="connsiteX33" fmla="*/ 91440 w 548863"/>
                <a:gd name="connsiteY33" fmla="*/ 2063932 h 4572000"/>
                <a:gd name="connsiteX34" fmla="*/ 169817 w 548863"/>
                <a:gd name="connsiteY34" fmla="*/ 2181498 h 4572000"/>
                <a:gd name="connsiteX35" fmla="*/ 248194 w 548863"/>
                <a:gd name="connsiteY35" fmla="*/ 2259875 h 4572000"/>
                <a:gd name="connsiteX36" fmla="*/ 522514 w 548863"/>
                <a:gd name="connsiteY36" fmla="*/ 2299063 h 4572000"/>
                <a:gd name="connsiteX37" fmla="*/ 535577 w 548863"/>
                <a:gd name="connsiteY37" fmla="*/ 2429692 h 4572000"/>
                <a:gd name="connsiteX38" fmla="*/ 496388 w 548863"/>
                <a:gd name="connsiteY38" fmla="*/ 2481943 h 4572000"/>
                <a:gd name="connsiteX39" fmla="*/ 470263 w 548863"/>
                <a:gd name="connsiteY39" fmla="*/ 2534195 h 4572000"/>
                <a:gd name="connsiteX40" fmla="*/ 457200 w 548863"/>
                <a:gd name="connsiteY40" fmla="*/ 2586446 h 4572000"/>
                <a:gd name="connsiteX41" fmla="*/ 418011 w 548863"/>
                <a:gd name="connsiteY41" fmla="*/ 2599509 h 4572000"/>
                <a:gd name="connsiteX42" fmla="*/ 365760 w 548863"/>
                <a:gd name="connsiteY42" fmla="*/ 2638698 h 4572000"/>
                <a:gd name="connsiteX43" fmla="*/ 326571 w 548863"/>
                <a:gd name="connsiteY43" fmla="*/ 2651760 h 4572000"/>
                <a:gd name="connsiteX44" fmla="*/ 235131 w 548863"/>
                <a:gd name="connsiteY44" fmla="*/ 2717075 h 4572000"/>
                <a:gd name="connsiteX45" fmla="*/ 182880 w 548863"/>
                <a:gd name="connsiteY45" fmla="*/ 2730138 h 4572000"/>
                <a:gd name="connsiteX46" fmla="*/ 104503 w 548863"/>
                <a:gd name="connsiteY46" fmla="*/ 2834640 h 4572000"/>
                <a:gd name="connsiteX47" fmla="*/ 117566 w 548863"/>
                <a:gd name="connsiteY47" fmla="*/ 3017520 h 4572000"/>
                <a:gd name="connsiteX48" fmla="*/ 143691 w 548863"/>
                <a:gd name="connsiteY48" fmla="*/ 3082835 h 4572000"/>
                <a:gd name="connsiteX49" fmla="*/ 169817 w 548863"/>
                <a:gd name="connsiteY49" fmla="*/ 3122023 h 4572000"/>
                <a:gd name="connsiteX50" fmla="*/ 248194 w 548863"/>
                <a:gd name="connsiteY50" fmla="*/ 3213463 h 4572000"/>
                <a:gd name="connsiteX51" fmla="*/ 261257 w 548863"/>
                <a:gd name="connsiteY51" fmla="*/ 3304903 h 4572000"/>
                <a:gd name="connsiteX52" fmla="*/ 261257 w 548863"/>
                <a:gd name="connsiteY52" fmla="*/ 3461658 h 4572000"/>
                <a:gd name="connsiteX53" fmla="*/ 169817 w 548863"/>
                <a:gd name="connsiteY53" fmla="*/ 3500846 h 4572000"/>
                <a:gd name="connsiteX54" fmla="*/ 117566 w 548863"/>
                <a:gd name="connsiteY54" fmla="*/ 3540035 h 4572000"/>
                <a:gd name="connsiteX55" fmla="*/ 78377 w 548863"/>
                <a:gd name="connsiteY55" fmla="*/ 3553098 h 4572000"/>
                <a:gd name="connsiteX56" fmla="*/ 39188 w 548863"/>
                <a:gd name="connsiteY56" fmla="*/ 3579223 h 4572000"/>
                <a:gd name="connsiteX57" fmla="*/ 26126 w 548863"/>
                <a:gd name="connsiteY57" fmla="*/ 3631475 h 4572000"/>
                <a:gd name="connsiteX58" fmla="*/ 0 w 548863"/>
                <a:gd name="connsiteY58" fmla="*/ 3670663 h 4572000"/>
                <a:gd name="connsiteX59" fmla="*/ 26126 w 548863"/>
                <a:gd name="connsiteY59" fmla="*/ 3853543 h 4572000"/>
                <a:gd name="connsiteX60" fmla="*/ 78377 w 548863"/>
                <a:gd name="connsiteY60" fmla="*/ 3931920 h 4572000"/>
                <a:gd name="connsiteX61" fmla="*/ 104503 w 548863"/>
                <a:gd name="connsiteY61" fmla="*/ 4036423 h 4572000"/>
                <a:gd name="connsiteX62" fmla="*/ 143691 w 548863"/>
                <a:gd name="connsiteY62" fmla="*/ 4114800 h 4572000"/>
                <a:gd name="connsiteX63" fmla="*/ 156754 w 548863"/>
                <a:gd name="connsiteY63" fmla="*/ 4402183 h 4572000"/>
                <a:gd name="connsiteX64" fmla="*/ 182880 w 548863"/>
                <a:gd name="connsiteY64" fmla="*/ 4441372 h 4572000"/>
                <a:gd name="connsiteX65" fmla="*/ 195943 w 548863"/>
                <a:gd name="connsiteY65" fmla="*/ 4493623 h 4572000"/>
                <a:gd name="connsiteX66" fmla="*/ 143691 w 548863"/>
                <a:gd name="connsiteY66" fmla="*/ 4532812 h 4572000"/>
                <a:gd name="connsiteX67" fmla="*/ 104503 w 548863"/>
                <a:gd name="connsiteY67" fmla="*/ 4558938 h 4572000"/>
                <a:gd name="connsiteX68" fmla="*/ 104503 w 548863"/>
                <a:gd name="connsiteY68" fmla="*/ 4572000 h 457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548863" h="4572000">
                  <a:moveTo>
                    <a:pt x="130628" y="0"/>
                  </a:moveTo>
                  <a:cubicBezTo>
                    <a:pt x="156754" y="4354"/>
                    <a:pt x="184557" y="2876"/>
                    <a:pt x="209006" y="13063"/>
                  </a:cubicBezTo>
                  <a:cubicBezTo>
                    <a:pt x="237990" y="25140"/>
                    <a:pt x="259299" y="51273"/>
                    <a:pt x="287383" y="65315"/>
                  </a:cubicBezTo>
                  <a:cubicBezTo>
                    <a:pt x="355692" y="99469"/>
                    <a:pt x="320743" y="86717"/>
                    <a:pt x="391886" y="104503"/>
                  </a:cubicBezTo>
                  <a:cubicBezTo>
                    <a:pt x="400594" y="117566"/>
                    <a:pt x="420231" y="128150"/>
                    <a:pt x="418011" y="143692"/>
                  </a:cubicBezTo>
                  <a:cubicBezTo>
                    <a:pt x="410893" y="193515"/>
                    <a:pt x="373968" y="197561"/>
                    <a:pt x="339634" y="209006"/>
                  </a:cubicBezTo>
                  <a:cubicBezTo>
                    <a:pt x="310747" y="237894"/>
                    <a:pt x="292505" y="251013"/>
                    <a:pt x="274320" y="287383"/>
                  </a:cubicBezTo>
                  <a:cubicBezTo>
                    <a:pt x="268162" y="299699"/>
                    <a:pt x="266681" y="313916"/>
                    <a:pt x="261257" y="326572"/>
                  </a:cubicBezTo>
                  <a:cubicBezTo>
                    <a:pt x="241371" y="372973"/>
                    <a:pt x="235241" y="378658"/>
                    <a:pt x="209006" y="418012"/>
                  </a:cubicBezTo>
                  <a:cubicBezTo>
                    <a:pt x="204652" y="435429"/>
                    <a:pt x="195943" y="452310"/>
                    <a:pt x="195943" y="470263"/>
                  </a:cubicBezTo>
                  <a:cubicBezTo>
                    <a:pt x="195943" y="527036"/>
                    <a:pt x="198544" y="584279"/>
                    <a:pt x="209006" y="640080"/>
                  </a:cubicBezTo>
                  <a:cubicBezTo>
                    <a:pt x="211899" y="655511"/>
                    <a:pt x="222872" y="669461"/>
                    <a:pt x="235131" y="679269"/>
                  </a:cubicBezTo>
                  <a:cubicBezTo>
                    <a:pt x="245883" y="687871"/>
                    <a:pt x="260962" y="688992"/>
                    <a:pt x="274320" y="692332"/>
                  </a:cubicBezTo>
                  <a:cubicBezTo>
                    <a:pt x="313266" y="702069"/>
                    <a:pt x="352697" y="709749"/>
                    <a:pt x="391886" y="718458"/>
                  </a:cubicBezTo>
                  <a:cubicBezTo>
                    <a:pt x="335837" y="830554"/>
                    <a:pt x="400427" y="722979"/>
                    <a:pt x="326571" y="796835"/>
                  </a:cubicBezTo>
                  <a:cubicBezTo>
                    <a:pt x="315470" y="807936"/>
                    <a:pt x="311547" y="824922"/>
                    <a:pt x="300446" y="836023"/>
                  </a:cubicBezTo>
                  <a:cubicBezTo>
                    <a:pt x="275123" y="861346"/>
                    <a:pt x="253941" y="864588"/>
                    <a:pt x="222068" y="875212"/>
                  </a:cubicBezTo>
                  <a:cubicBezTo>
                    <a:pt x="169923" y="953430"/>
                    <a:pt x="164147" y="944758"/>
                    <a:pt x="209006" y="1097280"/>
                  </a:cubicBezTo>
                  <a:cubicBezTo>
                    <a:pt x="215149" y="1118167"/>
                    <a:pt x="244727" y="1122300"/>
                    <a:pt x="261257" y="1136469"/>
                  </a:cubicBezTo>
                  <a:cubicBezTo>
                    <a:pt x="275283" y="1148492"/>
                    <a:pt x="287383" y="1162595"/>
                    <a:pt x="300446" y="1175658"/>
                  </a:cubicBezTo>
                  <a:cubicBezTo>
                    <a:pt x="296092" y="1210492"/>
                    <a:pt x="299380" y="1247169"/>
                    <a:pt x="287383" y="1280160"/>
                  </a:cubicBezTo>
                  <a:cubicBezTo>
                    <a:pt x="281070" y="1297522"/>
                    <a:pt x="258441" y="1303978"/>
                    <a:pt x="248194" y="1319349"/>
                  </a:cubicBezTo>
                  <a:cubicBezTo>
                    <a:pt x="240556" y="1330806"/>
                    <a:pt x="238118" y="1345096"/>
                    <a:pt x="235131" y="1358538"/>
                  </a:cubicBezTo>
                  <a:cubicBezTo>
                    <a:pt x="229385" y="1384393"/>
                    <a:pt x="225353" y="1410633"/>
                    <a:pt x="222068" y="1436915"/>
                  </a:cubicBezTo>
                  <a:cubicBezTo>
                    <a:pt x="216640" y="1480337"/>
                    <a:pt x="218175" y="1524755"/>
                    <a:pt x="209006" y="1567543"/>
                  </a:cubicBezTo>
                  <a:cubicBezTo>
                    <a:pt x="204926" y="1586584"/>
                    <a:pt x="192541" y="1602888"/>
                    <a:pt x="182880" y="1619795"/>
                  </a:cubicBezTo>
                  <a:cubicBezTo>
                    <a:pt x="164199" y="1652486"/>
                    <a:pt x="147036" y="1673613"/>
                    <a:pt x="117566" y="1698172"/>
                  </a:cubicBezTo>
                  <a:cubicBezTo>
                    <a:pt x="105505" y="1708223"/>
                    <a:pt x="91440" y="1715589"/>
                    <a:pt x="78377" y="1724298"/>
                  </a:cubicBezTo>
                  <a:cubicBezTo>
                    <a:pt x="87086" y="1746069"/>
                    <a:pt x="90874" y="1770531"/>
                    <a:pt x="104503" y="1789612"/>
                  </a:cubicBezTo>
                  <a:cubicBezTo>
                    <a:pt x="113628" y="1802387"/>
                    <a:pt x="134566" y="1802963"/>
                    <a:pt x="143691" y="1815738"/>
                  </a:cubicBezTo>
                  <a:cubicBezTo>
                    <a:pt x="157320" y="1834819"/>
                    <a:pt x="161108" y="1859281"/>
                    <a:pt x="169817" y="1881052"/>
                  </a:cubicBezTo>
                  <a:cubicBezTo>
                    <a:pt x="165463" y="1894115"/>
                    <a:pt x="162912" y="1907924"/>
                    <a:pt x="156754" y="1920240"/>
                  </a:cubicBezTo>
                  <a:cubicBezTo>
                    <a:pt x="118856" y="1996034"/>
                    <a:pt x="138852" y="1920080"/>
                    <a:pt x="104503" y="2011680"/>
                  </a:cubicBezTo>
                  <a:cubicBezTo>
                    <a:pt x="98199" y="2028490"/>
                    <a:pt x="95794" y="2046515"/>
                    <a:pt x="91440" y="2063932"/>
                  </a:cubicBezTo>
                  <a:cubicBezTo>
                    <a:pt x="134904" y="2172591"/>
                    <a:pt x="92382" y="2091157"/>
                    <a:pt x="169817" y="2181498"/>
                  </a:cubicBezTo>
                  <a:cubicBezTo>
                    <a:pt x="201067" y="2217957"/>
                    <a:pt x="193025" y="2240172"/>
                    <a:pt x="248194" y="2259875"/>
                  </a:cubicBezTo>
                  <a:cubicBezTo>
                    <a:pt x="321040" y="2285891"/>
                    <a:pt x="448262" y="2292313"/>
                    <a:pt x="522514" y="2299063"/>
                  </a:cubicBezTo>
                  <a:cubicBezTo>
                    <a:pt x="542204" y="2358132"/>
                    <a:pt x="563216" y="2374414"/>
                    <a:pt x="535577" y="2429692"/>
                  </a:cubicBezTo>
                  <a:cubicBezTo>
                    <a:pt x="525840" y="2449165"/>
                    <a:pt x="507927" y="2463481"/>
                    <a:pt x="496388" y="2481943"/>
                  </a:cubicBezTo>
                  <a:cubicBezTo>
                    <a:pt x="486067" y="2498456"/>
                    <a:pt x="477100" y="2515962"/>
                    <a:pt x="470263" y="2534195"/>
                  </a:cubicBezTo>
                  <a:cubicBezTo>
                    <a:pt x="463959" y="2551005"/>
                    <a:pt x="468415" y="2572427"/>
                    <a:pt x="457200" y="2586446"/>
                  </a:cubicBezTo>
                  <a:cubicBezTo>
                    <a:pt x="448598" y="2597198"/>
                    <a:pt x="431074" y="2595155"/>
                    <a:pt x="418011" y="2599509"/>
                  </a:cubicBezTo>
                  <a:cubicBezTo>
                    <a:pt x="400594" y="2612572"/>
                    <a:pt x="384663" y="2627896"/>
                    <a:pt x="365760" y="2638698"/>
                  </a:cubicBezTo>
                  <a:cubicBezTo>
                    <a:pt x="353805" y="2645530"/>
                    <a:pt x="338526" y="2644928"/>
                    <a:pt x="326571" y="2651760"/>
                  </a:cubicBezTo>
                  <a:cubicBezTo>
                    <a:pt x="313181" y="2659411"/>
                    <a:pt x="255354" y="2708408"/>
                    <a:pt x="235131" y="2717075"/>
                  </a:cubicBezTo>
                  <a:cubicBezTo>
                    <a:pt x="218630" y="2724147"/>
                    <a:pt x="200297" y="2725784"/>
                    <a:pt x="182880" y="2730138"/>
                  </a:cubicBezTo>
                  <a:cubicBezTo>
                    <a:pt x="156754" y="2764972"/>
                    <a:pt x="101401" y="2791208"/>
                    <a:pt x="104503" y="2834640"/>
                  </a:cubicBezTo>
                  <a:cubicBezTo>
                    <a:pt x="108857" y="2895600"/>
                    <a:pt x="108034" y="2957153"/>
                    <a:pt x="117566" y="3017520"/>
                  </a:cubicBezTo>
                  <a:cubicBezTo>
                    <a:pt x="121223" y="3040682"/>
                    <a:pt x="133205" y="3061862"/>
                    <a:pt x="143691" y="3082835"/>
                  </a:cubicBezTo>
                  <a:cubicBezTo>
                    <a:pt x="150712" y="3096877"/>
                    <a:pt x="160692" y="3109248"/>
                    <a:pt x="169817" y="3122023"/>
                  </a:cubicBezTo>
                  <a:cubicBezTo>
                    <a:pt x="211713" y="3180676"/>
                    <a:pt x="200719" y="3165988"/>
                    <a:pt x="248194" y="3213463"/>
                  </a:cubicBezTo>
                  <a:cubicBezTo>
                    <a:pt x="252548" y="3243943"/>
                    <a:pt x="255219" y="3274711"/>
                    <a:pt x="261257" y="3304903"/>
                  </a:cubicBezTo>
                  <a:cubicBezTo>
                    <a:pt x="274887" y="3373052"/>
                    <a:pt x="309922" y="3354594"/>
                    <a:pt x="261257" y="3461658"/>
                  </a:cubicBezTo>
                  <a:cubicBezTo>
                    <a:pt x="255492" y="3474340"/>
                    <a:pt x="185899" y="3495485"/>
                    <a:pt x="169817" y="3500846"/>
                  </a:cubicBezTo>
                  <a:cubicBezTo>
                    <a:pt x="152400" y="3513909"/>
                    <a:pt x="136469" y="3529233"/>
                    <a:pt x="117566" y="3540035"/>
                  </a:cubicBezTo>
                  <a:cubicBezTo>
                    <a:pt x="105611" y="3546867"/>
                    <a:pt x="90693" y="3546940"/>
                    <a:pt x="78377" y="3553098"/>
                  </a:cubicBezTo>
                  <a:cubicBezTo>
                    <a:pt x="64335" y="3560119"/>
                    <a:pt x="52251" y="3570515"/>
                    <a:pt x="39188" y="3579223"/>
                  </a:cubicBezTo>
                  <a:cubicBezTo>
                    <a:pt x="34834" y="3596640"/>
                    <a:pt x="33198" y="3614973"/>
                    <a:pt x="26126" y="3631475"/>
                  </a:cubicBezTo>
                  <a:cubicBezTo>
                    <a:pt x="19942" y="3645905"/>
                    <a:pt x="0" y="3654964"/>
                    <a:pt x="0" y="3670663"/>
                  </a:cubicBezTo>
                  <a:cubicBezTo>
                    <a:pt x="0" y="3732242"/>
                    <a:pt x="8431" y="3794561"/>
                    <a:pt x="26126" y="3853543"/>
                  </a:cubicBezTo>
                  <a:cubicBezTo>
                    <a:pt x="35148" y="3883618"/>
                    <a:pt x="78377" y="3931920"/>
                    <a:pt x="78377" y="3931920"/>
                  </a:cubicBezTo>
                  <a:cubicBezTo>
                    <a:pt x="87086" y="3966754"/>
                    <a:pt x="84586" y="4006547"/>
                    <a:pt x="104503" y="4036423"/>
                  </a:cubicBezTo>
                  <a:cubicBezTo>
                    <a:pt x="138266" y="4087069"/>
                    <a:pt x="125663" y="4060718"/>
                    <a:pt x="143691" y="4114800"/>
                  </a:cubicBezTo>
                  <a:cubicBezTo>
                    <a:pt x="148045" y="4210594"/>
                    <a:pt x="145329" y="4306973"/>
                    <a:pt x="156754" y="4402183"/>
                  </a:cubicBezTo>
                  <a:cubicBezTo>
                    <a:pt x="158625" y="4417771"/>
                    <a:pt x="176695" y="4426942"/>
                    <a:pt x="182880" y="4441372"/>
                  </a:cubicBezTo>
                  <a:cubicBezTo>
                    <a:pt x="189952" y="4457873"/>
                    <a:pt x="191589" y="4476206"/>
                    <a:pt x="195943" y="4493623"/>
                  </a:cubicBezTo>
                  <a:cubicBezTo>
                    <a:pt x="178526" y="4506686"/>
                    <a:pt x="161407" y="4520157"/>
                    <a:pt x="143691" y="4532812"/>
                  </a:cubicBezTo>
                  <a:cubicBezTo>
                    <a:pt x="130916" y="4541937"/>
                    <a:pt x="115604" y="4547837"/>
                    <a:pt x="104503" y="4558938"/>
                  </a:cubicBezTo>
                  <a:lnTo>
                    <a:pt x="104503" y="4572000"/>
                  </a:lnTo>
                </a:path>
              </a:pathLst>
            </a:custGeom>
            <a:ln w="28575"/>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grpSp>
      <p:sp>
        <p:nvSpPr>
          <p:cNvPr id="60" name="TextBox 59"/>
          <p:cNvSpPr txBox="1"/>
          <p:nvPr/>
        </p:nvSpPr>
        <p:spPr>
          <a:xfrm>
            <a:off x="704668" y="5699067"/>
            <a:ext cx="1853636" cy="369332"/>
          </a:xfrm>
          <a:prstGeom prst="rect">
            <a:avLst/>
          </a:prstGeom>
          <a:solidFill>
            <a:srgbClr val="FFC524">
              <a:alpha val="73000"/>
            </a:srgbClr>
          </a:solidFill>
          <a:ln w="38100">
            <a:solidFill>
              <a:schemeClr val="tx1"/>
            </a:solidFill>
          </a:ln>
        </p:spPr>
        <p:txBody>
          <a:bodyPr wrap="square" rtlCol="0">
            <a:spAutoFit/>
          </a:bodyPr>
          <a:lstStyle/>
          <a:p>
            <a:r>
              <a:rPr lang="en-US" i="1" dirty="0"/>
              <a:t>At Optical Level</a:t>
            </a:r>
          </a:p>
        </p:txBody>
      </p:sp>
      <p:pic>
        <p:nvPicPr>
          <p:cNvPr id="6" name="Picture 5"/>
          <p:cNvPicPr>
            <a:picLocks noChangeAspect="1"/>
          </p:cNvPicPr>
          <p:nvPr/>
        </p:nvPicPr>
        <p:blipFill rotWithShape="1">
          <a:blip r:embed="rId4" cstate="print">
            <a:extLst>
              <a:ext uri="{28A0092B-C50C-407E-A947-70E740481C1C}">
                <a14:useLocalDpi xmlns:a14="http://schemas.microsoft.com/office/drawing/2010/main" val="0"/>
              </a:ext>
            </a:extLst>
          </a:blip>
          <a:srcRect l="18938" t="18148" r="28045" b="8791"/>
          <a:stretch/>
        </p:blipFill>
        <p:spPr>
          <a:xfrm>
            <a:off x="5456303" y="2984536"/>
            <a:ext cx="2670961" cy="2453811"/>
          </a:xfrm>
          <a:prstGeom prst="rect">
            <a:avLst/>
          </a:prstGeom>
        </p:spPr>
      </p:pic>
      <p:sp>
        <p:nvSpPr>
          <p:cNvPr id="104" name="TextBox 103"/>
          <p:cNvSpPr txBox="1"/>
          <p:nvPr/>
        </p:nvSpPr>
        <p:spPr>
          <a:xfrm>
            <a:off x="5785120" y="5653964"/>
            <a:ext cx="2013325" cy="369332"/>
          </a:xfrm>
          <a:prstGeom prst="rect">
            <a:avLst/>
          </a:prstGeom>
          <a:solidFill>
            <a:srgbClr val="FFC524">
              <a:alpha val="73000"/>
            </a:srgbClr>
          </a:solidFill>
          <a:ln w="38100">
            <a:solidFill>
              <a:schemeClr val="tx1"/>
            </a:solidFill>
          </a:ln>
        </p:spPr>
        <p:txBody>
          <a:bodyPr wrap="square" rtlCol="0">
            <a:spAutoFit/>
          </a:bodyPr>
          <a:lstStyle/>
          <a:p>
            <a:r>
              <a:rPr lang="en-US" i="1" dirty="0"/>
              <a:t>Water as Reflector</a:t>
            </a:r>
          </a:p>
        </p:txBody>
      </p:sp>
      <p:grpSp>
        <p:nvGrpSpPr>
          <p:cNvPr id="28" name="Group 27">
            <a:extLst>
              <a:ext uri="{FF2B5EF4-FFF2-40B4-BE49-F238E27FC236}">
                <a16:creationId xmlns:a16="http://schemas.microsoft.com/office/drawing/2014/main" id="{0E3A7137-AA01-4EB1-BD3A-2A487073D941}"/>
              </a:ext>
            </a:extLst>
          </p:cNvPr>
          <p:cNvGrpSpPr/>
          <p:nvPr/>
        </p:nvGrpSpPr>
        <p:grpSpPr>
          <a:xfrm>
            <a:off x="1183167" y="6269881"/>
            <a:ext cx="6777665" cy="344469"/>
            <a:chOff x="164165" y="6353803"/>
            <a:chExt cx="6777665" cy="344469"/>
          </a:xfrm>
        </p:grpSpPr>
        <p:sp>
          <p:nvSpPr>
            <p:cNvPr id="29" name="TextBox 28">
              <a:extLst>
                <a:ext uri="{FF2B5EF4-FFF2-40B4-BE49-F238E27FC236}">
                  <a16:creationId xmlns:a16="http://schemas.microsoft.com/office/drawing/2014/main" id="{80AAD0A4-97ED-4120-A4C9-E6B44E876CC9}"/>
                </a:ext>
              </a:extLst>
            </p:cNvPr>
            <p:cNvSpPr txBox="1"/>
            <p:nvPr/>
          </p:nvSpPr>
          <p:spPr>
            <a:xfrm>
              <a:off x="2201087" y="6353804"/>
              <a:ext cx="1010919" cy="307777"/>
            </a:xfrm>
            <a:prstGeom prst="rect">
              <a:avLst/>
            </a:prstGeom>
            <a:noFill/>
          </p:spPr>
          <p:txBody>
            <a:bodyPr wrap="none" rtlCol="0">
              <a:spAutoFit/>
            </a:bodyPr>
            <a:lstStyle/>
            <a:p>
              <a:pPr algn="ctr"/>
              <a:r>
                <a:rPr lang="en-SG" sz="1400" dirty="0">
                  <a:latin typeface="+mn-lt"/>
                  <a:cs typeface="Segoe UI Semibold" panose="020B0702040204020203" pitchFamily="34" charset="0"/>
                </a:rPr>
                <a:t>Qualitative</a:t>
              </a:r>
            </a:p>
          </p:txBody>
        </p:sp>
        <p:sp>
          <p:nvSpPr>
            <p:cNvPr id="30" name="TextBox 29">
              <a:extLst>
                <a:ext uri="{FF2B5EF4-FFF2-40B4-BE49-F238E27FC236}">
                  <a16:creationId xmlns:a16="http://schemas.microsoft.com/office/drawing/2014/main" id="{CB06E594-14E8-4349-A3B2-51B1C83AB8C8}"/>
                </a:ext>
              </a:extLst>
            </p:cNvPr>
            <p:cNvSpPr txBox="1"/>
            <p:nvPr/>
          </p:nvSpPr>
          <p:spPr>
            <a:xfrm>
              <a:off x="3873334" y="6353803"/>
              <a:ext cx="1127936" cy="307777"/>
            </a:xfrm>
            <a:prstGeom prst="rect">
              <a:avLst/>
            </a:prstGeom>
            <a:noFill/>
            <a:ln>
              <a:noFill/>
            </a:ln>
          </p:spPr>
          <p:txBody>
            <a:bodyPr wrap="none" rtlCol="0">
              <a:spAutoFit/>
            </a:bodyPr>
            <a:lstStyle/>
            <a:p>
              <a:pPr algn="ctr"/>
              <a:r>
                <a:rPr lang="en-SG" sz="1400" b="0" dirty="0">
                  <a:ln>
                    <a:noFill/>
                  </a:ln>
                  <a:latin typeface="+mn-lt"/>
                  <a:cs typeface="Segoe UI Semibold" panose="020B0702040204020203" pitchFamily="34" charset="0"/>
                </a:rPr>
                <a:t>Quantitative</a:t>
              </a:r>
              <a:endParaRPr lang="en-SG" sz="1400" b="0" dirty="0">
                <a:ln>
                  <a:noFill/>
                </a:ln>
                <a:cs typeface="Segoe UI Semibold" panose="020B0702040204020203" pitchFamily="34" charset="0"/>
              </a:endParaRPr>
            </a:p>
          </p:txBody>
        </p:sp>
        <p:sp>
          <p:nvSpPr>
            <p:cNvPr id="31" name="TextBox 30">
              <a:extLst>
                <a:ext uri="{FF2B5EF4-FFF2-40B4-BE49-F238E27FC236}">
                  <a16:creationId xmlns:a16="http://schemas.microsoft.com/office/drawing/2014/main" id="{E642D2CC-CF26-46EF-A352-43F1F7A7DE0E}"/>
                </a:ext>
              </a:extLst>
            </p:cNvPr>
            <p:cNvSpPr txBox="1"/>
            <p:nvPr/>
          </p:nvSpPr>
          <p:spPr>
            <a:xfrm>
              <a:off x="5612553" y="6353803"/>
              <a:ext cx="1034257" cy="307777"/>
            </a:xfrm>
            <a:prstGeom prst="rect">
              <a:avLst/>
            </a:prstGeom>
            <a:noFill/>
          </p:spPr>
          <p:txBody>
            <a:bodyPr wrap="none" rtlCol="0">
              <a:spAutoFit/>
            </a:bodyPr>
            <a:lstStyle/>
            <a:p>
              <a:pPr algn="ctr"/>
              <a:r>
                <a:rPr lang="en-SG" sz="1400" dirty="0"/>
                <a:t>Conclusion</a:t>
              </a:r>
            </a:p>
          </p:txBody>
        </p:sp>
        <p:cxnSp>
          <p:nvCxnSpPr>
            <p:cNvPr id="32" name="Straight Connector 31">
              <a:extLst>
                <a:ext uri="{FF2B5EF4-FFF2-40B4-BE49-F238E27FC236}">
                  <a16:creationId xmlns:a16="http://schemas.microsoft.com/office/drawing/2014/main" id="{3C5A11E0-5486-4291-BAFC-4703AFFBA72B}"/>
                </a:ext>
              </a:extLst>
            </p:cNvPr>
            <p:cNvCxnSpPr>
              <a:cxnSpLocks/>
            </p:cNvCxnSpPr>
            <p:nvPr/>
          </p:nvCxnSpPr>
          <p:spPr>
            <a:xfrm flipV="1">
              <a:off x="164165" y="6695222"/>
              <a:ext cx="1624295" cy="2"/>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C038DE49-FC64-4960-AFBE-A134066B0299}"/>
                </a:ext>
              </a:extLst>
            </p:cNvPr>
            <p:cNvSpPr txBox="1"/>
            <p:nvPr/>
          </p:nvSpPr>
          <p:spPr>
            <a:xfrm>
              <a:off x="375554" y="6353806"/>
              <a:ext cx="1196161" cy="307777"/>
            </a:xfrm>
            <a:prstGeom prst="rect">
              <a:avLst/>
            </a:prstGeom>
            <a:noFill/>
          </p:spPr>
          <p:txBody>
            <a:bodyPr wrap="none" rtlCol="0">
              <a:spAutoFit/>
            </a:bodyPr>
            <a:lstStyle/>
            <a:p>
              <a:pPr algn="ctr"/>
              <a:r>
                <a:rPr lang="en-SG" sz="1400" dirty="0">
                  <a:solidFill>
                    <a:srgbClr val="C00000"/>
                  </a:solidFill>
                  <a:latin typeface="Segoe UI Semibold" panose="020B0702040204020203" pitchFamily="34" charset="0"/>
                  <a:cs typeface="Segoe UI Semibold" panose="020B0702040204020203" pitchFamily="34" charset="0"/>
                </a:rPr>
                <a:t>Introduction</a:t>
              </a:r>
            </a:p>
          </p:txBody>
        </p:sp>
        <p:cxnSp>
          <p:nvCxnSpPr>
            <p:cNvPr id="34" name="Straight Connector 33">
              <a:extLst>
                <a:ext uri="{FF2B5EF4-FFF2-40B4-BE49-F238E27FC236}">
                  <a16:creationId xmlns:a16="http://schemas.microsoft.com/office/drawing/2014/main" id="{0B173E45-F167-485F-A5F6-AE1D1B0940DF}"/>
                </a:ext>
              </a:extLst>
            </p:cNvPr>
            <p:cNvCxnSpPr>
              <a:cxnSpLocks/>
            </p:cNvCxnSpPr>
            <p:nvPr/>
          </p:nvCxnSpPr>
          <p:spPr>
            <a:xfrm flipV="1">
              <a:off x="1880544" y="6695220"/>
              <a:ext cx="1624295" cy="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2D103EE8-4103-4552-9545-15389E7BA077}"/>
                </a:ext>
              </a:extLst>
            </p:cNvPr>
            <p:cNvCxnSpPr>
              <a:cxnSpLocks/>
            </p:cNvCxnSpPr>
            <p:nvPr/>
          </p:nvCxnSpPr>
          <p:spPr>
            <a:xfrm flipV="1">
              <a:off x="3596923" y="6698270"/>
              <a:ext cx="1624295" cy="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A421A564-AF8E-4A82-B1BF-AC07D1BFBC26}"/>
                </a:ext>
              </a:extLst>
            </p:cNvPr>
            <p:cNvCxnSpPr>
              <a:cxnSpLocks/>
            </p:cNvCxnSpPr>
            <p:nvPr/>
          </p:nvCxnSpPr>
          <p:spPr>
            <a:xfrm flipV="1">
              <a:off x="5317535" y="6695218"/>
              <a:ext cx="1624295" cy="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05055324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60"/>
                                        </p:tgtEl>
                                        <p:attrNameLst>
                                          <p:attrName>style.visibility</p:attrName>
                                        </p:attrNameLst>
                                      </p:cBhvr>
                                      <p:to>
                                        <p:strVal val="visible"/>
                                      </p:to>
                                    </p:set>
                                    <p:animEffect transition="in" filter="wipe(up)">
                                      <p:cBhvr>
                                        <p:cTn id="7" dur="500"/>
                                        <p:tgtEl>
                                          <p:spTgt spid="60"/>
                                        </p:tgtEl>
                                      </p:cBhvr>
                                    </p:animEffect>
                                  </p:childTnLst>
                                </p:cTn>
                              </p:par>
                              <p:par>
                                <p:cTn id="8" presetID="22" presetClass="entr" presetSubtype="1"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wipe(up)">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up)">
                                      <p:cBhvr>
                                        <p:cTn id="15" dur="500"/>
                                        <p:tgtEl>
                                          <p:spTgt spid="6"/>
                                        </p:tgtEl>
                                      </p:cBhvr>
                                    </p:animEffect>
                                  </p:childTnLst>
                                </p:cTn>
                              </p:par>
                              <p:par>
                                <p:cTn id="16" presetID="22" presetClass="entr" presetSubtype="1" fill="hold" grpId="0" nodeType="withEffect">
                                  <p:stCondLst>
                                    <p:cond delay="0"/>
                                  </p:stCondLst>
                                  <p:childTnLst>
                                    <p:set>
                                      <p:cBhvr>
                                        <p:cTn id="17" dur="1" fill="hold">
                                          <p:stCondLst>
                                            <p:cond delay="0"/>
                                          </p:stCondLst>
                                        </p:cTn>
                                        <p:tgtEl>
                                          <p:spTgt spid="104"/>
                                        </p:tgtEl>
                                        <p:attrNameLst>
                                          <p:attrName>style.visibility</p:attrName>
                                        </p:attrNameLst>
                                      </p:cBhvr>
                                      <p:to>
                                        <p:strVal val="visible"/>
                                      </p:to>
                                    </p:set>
                                    <p:animEffect transition="in" filter="wipe(up)">
                                      <p:cBhvr>
                                        <p:cTn id="18" dur="500"/>
                                        <p:tgtEl>
                                          <p:spTgt spid="1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animBg="1"/>
      <p:bldP spid="10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SG" dirty="0"/>
              <a:t>SYPT 2020</a:t>
            </a:r>
          </a:p>
        </p:txBody>
      </p:sp>
      <p:sp>
        <p:nvSpPr>
          <p:cNvPr id="5" name="Slide Number Placeholder 4"/>
          <p:cNvSpPr>
            <a:spLocks noGrp="1"/>
          </p:cNvSpPr>
          <p:nvPr>
            <p:ph type="sldNum" sz="quarter" idx="4"/>
          </p:nvPr>
        </p:nvSpPr>
        <p:spPr/>
        <p:txBody>
          <a:bodyPr/>
          <a:lstStyle/>
          <a:p>
            <a:fld id="{D524B6CE-5D57-4459-A907-3F1D5BE11E1F}" type="slidenum">
              <a:rPr lang="en-SG" smtClean="0">
                <a:solidFill>
                  <a:prstClr val="black"/>
                </a:solidFill>
              </a:rPr>
              <a:pPr/>
              <a:t>11</a:t>
            </a:fld>
            <a:endParaRPr lang="en-SG" dirty="0">
              <a:solidFill>
                <a:prstClr val="black"/>
              </a:solidFill>
            </a:endParaRPr>
          </a:p>
        </p:txBody>
      </p:sp>
      <p:sp>
        <p:nvSpPr>
          <p:cNvPr id="3" name="Title 2"/>
          <p:cNvSpPr>
            <a:spLocks noGrp="1"/>
          </p:cNvSpPr>
          <p:nvPr>
            <p:ph type="title"/>
          </p:nvPr>
        </p:nvSpPr>
        <p:spPr/>
        <p:txBody>
          <a:bodyPr/>
          <a:lstStyle/>
          <a:p>
            <a:r>
              <a:rPr lang="en-US" dirty="0"/>
              <a:t>Preliminary Observations – </a:t>
            </a:r>
            <a:br>
              <a:rPr lang="en-US" dirty="0"/>
            </a:br>
            <a:r>
              <a:rPr lang="en-US" dirty="0"/>
              <a:t>Dark Surface</a:t>
            </a:r>
          </a:p>
        </p:txBody>
      </p:sp>
      <p:grpSp>
        <p:nvGrpSpPr>
          <p:cNvPr id="28" name="Group 27">
            <a:extLst>
              <a:ext uri="{FF2B5EF4-FFF2-40B4-BE49-F238E27FC236}">
                <a16:creationId xmlns:a16="http://schemas.microsoft.com/office/drawing/2014/main" id="{0E3A7137-AA01-4EB1-BD3A-2A487073D941}"/>
              </a:ext>
            </a:extLst>
          </p:cNvPr>
          <p:cNvGrpSpPr/>
          <p:nvPr/>
        </p:nvGrpSpPr>
        <p:grpSpPr>
          <a:xfrm>
            <a:off x="1183167" y="6269881"/>
            <a:ext cx="6777665" cy="344469"/>
            <a:chOff x="164165" y="6353803"/>
            <a:chExt cx="6777665" cy="344469"/>
          </a:xfrm>
        </p:grpSpPr>
        <p:sp>
          <p:nvSpPr>
            <p:cNvPr id="29" name="TextBox 28">
              <a:extLst>
                <a:ext uri="{FF2B5EF4-FFF2-40B4-BE49-F238E27FC236}">
                  <a16:creationId xmlns:a16="http://schemas.microsoft.com/office/drawing/2014/main" id="{80AAD0A4-97ED-4120-A4C9-E6B44E876CC9}"/>
                </a:ext>
              </a:extLst>
            </p:cNvPr>
            <p:cNvSpPr txBox="1"/>
            <p:nvPr/>
          </p:nvSpPr>
          <p:spPr>
            <a:xfrm>
              <a:off x="2201087" y="6353804"/>
              <a:ext cx="1010919" cy="307777"/>
            </a:xfrm>
            <a:prstGeom prst="rect">
              <a:avLst/>
            </a:prstGeom>
            <a:noFill/>
          </p:spPr>
          <p:txBody>
            <a:bodyPr wrap="none" rtlCol="0">
              <a:spAutoFit/>
            </a:bodyPr>
            <a:lstStyle/>
            <a:p>
              <a:pPr algn="ctr"/>
              <a:r>
                <a:rPr lang="en-SG" sz="1400" dirty="0">
                  <a:latin typeface="+mn-lt"/>
                  <a:cs typeface="Segoe UI Semibold" panose="020B0702040204020203" pitchFamily="34" charset="0"/>
                </a:rPr>
                <a:t>Qualitative</a:t>
              </a:r>
            </a:p>
          </p:txBody>
        </p:sp>
        <p:sp>
          <p:nvSpPr>
            <p:cNvPr id="30" name="TextBox 29">
              <a:extLst>
                <a:ext uri="{FF2B5EF4-FFF2-40B4-BE49-F238E27FC236}">
                  <a16:creationId xmlns:a16="http://schemas.microsoft.com/office/drawing/2014/main" id="{CB06E594-14E8-4349-A3B2-51B1C83AB8C8}"/>
                </a:ext>
              </a:extLst>
            </p:cNvPr>
            <p:cNvSpPr txBox="1"/>
            <p:nvPr/>
          </p:nvSpPr>
          <p:spPr>
            <a:xfrm>
              <a:off x="3873334" y="6353803"/>
              <a:ext cx="1127936" cy="307777"/>
            </a:xfrm>
            <a:prstGeom prst="rect">
              <a:avLst/>
            </a:prstGeom>
            <a:noFill/>
            <a:ln>
              <a:noFill/>
            </a:ln>
          </p:spPr>
          <p:txBody>
            <a:bodyPr wrap="none" rtlCol="0">
              <a:spAutoFit/>
            </a:bodyPr>
            <a:lstStyle/>
            <a:p>
              <a:pPr algn="ctr"/>
              <a:r>
                <a:rPr lang="en-SG" sz="1400" b="0" dirty="0">
                  <a:ln>
                    <a:noFill/>
                  </a:ln>
                  <a:latin typeface="+mn-lt"/>
                  <a:cs typeface="Segoe UI Semibold" panose="020B0702040204020203" pitchFamily="34" charset="0"/>
                </a:rPr>
                <a:t>Quantitative</a:t>
              </a:r>
              <a:endParaRPr lang="en-SG" sz="1400" b="0" dirty="0">
                <a:ln>
                  <a:noFill/>
                </a:ln>
                <a:cs typeface="Segoe UI Semibold" panose="020B0702040204020203" pitchFamily="34" charset="0"/>
              </a:endParaRPr>
            </a:p>
          </p:txBody>
        </p:sp>
        <p:sp>
          <p:nvSpPr>
            <p:cNvPr id="31" name="TextBox 30">
              <a:extLst>
                <a:ext uri="{FF2B5EF4-FFF2-40B4-BE49-F238E27FC236}">
                  <a16:creationId xmlns:a16="http://schemas.microsoft.com/office/drawing/2014/main" id="{E642D2CC-CF26-46EF-A352-43F1F7A7DE0E}"/>
                </a:ext>
              </a:extLst>
            </p:cNvPr>
            <p:cNvSpPr txBox="1"/>
            <p:nvPr/>
          </p:nvSpPr>
          <p:spPr>
            <a:xfrm>
              <a:off x="5612553" y="6353803"/>
              <a:ext cx="1034257" cy="307777"/>
            </a:xfrm>
            <a:prstGeom prst="rect">
              <a:avLst/>
            </a:prstGeom>
            <a:noFill/>
          </p:spPr>
          <p:txBody>
            <a:bodyPr wrap="none" rtlCol="0">
              <a:spAutoFit/>
            </a:bodyPr>
            <a:lstStyle/>
            <a:p>
              <a:pPr algn="ctr"/>
              <a:r>
                <a:rPr lang="en-SG" sz="1400" dirty="0"/>
                <a:t>Conclusion</a:t>
              </a:r>
            </a:p>
          </p:txBody>
        </p:sp>
        <p:cxnSp>
          <p:nvCxnSpPr>
            <p:cNvPr id="32" name="Straight Connector 31">
              <a:extLst>
                <a:ext uri="{FF2B5EF4-FFF2-40B4-BE49-F238E27FC236}">
                  <a16:creationId xmlns:a16="http://schemas.microsoft.com/office/drawing/2014/main" id="{3C5A11E0-5486-4291-BAFC-4703AFFBA72B}"/>
                </a:ext>
              </a:extLst>
            </p:cNvPr>
            <p:cNvCxnSpPr>
              <a:cxnSpLocks/>
            </p:cNvCxnSpPr>
            <p:nvPr/>
          </p:nvCxnSpPr>
          <p:spPr>
            <a:xfrm flipV="1">
              <a:off x="164165" y="6695222"/>
              <a:ext cx="1624295" cy="2"/>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C038DE49-FC64-4960-AFBE-A134066B0299}"/>
                </a:ext>
              </a:extLst>
            </p:cNvPr>
            <p:cNvSpPr txBox="1"/>
            <p:nvPr/>
          </p:nvSpPr>
          <p:spPr>
            <a:xfrm>
              <a:off x="375554" y="6353806"/>
              <a:ext cx="1196161" cy="307777"/>
            </a:xfrm>
            <a:prstGeom prst="rect">
              <a:avLst/>
            </a:prstGeom>
            <a:noFill/>
          </p:spPr>
          <p:txBody>
            <a:bodyPr wrap="none" rtlCol="0">
              <a:spAutoFit/>
            </a:bodyPr>
            <a:lstStyle/>
            <a:p>
              <a:pPr algn="ctr"/>
              <a:r>
                <a:rPr lang="en-SG" sz="1400" dirty="0">
                  <a:solidFill>
                    <a:srgbClr val="C00000"/>
                  </a:solidFill>
                  <a:latin typeface="Segoe UI Semibold" panose="020B0702040204020203" pitchFamily="34" charset="0"/>
                  <a:cs typeface="Segoe UI Semibold" panose="020B0702040204020203" pitchFamily="34" charset="0"/>
                </a:rPr>
                <a:t>Introduction</a:t>
              </a:r>
            </a:p>
          </p:txBody>
        </p:sp>
        <p:cxnSp>
          <p:nvCxnSpPr>
            <p:cNvPr id="34" name="Straight Connector 33">
              <a:extLst>
                <a:ext uri="{FF2B5EF4-FFF2-40B4-BE49-F238E27FC236}">
                  <a16:creationId xmlns:a16="http://schemas.microsoft.com/office/drawing/2014/main" id="{0B173E45-F167-485F-A5F6-AE1D1B0940DF}"/>
                </a:ext>
              </a:extLst>
            </p:cNvPr>
            <p:cNvCxnSpPr>
              <a:cxnSpLocks/>
            </p:cNvCxnSpPr>
            <p:nvPr/>
          </p:nvCxnSpPr>
          <p:spPr>
            <a:xfrm flipV="1">
              <a:off x="1880544" y="6695220"/>
              <a:ext cx="1624295" cy="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2D103EE8-4103-4552-9545-15389E7BA077}"/>
                </a:ext>
              </a:extLst>
            </p:cNvPr>
            <p:cNvCxnSpPr>
              <a:cxnSpLocks/>
            </p:cNvCxnSpPr>
            <p:nvPr/>
          </p:nvCxnSpPr>
          <p:spPr>
            <a:xfrm flipV="1">
              <a:off x="3596923" y="6698270"/>
              <a:ext cx="1624295" cy="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A421A564-AF8E-4A82-B1BF-AC07D1BFBC26}"/>
                </a:ext>
              </a:extLst>
            </p:cNvPr>
            <p:cNvCxnSpPr>
              <a:cxnSpLocks/>
            </p:cNvCxnSpPr>
            <p:nvPr/>
          </p:nvCxnSpPr>
          <p:spPr>
            <a:xfrm flipV="1">
              <a:off x="5317535" y="6695218"/>
              <a:ext cx="1624295" cy="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7" name="TextBox 36"/>
          <p:cNvSpPr txBox="1"/>
          <p:nvPr/>
        </p:nvSpPr>
        <p:spPr>
          <a:xfrm>
            <a:off x="2130465" y="2077479"/>
            <a:ext cx="1538162" cy="369332"/>
          </a:xfrm>
          <a:prstGeom prst="rect">
            <a:avLst/>
          </a:prstGeom>
          <a:solidFill>
            <a:srgbClr val="FFC524">
              <a:alpha val="73000"/>
            </a:srgbClr>
          </a:solidFill>
          <a:ln w="38100">
            <a:solidFill>
              <a:schemeClr val="tx1"/>
            </a:solidFill>
          </a:ln>
        </p:spPr>
        <p:txBody>
          <a:bodyPr wrap="square" rtlCol="0">
            <a:spAutoFit/>
          </a:bodyPr>
          <a:lstStyle/>
          <a:p>
            <a:r>
              <a:rPr lang="en-US" i="1" dirty="0"/>
              <a:t>Dark Surface</a:t>
            </a:r>
          </a:p>
        </p:txBody>
      </p:sp>
      <p:sp>
        <p:nvSpPr>
          <p:cNvPr id="38" name="TextBox 37"/>
          <p:cNvSpPr txBox="1"/>
          <p:nvPr/>
        </p:nvSpPr>
        <p:spPr>
          <a:xfrm>
            <a:off x="5963367" y="2077479"/>
            <a:ext cx="1564982" cy="369332"/>
          </a:xfrm>
          <a:prstGeom prst="rect">
            <a:avLst/>
          </a:prstGeom>
          <a:solidFill>
            <a:srgbClr val="FFC524">
              <a:alpha val="73000"/>
            </a:srgbClr>
          </a:solidFill>
          <a:ln w="38100">
            <a:solidFill>
              <a:schemeClr val="tx1"/>
            </a:solidFill>
          </a:ln>
        </p:spPr>
        <p:txBody>
          <a:bodyPr wrap="square" rtlCol="0">
            <a:spAutoFit/>
          </a:bodyPr>
          <a:lstStyle/>
          <a:p>
            <a:r>
              <a:rPr lang="en-US" i="1" dirty="0"/>
              <a:t>Bright Surface</a:t>
            </a:r>
          </a:p>
        </p:txBody>
      </p:sp>
      <p:pic>
        <p:nvPicPr>
          <p:cNvPr id="39" name="Picture 38"/>
          <p:cNvPicPr>
            <a:picLocks noChangeAspect="1"/>
          </p:cNvPicPr>
          <p:nvPr/>
        </p:nvPicPr>
        <p:blipFill rotWithShape="1">
          <a:blip r:embed="rId3">
            <a:extLst>
              <a:ext uri="{28A0092B-C50C-407E-A947-70E740481C1C}">
                <a14:useLocalDpi xmlns:a14="http://schemas.microsoft.com/office/drawing/2010/main" val="0"/>
              </a:ext>
            </a:extLst>
          </a:blip>
          <a:srcRect l="12363" t="30151" r="68471" b="29947"/>
          <a:stretch/>
        </p:blipFill>
        <p:spPr>
          <a:xfrm>
            <a:off x="1438049" y="2692565"/>
            <a:ext cx="2810835" cy="3085810"/>
          </a:xfrm>
          <a:prstGeom prst="rect">
            <a:avLst/>
          </a:prstGeom>
        </p:spPr>
      </p:pic>
      <p:pic>
        <p:nvPicPr>
          <p:cNvPr id="19" name="Picture 18"/>
          <p:cNvPicPr>
            <a:picLocks noChangeAspect="1"/>
          </p:cNvPicPr>
          <p:nvPr/>
        </p:nvPicPr>
        <p:blipFill rotWithShape="1">
          <a:blip r:embed="rId4" cstate="print">
            <a:extLst>
              <a:ext uri="{28A0092B-C50C-407E-A947-70E740481C1C}">
                <a14:useLocalDpi xmlns:a14="http://schemas.microsoft.com/office/drawing/2010/main" val="0"/>
              </a:ext>
            </a:extLst>
          </a:blip>
          <a:srcRect l="29658" t="17744" r="29670" b="21247"/>
          <a:stretch/>
        </p:blipFill>
        <p:spPr>
          <a:xfrm>
            <a:off x="4996032" y="2708797"/>
            <a:ext cx="3002073" cy="3002073"/>
          </a:xfrm>
          <a:prstGeom prst="rect">
            <a:avLst/>
          </a:prstGeom>
        </p:spPr>
      </p:pic>
    </p:spTree>
    <p:extLst>
      <p:ext uri="{BB962C8B-B14F-4D97-AF65-F5344CB8AC3E}">
        <p14:creationId xmlns:p14="http://schemas.microsoft.com/office/powerpoint/2010/main" val="2653628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wipe(left)">
                                      <p:cBhvr>
                                        <p:cTn id="7" dur="500"/>
                                        <p:tgtEl>
                                          <p:spTgt spid="39"/>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7"/>
                                        </p:tgtEl>
                                        <p:attrNameLst>
                                          <p:attrName>style.visibility</p:attrName>
                                        </p:attrNameLst>
                                      </p:cBhvr>
                                      <p:to>
                                        <p:strVal val="visible"/>
                                      </p:to>
                                    </p:set>
                                    <p:animEffect transition="in" filter="wipe(left)">
                                      <p:cBhvr>
                                        <p:cTn id="10" dur="500"/>
                                        <p:tgtEl>
                                          <p:spTgt spid="37"/>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wipe(left)">
                                      <p:cBhvr>
                                        <p:cTn id="13" dur="500"/>
                                        <p:tgtEl>
                                          <p:spTgt spid="38"/>
                                        </p:tgtEl>
                                      </p:cBhvr>
                                    </p:animEffect>
                                  </p:childTnLst>
                                </p:cTn>
                              </p:par>
                              <p:par>
                                <p:cTn id="14" presetID="22" presetClass="entr" presetSubtype="8" fill="hold"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wipe(left)">
                                      <p:cBhvr>
                                        <p:cTn id="16"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8"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itle 3"/>
          <p:cNvSpPr txBox="1">
            <a:spLocks/>
          </p:cNvSpPr>
          <p:nvPr/>
        </p:nvSpPr>
        <p:spPr>
          <a:xfrm>
            <a:off x="628650" y="377320"/>
            <a:ext cx="7886700" cy="1325563"/>
          </a:xfrm>
          <a:prstGeom prst="rect">
            <a:avLst/>
          </a:prstGeom>
          <a:noFill/>
        </p:spPr>
        <p:txBody>
          <a:bodyPr vert="horz" lIns="91440" tIns="45720" rIns="91440" bIns="45720" rtlCol="0" anchor="ctr">
            <a:normAutofit/>
          </a:bodyPr>
          <a:lstStyle>
            <a:lvl1pPr algn="l" defTabSz="685800" rtl="0" eaLnBrk="1" latinLnBrk="0" hangingPunct="1">
              <a:lnSpc>
                <a:spcPct val="90000"/>
              </a:lnSpc>
              <a:spcBef>
                <a:spcPct val="0"/>
              </a:spcBef>
              <a:buNone/>
              <a:defRPr sz="4400" b="0" i="0" kern="1200">
                <a:solidFill>
                  <a:schemeClr val="tx1"/>
                </a:solidFill>
                <a:latin typeface="+mj-lt"/>
                <a:ea typeface="Gill Sans Light" charset="0"/>
                <a:cs typeface="Gill Sans Light" charset="0"/>
              </a:defRPr>
            </a:lvl1pPr>
          </a:lstStyle>
          <a:p>
            <a:r>
              <a:rPr lang="en-US" sz="3600"/>
              <a:t>Preliminary Observations – </a:t>
            </a:r>
            <a:br>
              <a:rPr lang="en-US" sz="3600"/>
            </a:br>
            <a:r>
              <a:rPr lang="en-US" sz="3600"/>
              <a:t>Granular Pattern vs Drift</a:t>
            </a:r>
            <a:endParaRPr lang="en-US" sz="3600" dirty="0"/>
          </a:p>
        </p:txBody>
      </p:sp>
      <p:sp>
        <p:nvSpPr>
          <p:cNvPr id="4" name="Footer Placeholder 3"/>
          <p:cNvSpPr>
            <a:spLocks noGrp="1"/>
          </p:cNvSpPr>
          <p:nvPr>
            <p:ph type="ftr" sz="quarter" idx="11"/>
          </p:nvPr>
        </p:nvSpPr>
        <p:spPr/>
        <p:txBody>
          <a:bodyPr/>
          <a:lstStyle/>
          <a:p>
            <a:r>
              <a:rPr lang="en-SG" dirty="0"/>
              <a:t>SYPT 2020</a:t>
            </a:r>
          </a:p>
        </p:txBody>
      </p:sp>
      <p:sp>
        <p:nvSpPr>
          <p:cNvPr id="5" name="Slide Number Placeholder 4"/>
          <p:cNvSpPr>
            <a:spLocks noGrp="1"/>
          </p:cNvSpPr>
          <p:nvPr>
            <p:ph type="sldNum" sz="quarter" idx="4"/>
          </p:nvPr>
        </p:nvSpPr>
        <p:spPr/>
        <p:txBody>
          <a:bodyPr/>
          <a:lstStyle/>
          <a:p>
            <a:fld id="{D524B6CE-5D57-4459-A907-3F1D5BE11E1F}" type="slidenum">
              <a:rPr lang="en-SG" smtClean="0">
                <a:solidFill>
                  <a:prstClr val="black"/>
                </a:solidFill>
              </a:rPr>
              <a:pPr/>
              <a:t>12</a:t>
            </a:fld>
            <a:endParaRPr lang="en-SG" dirty="0">
              <a:solidFill>
                <a:prstClr val="black"/>
              </a:solidFill>
            </a:endParaRPr>
          </a:p>
        </p:txBody>
      </p:sp>
      <p:grpSp>
        <p:nvGrpSpPr>
          <p:cNvPr id="28" name="Group 27">
            <a:extLst>
              <a:ext uri="{FF2B5EF4-FFF2-40B4-BE49-F238E27FC236}">
                <a16:creationId xmlns:a16="http://schemas.microsoft.com/office/drawing/2014/main" id="{0E3A7137-AA01-4EB1-BD3A-2A487073D941}"/>
              </a:ext>
            </a:extLst>
          </p:cNvPr>
          <p:cNvGrpSpPr/>
          <p:nvPr/>
        </p:nvGrpSpPr>
        <p:grpSpPr>
          <a:xfrm>
            <a:off x="1183167" y="6269881"/>
            <a:ext cx="6777665" cy="344469"/>
            <a:chOff x="164165" y="6353803"/>
            <a:chExt cx="6777665" cy="344469"/>
          </a:xfrm>
        </p:grpSpPr>
        <p:sp>
          <p:nvSpPr>
            <p:cNvPr id="29" name="TextBox 28">
              <a:extLst>
                <a:ext uri="{FF2B5EF4-FFF2-40B4-BE49-F238E27FC236}">
                  <a16:creationId xmlns:a16="http://schemas.microsoft.com/office/drawing/2014/main" id="{80AAD0A4-97ED-4120-A4C9-E6B44E876CC9}"/>
                </a:ext>
              </a:extLst>
            </p:cNvPr>
            <p:cNvSpPr txBox="1"/>
            <p:nvPr/>
          </p:nvSpPr>
          <p:spPr>
            <a:xfrm>
              <a:off x="2201087" y="6353804"/>
              <a:ext cx="1010919" cy="307777"/>
            </a:xfrm>
            <a:prstGeom prst="rect">
              <a:avLst/>
            </a:prstGeom>
            <a:noFill/>
          </p:spPr>
          <p:txBody>
            <a:bodyPr wrap="none" rtlCol="0">
              <a:spAutoFit/>
            </a:bodyPr>
            <a:lstStyle/>
            <a:p>
              <a:pPr algn="ctr"/>
              <a:r>
                <a:rPr lang="en-SG" sz="1400" dirty="0">
                  <a:latin typeface="+mn-lt"/>
                  <a:cs typeface="Segoe UI Semibold" panose="020B0702040204020203" pitchFamily="34" charset="0"/>
                </a:rPr>
                <a:t>Qualitative</a:t>
              </a:r>
            </a:p>
          </p:txBody>
        </p:sp>
        <p:sp>
          <p:nvSpPr>
            <p:cNvPr id="30" name="TextBox 29">
              <a:extLst>
                <a:ext uri="{FF2B5EF4-FFF2-40B4-BE49-F238E27FC236}">
                  <a16:creationId xmlns:a16="http://schemas.microsoft.com/office/drawing/2014/main" id="{CB06E594-14E8-4349-A3B2-51B1C83AB8C8}"/>
                </a:ext>
              </a:extLst>
            </p:cNvPr>
            <p:cNvSpPr txBox="1"/>
            <p:nvPr/>
          </p:nvSpPr>
          <p:spPr>
            <a:xfrm>
              <a:off x="3873334" y="6353803"/>
              <a:ext cx="1127936" cy="307777"/>
            </a:xfrm>
            <a:prstGeom prst="rect">
              <a:avLst/>
            </a:prstGeom>
            <a:noFill/>
            <a:ln>
              <a:noFill/>
            </a:ln>
          </p:spPr>
          <p:txBody>
            <a:bodyPr wrap="none" rtlCol="0">
              <a:spAutoFit/>
            </a:bodyPr>
            <a:lstStyle/>
            <a:p>
              <a:pPr algn="ctr"/>
              <a:r>
                <a:rPr lang="en-SG" sz="1400" b="0" dirty="0">
                  <a:ln>
                    <a:noFill/>
                  </a:ln>
                  <a:latin typeface="+mn-lt"/>
                  <a:cs typeface="Segoe UI Semibold" panose="020B0702040204020203" pitchFamily="34" charset="0"/>
                </a:rPr>
                <a:t>Quantitative</a:t>
              </a:r>
              <a:endParaRPr lang="en-SG" sz="1400" b="0" dirty="0">
                <a:ln>
                  <a:noFill/>
                </a:ln>
                <a:cs typeface="Segoe UI Semibold" panose="020B0702040204020203" pitchFamily="34" charset="0"/>
              </a:endParaRPr>
            </a:p>
          </p:txBody>
        </p:sp>
        <p:sp>
          <p:nvSpPr>
            <p:cNvPr id="31" name="TextBox 30">
              <a:extLst>
                <a:ext uri="{FF2B5EF4-FFF2-40B4-BE49-F238E27FC236}">
                  <a16:creationId xmlns:a16="http://schemas.microsoft.com/office/drawing/2014/main" id="{E642D2CC-CF26-46EF-A352-43F1F7A7DE0E}"/>
                </a:ext>
              </a:extLst>
            </p:cNvPr>
            <p:cNvSpPr txBox="1"/>
            <p:nvPr/>
          </p:nvSpPr>
          <p:spPr>
            <a:xfrm>
              <a:off x="5612553" y="6353803"/>
              <a:ext cx="1034257" cy="307777"/>
            </a:xfrm>
            <a:prstGeom prst="rect">
              <a:avLst/>
            </a:prstGeom>
            <a:noFill/>
          </p:spPr>
          <p:txBody>
            <a:bodyPr wrap="none" rtlCol="0">
              <a:spAutoFit/>
            </a:bodyPr>
            <a:lstStyle/>
            <a:p>
              <a:pPr algn="ctr"/>
              <a:r>
                <a:rPr lang="en-SG" sz="1400" dirty="0"/>
                <a:t>Conclusion</a:t>
              </a:r>
            </a:p>
          </p:txBody>
        </p:sp>
        <p:cxnSp>
          <p:nvCxnSpPr>
            <p:cNvPr id="32" name="Straight Connector 31">
              <a:extLst>
                <a:ext uri="{FF2B5EF4-FFF2-40B4-BE49-F238E27FC236}">
                  <a16:creationId xmlns:a16="http://schemas.microsoft.com/office/drawing/2014/main" id="{3C5A11E0-5486-4291-BAFC-4703AFFBA72B}"/>
                </a:ext>
              </a:extLst>
            </p:cNvPr>
            <p:cNvCxnSpPr>
              <a:cxnSpLocks/>
            </p:cNvCxnSpPr>
            <p:nvPr/>
          </p:nvCxnSpPr>
          <p:spPr>
            <a:xfrm flipV="1">
              <a:off x="164165" y="6695222"/>
              <a:ext cx="1624295" cy="2"/>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C038DE49-FC64-4960-AFBE-A134066B0299}"/>
                </a:ext>
              </a:extLst>
            </p:cNvPr>
            <p:cNvSpPr txBox="1"/>
            <p:nvPr/>
          </p:nvSpPr>
          <p:spPr>
            <a:xfrm>
              <a:off x="375554" y="6353806"/>
              <a:ext cx="1196161" cy="307777"/>
            </a:xfrm>
            <a:prstGeom prst="rect">
              <a:avLst/>
            </a:prstGeom>
            <a:noFill/>
          </p:spPr>
          <p:txBody>
            <a:bodyPr wrap="none" rtlCol="0">
              <a:spAutoFit/>
            </a:bodyPr>
            <a:lstStyle/>
            <a:p>
              <a:pPr algn="ctr"/>
              <a:r>
                <a:rPr lang="en-SG" sz="1400" dirty="0">
                  <a:solidFill>
                    <a:srgbClr val="C00000"/>
                  </a:solidFill>
                  <a:latin typeface="Segoe UI Semibold" panose="020B0702040204020203" pitchFamily="34" charset="0"/>
                  <a:cs typeface="Segoe UI Semibold" panose="020B0702040204020203" pitchFamily="34" charset="0"/>
                </a:rPr>
                <a:t>Introduction</a:t>
              </a:r>
            </a:p>
          </p:txBody>
        </p:sp>
        <p:cxnSp>
          <p:nvCxnSpPr>
            <p:cNvPr id="34" name="Straight Connector 33">
              <a:extLst>
                <a:ext uri="{FF2B5EF4-FFF2-40B4-BE49-F238E27FC236}">
                  <a16:creationId xmlns:a16="http://schemas.microsoft.com/office/drawing/2014/main" id="{0B173E45-F167-485F-A5F6-AE1D1B0940DF}"/>
                </a:ext>
              </a:extLst>
            </p:cNvPr>
            <p:cNvCxnSpPr>
              <a:cxnSpLocks/>
            </p:cNvCxnSpPr>
            <p:nvPr/>
          </p:nvCxnSpPr>
          <p:spPr>
            <a:xfrm flipV="1">
              <a:off x="1880544" y="6695220"/>
              <a:ext cx="1624295" cy="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2D103EE8-4103-4552-9545-15389E7BA077}"/>
                </a:ext>
              </a:extLst>
            </p:cNvPr>
            <p:cNvCxnSpPr>
              <a:cxnSpLocks/>
            </p:cNvCxnSpPr>
            <p:nvPr/>
          </p:nvCxnSpPr>
          <p:spPr>
            <a:xfrm flipV="1">
              <a:off x="3596923" y="6698270"/>
              <a:ext cx="1624295" cy="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A421A564-AF8E-4A82-B1BF-AC07D1BFBC26}"/>
                </a:ext>
              </a:extLst>
            </p:cNvPr>
            <p:cNvCxnSpPr>
              <a:cxnSpLocks/>
            </p:cNvCxnSpPr>
            <p:nvPr/>
          </p:nvCxnSpPr>
          <p:spPr>
            <a:xfrm flipV="1">
              <a:off x="5317535" y="6695218"/>
              <a:ext cx="1624295" cy="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38" name="Picture 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2982085" y="1444470"/>
            <a:ext cx="9085321" cy="4788721"/>
          </a:xfrm>
          <a:prstGeom prst="rect">
            <a:avLst/>
          </a:prstGeom>
        </p:spPr>
      </p:pic>
      <p:pic>
        <p:nvPicPr>
          <p:cNvPr id="39" name="Picture 3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3472965" y="2211189"/>
            <a:ext cx="7351435" cy="3874818"/>
          </a:xfrm>
          <a:prstGeom prst="rect">
            <a:avLst/>
          </a:prstGeom>
        </p:spPr>
      </p:pic>
      <p:pic>
        <p:nvPicPr>
          <p:cNvPr id="47" name="Picture 46"/>
          <p:cNvPicPr>
            <a:picLocks noChangeAspect="1"/>
          </p:cNvPicPr>
          <p:nvPr/>
        </p:nvPicPr>
        <p:blipFill>
          <a:blip r:embed="rId5"/>
          <a:stretch>
            <a:fillRect/>
          </a:stretch>
        </p:blipFill>
        <p:spPr>
          <a:xfrm>
            <a:off x="-48159" y="1444470"/>
            <a:ext cx="9144000" cy="837828"/>
          </a:xfrm>
          <a:prstGeom prst="rect">
            <a:avLst/>
          </a:prstGeom>
        </p:spPr>
      </p:pic>
      <p:pic>
        <p:nvPicPr>
          <p:cNvPr id="49" name="Picture 48"/>
          <p:cNvPicPr>
            <a:picLocks noChangeAspect="1"/>
          </p:cNvPicPr>
          <p:nvPr/>
        </p:nvPicPr>
        <p:blipFill>
          <a:blip r:embed="rId5"/>
          <a:stretch>
            <a:fillRect/>
          </a:stretch>
        </p:blipFill>
        <p:spPr>
          <a:xfrm>
            <a:off x="0" y="5659791"/>
            <a:ext cx="9144000" cy="611860"/>
          </a:xfrm>
          <a:prstGeom prst="rect">
            <a:avLst/>
          </a:prstGeom>
        </p:spPr>
      </p:pic>
      <p:pic>
        <p:nvPicPr>
          <p:cNvPr id="50" name="Picture 49"/>
          <p:cNvPicPr>
            <a:picLocks noChangeAspect="1"/>
          </p:cNvPicPr>
          <p:nvPr/>
        </p:nvPicPr>
        <p:blipFill>
          <a:blip r:embed="rId5"/>
          <a:stretch>
            <a:fillRect/>
          </a:stretch>
        </p:blipFill>
        <p:spPr>
          <a:xfrm>
            <a:off x="0" y="1886271"/>
            <a:ext cx="783805" cy="4091447"/>
          </a:xfrm>
          <a:prstGeom prst="rect">
            <a:avLst/>
          </a:prstGeom>
        </p:spPr>
      </p:pic>
      <p:pic>
        <p:nvPicPr>
          <p:cNvPr id="51" name="Picture 50"/>
          <p:cNvPicPr>
            <a:picLocks noChangeAspect="1"/>
          </p:cNvPicPr>
          <p:nvPr/>
        </p:nvPicPr>
        <p:blipFill>
          <a:blip r:embed="rId5"/>
          <a:stretch>
            <a:fillRect/>
          </a:stretch>
        </p:blipFill>
        <p:spPr>
          <a:xfrm>
            <a:off x="8591550" y="2198226"/>
            <a:ext cx="895350" cy="3520148"/>
          </a:xfrm>
          <a:prstGeom prst="rect">
            <a:avLst/>
          </a:prstGeom>
        </p:spPr>
      </p:pic>
      <p:pic>
        <p:nvPicPr>
          <p:cNvPr id="52" name="Picture 51"/>
          <p:cNvPicPr>
            <a:picLocks noChangeAspect="1"/>
          </p:cNvPicPr>
          <p:nvPr/>
        </p:nvPicPr>
        <p:blipFill>
          <a:blip r:embed="rId5"/>
          <a:stretch>
            <a:fillRect/>
          </a:stretch>
        </p:blipFill>
        <p:spPr>
          <a:xfrm>
            <a:off x="4231009" y="2171920"/>
            <a:ext cx="910314" cy="3520148"/>
          </a:xfrm>
          <a:prstGeom prst="rect">
            <a:avLst/>
          </a:prstGeom>
        </p:spPr>
      </p:pic>
    </p:spTree>
    <p:extLst>
      <p:ext uri="{BB962C8B-B14F-4D97-AF65-F5344CB8AC3E}">
        <p14:creationId xmlns:p14="http://schemas.microsoft.com/office/powerpoint/2010/main" val="73706841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SG" dirty="0"/>
              <a:t>SYPT 2020</a:t>
            </a:r>
          </a:p>
        </p:txBody>
      </p:sp>
      <p:sp>
        <p:nvSpPr>
          <p:cNvPr id="5" name="Slide Number Placeholder 4"/>
          <p:cNvSpPr>
            <a:spLocks noGrp="1"/>
          </p:cNvSpPr>
          <p:nvPr>
            <p:ph type="sldNum" sz="quarter" idx="4"/>
          </p:nvPr>
        </p:nvSpPr>
        <p:spPr/>
        <p:txBody>
          <a:bodyPr/>
          <a:lstStyle/>
          <a:p>
            <a:fld id="{D524B6CE-5D57-4459-A907-3F1D5BE11E1F}" type="slidenum">
              <a:rPr lang="en-SG" smtClean="0">
                <a:solidFill>
                  <a:prstClr val="black"/>
                </a:solidFill>
              </a:rPr>
              <a:pPr/>
              <a:t>13</a:t>
            </a:fld>
            <a:endParaRPr lang="en-SG" dirty="0">
              <a:solidFill>
                <a:prstClr val="black"/>
              </a:solidFill>
            </a:endParaRPr>
          </a:p>
        </p:txBody>
      </p:sp>
      <p:grpSp>
        <p:nvGrpSpPr>
          <p:cNvPr id="28" name="Group 27">
            <a:extLst>
              <a:ext uri="{FF2B5EF4-FFF2-40B4-BE49-F238E27FC236}">
                <a16:creationId xmlns:a16="http://schemas.microsoft.com/office/drawing/2014/main" id="{0E3A7137-AA01-4EB1-BD3A-2A487073D941}"/>
              </a:ext>
            </a:extLst>
          </p:cNvPr>
          <p:cNvGrpSpPr/>
          <p:nvPr/>
        </p:nvGrpSpPr>
        <p:grpSpPr>
          <a:xfrm>
            <a:off x="1183167" y="6269881"/>
            <a:ext cx="6777665" cy="344469"/>
            <a:chOff x="164165" y="6353803"/>
            <a:chExt cx="6777665" cy="344469"/>
          </a:xfrm>
        </p:grpSpPr>
        <p:sp>
          <p:nvSpPr>
            <p:cNvPr id="29" name="TextBox 28">
              <a:extLst>
                <a:ext uri="{FF2B5EF4-FFF2-40B4-BE49-F238E27FC236}">
                  <a16:creationId xmlns:a16="http://schemas.microsoft.com/office/drawing/2014/main" id="{80AAD0A4-97ED-4120-A4C9-E6B44E876CC9}"/>
                </a:ext>
              </a:extLst>
            </p:cNvPr>
            <p:cNvSpPr txBox="1"/>
            <p:nvPr/>
          </p:nvSpPr>
          <p:spPr>
            <a:xfrm>
              <a:off x="2201087" y="6353804"/>
              <a:ext cx="1010919" cy="307777"/>
            </a:xfrm>
            <a:prstGeom prst="rect">
              <a:avLst/>
            </a:prstGeom>
            <a:noFill/>
          </p:spPr>
          <p:txBody>
            <a:bodyPr wrap="none" rtlCol="0">
              <a:spAutoFit/>
            </a:bodyPr>
            <a:lstStyle/>
            <a:p>
              <a:pPr algn="ctr"/>
              <a:r>
                <a:rPr lang="en-SG" sz="1400" dirty="0">
                  <a:latin typeface="+mn-lt"/>
                  <a:cs typeface="Segoe UI Semibold" panose="020B0702040204020203" pitchFamily="34" charset="0"/>
                </a:rPr>
                <a:t>Qualitative</a:t>
              </a:r>
            </a:p>
          </p:txBody>
        </p:sp>
        <p:sp>
          <p:nvSpPr>
            <p:cNvPr id="30" name="TextBox 29">
              <a:extLst>
                <a:ext uri="{FF2B5EF4-FFF2-40B4-BE49-F238E27FC236}">
                  <a16:creationId xmlns:a16="http://schemas.microsoft.com/office/drawing/2014/main" id="{CB06E594-14E8-4349-A3B2-51B1C83AB8C8}"/>
                </a:ext>
              </a:extLst>
            </p:cNvPr>
            <p:cNvSpPr txBox="1"/>
            <p:nvPr/>
          </p:nvSpPr>
          <p:spPr>
            <a:xfrm>
              <a:off x="3873334" y="6353803"/>
              <a:ext cx="1127936" cy="307777"/>
            </a:xfrm>
            <a:prstGeom prst="rect">
              <a:avLst/>
            </a:prstGeom>
            <a:noFill/>
            <a:ln>
              <a:noFill/>
            </a:ln>
          </p:spPr>
          <p:txBody>
            <a:bodyPr wrap="none" rtlCol="0">
              <a:spAutoFit/>
            </a:bodyPr>
            <a:lstStyle/>
            <a:p>
              <a:pPr algn="ctr"/>
              <a:r>
                <a:rPr lang="en-SG" sz="1400" b="0" dirty="0">
                  <a:ln>
                    <a:noFill/>
                  </a:ln>
                  <a:latin typeface="+mn-lt"/>
                  <a:cs typeface="Segoe UI Semibold" panose="020B0702040204020203" pitchFamily="34" charset="0"/>
                </a:rPr>
                <a:t>Quantitative</a:t>
              </a:r>
              <a:endParaRPr lang="en-SG" sz="1400" b="0" dirty="0">
                <a:ln>
                  <a:noFill/>
                </a:ln>
                <a:cs typeface="Segoe UI Semibold" panose="020B0702040204020203" pitchFamily="34" charset="0"/>
              </a:endParaRPr>
            </a:p>
          </p:txBody>
        </p:sp>
        <p:sp>
          <p:nvSpPr>
            <p:cNvPr id="31" name="TextBox 30">
              <a:extLst>
                <a:ext uri="{FF2B5EF4-FFF2-40B4-BE49-F238E27FC236}">
                  <a16:creationId xmlns:a16="http://schemas.microsoft.com/office/drawing/2014/main" id="{E642D2CC-CF26-46EF-A352-43F1F7A7DE0E}"/>
                </a:ext>
              </a:extLst>
            </p:cNvPr>
            <p:cNvSpPr txBox="1"/>
            <p:nvPr/>
          </p:nvSpPr>
          <p:spPr>
            <a:xfrm>
              <a:off x="5612553" y="6353803"/>
              <a:ext cx="1034257" cy="307777"/>
            </a:xfrm>
            <a:prstGeom prst="rect">
              <a:avLst/>
            </a:prstGeom>
            <a:noFill/>
          </p:spPr>
          <p:txBody>
            <a:bodyPr wrap="none" rtlCol="0">
              <a:spAutoFit/>
            </a:bodyPr>
            <a:lstStyle/>
            <a:p>
              <a:pPr algn="ctr"/>
              <a:r>
                <a:rPr lang="en-SG" sz="1400" dirty="0"/>
                <a:t>Conclusion</a:t>
              </a:r>
            </a:p>
          </p:txBody>
        </p:sp>
        <p:cxnSp>
          <p:nvCxnSpPr>
            <p:cNvPr id="32" name="Straight Connector 31">
              <a:extLst>
                <a:ext uri="{FF2B5EF4-FFF2-40B4-BE49-F238E27FC236}">
                  <a16:creationId xmlns:a16="http://schemas.microsoft.com/office/drawing/2014/main" id="{3C5A11E0-5486-4291-BAFC-4703AFFBA72B}"/>
                </a:ext>
              </a:extLst>
            </p:cNvPr>
            <p:cNvCxnSpPr>
              <a:cxnSpLocks/>
            </p:cNvCxnSpPr>
            <p:nvPr/>
          </p:nvCxnSpPr>
          <p:spPr>
            <a:xfrm flipV="1">
              <a:off x="164165" y="6695222"/>
              <a:ext cx="1624295" cy="2"/>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C038DE49-FC64-4960-AFBE-A134066B0299}"/>
                </a:ext>
              </a:extLst>
            </p:cNvPr>
            <p:cNvSpPr txBox="1"/>
            <p:nvPr/>
          </p:nvSpPr>
          <p:spPr>
            <a:xfrm>
              <a:off x="375554" y="6353806"/>
              <a:ext cx="1196161" cy="307777"/>
            </a:xfrm>
            <a:prstGeom prst="rect">
              <a:avLst/>
            </a:prstGeom>
            <a:noFill/>
          </p:spPr>
          <p:txBody>
            <a:bodyPr wrap="none" rtlCol="0">
              <a:spAutoFit/>
            </a:bodyPr>
            <a:lstStyle/>
            <a:p>
              <a:pPr algn="ctr"/>
              <a:r>
                <a:rPr lang="en-SG" sz="1400" dirty="0">
                  <a:solidFill>
                    <a:srgbClr val="C00000"/>
                  </a:solidFill>
                  <a:latin typeface="Segoe UI Semibold" panose="020B0702040204020203" pitchFamily="34" charset="0"/>
                  <a:cs typeface="Segoe UI Semibold" panose="020B0702040204020203" pitchFamily="34" charset="0"/>
                </a:rPr>
                <a:t>Introduction</a:t>
              </a:r>
            </a:p>
          </p:txBody>
        </p:sp>
        <p:cxnSp>
          <p:nvCxnSpPr>
            <p:cNvPr id="34" name="Straight Connector 33">
              <a:extLst>
                <a:ext uri="{FF2B5EF4-FFF2-40B4-BE49-F238E27FC236}">
                  <a16:creationId xmlns:a16="http://schemas.microsoft.com/office/drawing/2014/main" id="{0B173E45-F167-485F-A5F6-AE1D1B0940DF}"/>
                </a:ext>
              </a:extLst>
            </p:cNvPr>
            <p:cNvCxnSpPr>
              <a:cxnSpLocks/>
            </p:cNvCxnSpPr>
            <p:nvPr/>
          </p:nvCxnSpPr>
          <p:spPr>
            <a:xfrm flipV="1">
              <a:off x="1880544" y="6695220"/>
              <a:ext cx="1624295" cy="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2D103EE8-4103-4552-9545-15389E7BA077}"/>
                </a:ext>
              </a:extLst>
            </p:cNvPr>
            <p:cNvCxnSpPr>
              <a:cxnSpLocks/>
            </p:cNvCxnSpPr>
            <p:nvPr/>
          </p:nvCxnSpPr>
          <p:spPr>
            <a:xfrm flipV="1">
              <a:off x="3596923" y="6698270"/>
              <a:ext cx="1624295" cy="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A421A564-AF8E-4A82-B1BF-AC07D1BFBC26}"/>
                </a:ext>
              </a:extLst>
            </p:cNvPr>
            <p:cNvCxnSpPr>
              <a:cxnSpLocks/>
            </p:cNvCxnSpPr>
            <p:nvPr/>
          </p:nvCxnSpPr>
          <p:spPr>
            <a:xfrm flipV="1">
              <a:off x="5317535" y="6695218"/>
              <a:ext cx="1624295" cy="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7" name="Title 3"/>
          <p:cNvSpPr>
            <a:spLocks noGrp="1"/>
          </p:cNvSpPr>
          <p:nvPr>
            <p:ph type="title"/>
          </p:nvPr>
        </p:nvSpPr>
        <p:spPr>
          <a:xfrm>
            <a:off x="628650" y="377320"/>
            <a:ext cx="7886700" cy="1325563"/>
          </a:xfrm>
          <a:noFill/>
        </p:spPr>
        <p:txBody>
          <a:bodyPr>
            <a:normAutofit/>
          </a:bodyPr>
          <a:lstStyle/>
          <a:p>
            <a:r>
              <a:rPr lang="en-US" sz="3600" dirty="0"/>
              <a:t>Preliminary Observations -Drift</a:t>
            </a:r>
          </a:p>
        </p:txBody>
      </p:sp>
      <p:sp>
        <p:nvSpPr>
          <p:cNvPr id="38" name="TextBox 37"/>
          <p:cNvSpPr txBox="1"/>
          <p:nvPr/>
        </p:nvSpPr>
        <p:spPr>
          <a:xfrm>
            <a:off x="5357441" y="2703055"/>
            <a:ext cx="2893979" cy="369332"/>
          </a:xfrm>
          <a:prstGeom prst="rect">
            <a:avLst/>
          </a:prstGeom>
          <a:solidFill>
            <a:srgbClr val="FFC524">
              <a:alpha val="73000"/>
            </a:srgbClr>
          </a:solidFill>
          <a:ln w="38100">
            <a:solidFill>
              <a:schemeClr val="tx1"/>
            </a:solidFill>
          </a:ln>
        </p:spPr>
        <p:txBody>
          <a:bodyPr wrap="square" rtlCol="0">
            <a:spAutoFit/>
          </a:bodyPr>
          <a:lstStyle/>
          <a:p>
            <a:r>
              <a:rPr lang="en-US" dirty="0"/>
              <a:t>Farsighted/ Hyperopic View</a:t>
            </a:r>
          </a:p>
        </p:txBody>
      </p:sp>
      <p:sp>
        <p:nvSpPr>
          <p:cNvPr id="39" name="TextBox 38"/>
          <p:cNvSpPr txBox="1"/>
          <p:nvPr/>
        </p:nvSpPr>
        <p:spPr>
          <a:xfrm>
            <a:off x="1654301" y="2692565"/>
            <a:ext cx="2953182" cy="369332"/>
          </a:xfrm>
          <a:prstGeom prst="rect">
            <a:avLst/>
          </a:prstGeom>
          <a:solidFill>
            <a:srgbClr val="FFC524">
              <a:alpha val="73000"/>
            </a:srgbClr>
          </a:solidFill>
          <a:ln w="38100">
            <a:solidFill>
              <a:schemeClr val="tx1"/>
            </a:solidFill>
          </a:ln>
        </p:spPr>
        <p:txBody>
          <a:bodyPr wrap="square" rtlCol="0">
            <a:spAutoFit/>
          </a:bodyPr>
          <a:lstStyle/>
          <a:p>
            <a:r>
              <a:rPr lang="en-US" dirty="0"/>
              <a:t>Nearsighted Myopic View</a:t>
            </a:r>
          </a:p>
        </p:txBody>
      </p:sp>
      <p:grpSp>
        <p:nvGrpSpPr>
          <p:cNvPr id="47" name="Group 46"/>
          <p:cNvGrpSpPr/>
          <p:nvPr/>
        </p:nvGrpSpPr>
        <p:grpSpPr>
          <a:xfrm>
            <a:off x="1920229" y="3590750"/>
            <a:ext cx="1622030" cy="938457"/>
            <a:chOff x="2048688" y="4417284"/>
            <a:chExt cx="1622030" cy="938457"/>
          </a:xfrm>
        </p:grpSpPr>
        <p:sp>
          <p:nvSpPr>
            <p:cNvPr id="49" name="Rectangle 48"/>
            <p:cNvSpPr/>
            <p:nvPr/>
          </p:nvSpPr>
          <p:spPr>
            <a:xfrm>
              <a:off x="2182502" y="4598697"/>
              <a:ext cx="669075" cy="69540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p:cNvSpPr/>
            <p:nvPr/>
          </p:nvSpPr>
          <p:spPr>
            <a:xfrm>
              <a:off x="2048688" y="4598697"/>
              <a:ext cx="267629" cy="695408"/>
            </a:xfrm>
            <a:prstGeom prst="ellips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2851577" y="4417284"/>
              <a:ext cx="815548" cy="938457"/>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Flowchart: Connector 51"/>
            <p:cNvSpPr/>
            <p:nvPr/>
          </p:nvSpPr>
          <p:spPr>
            <a:xfrm>
              <a:off x="3477131" y="4868002"/>
              <a:ext cx="193587" cy="181738"/>
            </a:xfrm>
            <a:prstGeom prst="flowChartConnector">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3" name="Group 52"/>
          <p:cNvGrpSpPr/>
          <p:nvPr/>
        </p:nvGrpSpPr>
        <p:grpSpPr>
          <a:xfrm>
            <a:off x="5593768" y="3592588"/>
            <a:ext cx="1659792" cy="938457"/>
            <a:chOff x="2048688" y="4417284"/>
            <a:chExt cx="1659792" cy="938457"/>
          </a:xfrm>
        </p:grpSpPr>
        <p:sp>
          <p:nvSpPr>
            <p:cNvPr id="54" name="Rectangle 53"/>
            <p:cNvSpPr/>
            <p:nvPr/>
          </p:nvSpPr>
          <p:spPr>
            <a:xfrm>
              <a:off x="2182502" y="4598697"/>
              <a:ext cx="669075" cy="69540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p:cNvSpPr/>
            <p:nvPr/>
          </p:nvSpPr>
          <p:spPr>
            <a:xfrm>
              <a:off x="2048688" y="4598697"/>
              <a:ext cx="267629" cy="695408"/>
            </a:xfrm>
            <a:prstGeom prst="ellips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p:cNvSpPr/>
            <p:nvPr/>
          </p:nvSpPr>
          <p:spPr>
            <a:xfrm>
              <a:off x="2851577" y="4417284"/>
              <a:ext cx="815548" cy="938457"/>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Flowchart: Connector 56"/>
            <p:cNvSpPr/>
            <p:nvPr/>
          </p:nvSpPr>
          <p:spPr>
            <a:xfrm>
              <a:off x="3514893" y="4866164"/>
              <a:ext cx="193587" cy="181738"/>
            </a:xfrm>
            <a:prstGeom prst="flowChartConnector">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58" name="Straight Arrow Connector 57"/>
          <p:cNvCxnSpPr>
            <a:stCxn id="55" idx="7"/>
          </p:cNvCxnSpPr>
          <p:nvPr/>
        </p:nvCxnSpPr>
        <p:spPr>
          <a:xfrm>
            <a:off x="5822204" y="3875841"/>
            <a:ext cx="2059076" cy="255155"/>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a:stCxn id="55" idx="5"/>
          </p:cNvCxnSpPr>
          <p:nvPr/>
        </p:nvCxnSpPr>
        <p:spPr>
          <a:xfrm flipV="1">
            <a:off x="5822204" y="4146793"/>
            <a:ext cx="2059076" cy="220776"/>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a:stCxn id="55" idx="6"/>
          </p:cNvCxnSpPr>
          <p:nvPr/>
        </p:nvCxnSpPr>
        <p:spPr>
          <a:xfrm>
            <a:off x="5861397" y="4121705"/>
            <a:ext cx="2019883" cy="18582"/>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a:stCxn id="50" idx="7"/>
          </p:cNvCxnSpPr>
          <p:nvPr/>
        </p:nvCxnSpPr>
        <p:spPr>
          <a:xfrm>
            <a:off x="2148665" y="3874003"/>
            <a:ext cx="1761744" cy="548338"/>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a:stCxn id="50" idx="5"/>
          </p:cNvCxnSpPr>
          <p:nvPr/>
        </p:nvCxnSpPr>
        <p:spPr>
          <a:xfrm flipV="1">
            <a:off x="2148665" y="3874003"/>
            <a:ext cx="1761744" cy="491728"/>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p:nvPr/>
        </p:nvCxnSpPr>
        <p:spPr>
          <a:xfrm>
            <a:off x="2187858" y="4119867"/>
            <a:ext cx="1894698" cy="26926"/>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65" name="TextBox 64"/>
          <p:cNvSpPr txBox="1"/>
          <p:nvPr/>
        </p:nvSpPr>
        <p:spPr>
          <a:xfrm>
            <a:off x="2807462" y="4444130"/>
            <a:ext cx="1538162" cy="369332"/>
          </a:xfrm>
          <a:prstGeom prst="rect">
            <a:avLst/>
          </a:prstGeom>
          <a:solidFill>
            <a:srgbClr val="FFC524">
              <a:alpha val="73000"/>
            </a:srgbClr>
          </a:solidFill>
          <a:ln w="38100">
            <a:solidFill>
              <a:schemeClr val="tx1"/>
            </a:solidFill>
          </a:ln>
        </p:spPr>
        <p:txBody>
          <a:bodyPr wrap="square" rtlCol="0">
            <a:spAutoFit/>
          </a:bodyPr>
          <a:lstStyle/>
          <a:p>
            <a:r>
              <a:rPr lang="en-US" i="1" dirty="0"/>
              <a:t>Image Sensor</a:t>
            </a:r>
          </a:p>
        </p:txBody>
      </p:sp>
      <p:sp>
        <p:nvSpPr>
          <p:cNvPr id="67" name="TextBox 66"/>
          <p:cNvSpPr txBox="1"/>
          <p:nvPr/>
        </p:nvSpPr>
        <p:spPr>
          <a:xfrm>
            <a:off x="6588965" y="4407577"/>
            <a:ext cx="1538162" cy="369332"/>
          </a:xfrm>
          <a:prstGeom prst="rect">
            <a:avLst/>
          </a:prstGeom>
          <a:solidFill>
            <a:srgbClr val="FFC524">
              <a:alpha val="73000"/>
            </a:srgbClr>
          </a:solidFill>
          <a:ln w="38100">
            <a:solidFill>
              <a:schemeClr val="tx1"/>
            </a:solidFill>
          </a:ln>
        </p:spPr>
        <p:txBody>
          <a:bodyPr wrap="square" rtlCol="0">
            <a:spAutoFit/>
          </a:bodyPr>
          <a:lstStyle/>
          <a:p>
            <a:r>
              <a:rPr lang="en-US" i="1" dirty="0"/>
              <a:t>Image Sensor</a:t>
            </a:r>
          </a:p>
        </p:txBody>
      </p:sp>
    </p:spTree>
    <p:extLst>
      <p:ext uri="{BB962C8B-B14F-4D97-AF65-F5344CB8AC3E}">
        <p14:creationId xmlns:p14="http://schemas.microsoft.com/office/powerpoint/2010/main" val="366285614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SG" dirty="0"/>
              <a:t>SYPT 2020</a:t>
            </a:r>
          </a:p>
        </p:txBody>
      </p:sp>
      <p:sp>
        <p:nvSpPr>
          <p:cNvPr id="5" name="Slide Number Placeholder 4"/>
          <p:cNvSpPr>
            <a:spLocks noGrp="1"/>
          </p:cNvSpPr>
          <p:nvPr>
            <p:ph type="sldNum" sz="quarter" idx="4"/>
          </p:nvPr>
        </p:nvSpPr>
        <p:spPr/>
        <p:txBody>
          <a:bodyPr/>
          <a:lstStyle/>
          <a:p>
            <a:fld id="{D524B6CE-5D57-4459-A907-3F1D5BE11E1F}" type="slidenum">
              <a:rPr lang="en-SG" smtClean="0">
                <a:solidFill>
                  <a:prstClr val="black"/>
                </a:solidFill>
              </a:rPr>
              <a:pPr/>
              <a:t>14</a:t>
            </a:fld>
            <a:endParaRPr lang="en-SG" dirty="0">
              <a:solidFill>
                <a:prstClr val="black"/>
              </a:solidFill>
            </a:endParaRPr>
          </a:p>
        </p:txBody>
      </p:sp>
      <p:grpSp>
        <p:nvGrpSpPr>
          <p:cNvPr id="28" name="Group 27">
            <a:extLst>
              <a:ext uri="{FF2B5EF4-FFF2-40B4-BE49-F238E27FC236}">
                <a16:creationId xmlns:a16="http://schemas.microsoft.com/office/drawing/2014/main" id="{0E3A7137-AA01-4EB1-BD3A-2A487073D941}"/>
              </a:ext>
            </a:extLst>
          </p:cNvPr>
          <p:cNvGrpSpPr/>
          <p:nvPr/>
        </p:nvGrpSpPr>
        <p:grpSpPr>
          <a:xfrm>
            <a:off x="1183167" y="6269881"/>
            <a:ext cx="6777665" cy="344469"/>
            <a:chOff x="164165" y="6353803"/>
            <a:chExt cx="6777665" cy="344469"/>
          </a:xfrm>
        </p:grpSpPr>
        <p:sp>
          <p:nvSpPr>
            <p:cNvPr id="29" name="TextBox 28">
              <a:extLst>
                <a:ext uri="{FF2B5EF4-FFF2-40B4-BE49-F238E27FC236}">
                  <a16:creationId xmlns:a16="http://schemas.microsoft.com/office/drawing/2014/main" id="{80AAD0A4-97ED-4120-A4C9-E6B44E876CC9}"/>
                </a:ext>
              </a:extLst>
            </p:cNvPr>
            <p:cNvSpPr txBox="1"/>
            <p:nvPr/>
          </p:nvSpPr>
          <p:spPr>
            <a:xfrm>
              <a:off x="2201087" y="6353804"/>
              <a:ext cx="1010919" cy="307777"/>
            </a:xfrm>
            <a:prstGeom prst="rect">
              <a:avLst/>
            </a:prstGeom>
            <a:noFill/>
          </p:spPr>
          <p:txBody>
            <a:bodyPr wrap="none" rtlCol="0">
              <a:spAutoFit/>
            </a:bodyPr>
            <a:lstStyle/>
            <a:p>
              <a:pPr algn="ctr"/>
              <a:r>
                <a:rPr lang="en-SG" sz="1400" dirty="0">
                  <a:latin typeface="+mn-lt"/>
                  <a:cs typeface="Segoe UI Semibold" panose="020B0702040204020203" pitchFamily="34" charset="0"/>
                </a:rPr>
                <a:t>Qualitative</a:t>
              </a:r>
            </a:p>
          </p:txBody>
        </p:sp>
        <p:sp>
          <p:nvSpPr>
            <p:cNvPr id="30" name="TextBox 29">
              <a:extLst>
                <a:ext uri="{FF2B5EF4-FFF2-40B4-BE49-F238E27FC236}">
                  <a16:creationId xmlns:a16="http://schemas.microsoft.com/office/drawing/2014/main" id="{CB06E594-14E8-4349-A3B2-51B1C83AB8C8}"/>
                </a:ext>
              </a:extLst>
            </p:cNvPr>
            <p:cNvSpPr txBox="1"/>
            <p:nvPr/>
          </p:nvSpPr>
          <p:spPr>
            <a:xfrm>
              <a:off x="3873334" y="6353803"/>
              <a:ext cx="1127936" cy="307777"/>
            </a:xfrm>
            <a:prstGeom prst="rect">
              <a:avLst/>
            </a:prstGeom>
            <a:noFill/>
            <a:ln>
              <a:noFill/>
            </a:ln>
          </p:spPr>
          <p:txBody>
            <a:bodyPr wrap="none" rtlCol="0">
              <a:spAutoFit/>
            </a:bodyPr>
            <a:lstStyle/>
            <a:p>
              <a:pPr algn="ctr"/>
              <a:r>
                <a:rPr lang="en-SG" sz="1400" b="0" dirty="0">
                  <a:ln>
                    <a:noFill/>
                  </a:ln>
                  <a:latin typeface="+mn-lt"/>
                  <a:cs typeface="Segoe UI Semibold" panose="020B0702040204020203" pitchFamily="34" charset="0"/>
                </a:rPr>
                <a:t>Quantitative</a:t>
              </a:r>
              <a:endParaRPr lang="en-SG" sz="1400" b="0" dirty="0">
                <a:ln>
                  <a:noFill/>
                </a:ln>
                <a:cs typeface="Segoe UI Semibold" panose="020B0702040204020203" pitchFamily="34" charset="0"/>
              </a:endParaRPr>
            </a:p>
          </p:txBody>
        </p:sp>
        <p:sp>
          <p:nvSpPr>
            <p:cNvPr id="31" name="TextBox 30">
              <a:extLst>
                <a:ext uri="{FF2B5EF4-FFF2-40B4-BE49-F238E27FC236}">
                  <a16:creationId xmlns:a16="http://schemas.microsoft.com/office/drawing/2014/main" id="{E642D2CC-CF26-46EF-A352-43F1F7A7DE0E}"/>
                </a:ext>
              </a:extLst>
            </p:cNvPr>
            <p:cNvSpPr txBox="1"/>
            <p:nvPr/>
          </p:nvSpPr>
          <p:spPr>
            <a:xfrm>
              <a:off x="5612553" y="6353803"/>
              <a:ext cx="1034257" cy="307777"/>
            </a:xfrm>
            <a:prstGeom prst="rect">
              <a:avLst/>
            </a:prstGeom>
            <a:noFill/>
          </p:spPr>
          <p:txBody>
            <a:bodyPr wrap="none" rtlCol="0">
              <a:spAutoFit/>
            </a:bodyPr>
            <a:lstStyle/>
            <a:p>
              <a:pPr algn="ctr"/>
              <a:r>
                <a:rPr lang="en-SG" sz="1400" dirty="0"/>
                <a:t>Conclusion</a:t>
              </a:r>
            </a:p>
          </p:txBody>
        </p:sp>
        <p:cxnSp>
          <p:nvCxnSpPr>
            <p:cNvPr id="32" name="Straight Connector 31">
              <a:extLst>
                <a:ext uri="{FF2B5EF4-FFF2-40B4-BE49-F238E27FC236}">
                  <a16:creationId xmlns:a16="http://schemas.microsoft.com/office/drawing/2014/main" id="{3C5A11E0-5486-4291-BAFC-4703AFFBA72B}"/>
                </a:ext>
              </a:extLst>
            </p:cNvPr>
            <p:cNvCxnSpPr>
              <a:cxnSpLocks/>
            </p:cNvCxnSpPr>
            <p:nvPr/>
          </p:nvCxnSpPr>
          <p:spPr>
            <a:xfrm flipV="1">
              <a:off x="164165" y="6695222"/>
              <a:ext cx="1624295" cy="2"/>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C038DE49-FC64-4960-AFBE-A134066B0299}"/>
                </a:ext>
              </a:extLst>
            </p:cNvPr>
            <p:cNvSpPr txBox="1"/>
            <p:nvPr/>
          </p:nvSpPr>
          <p:spPr>
            <a:xfrm>
              <a:off x="375554" y="6353806"/>
              <a:ext cx="1196161" cy="307777"/>
            </a:xfrm>
            <a:prstGeom prst="rect">
              <a:avLst/>
            </a:prstGeom>
            <a:noFill/>
          </p:spPr>
          <p:txBody>
            <a:bodyPr wrap="none" rtlCol="0">
              <a:spAutoFit/>
            </a:bodyPr>
            <a:lstStyle/>
            <a:p>
              <a:pPr algn="ctr"/>
              <a:r>
                <a:rPr lang="en-SG" sz="1400" dirty="0">
                  <a:solidFill>
                    <a:srgbClr val="C00000"/>
                  </a:solidFill>
                  <a:latin typeface="Segoe UI Semibold" panose="020B0702040204020203" pitchFamily="34" charset="0"/>
                  <a:cs typeface="Segoe UI Semibold" panose="020B0702040204020203" pitchFamily="34" charset="0"/>
                </a:rPr>
                <a:t>Introduction</a:t>
              </a:r>
            </a:p>
          </p:txBody>
        </p:sp>
        <p:cxnSp>
          <p:nvCxnSpPr>
            <p:cNvPr id="34" name="Straight Connector 33">
              <a:extLst>
                <a:ext uri="{FF2B5EF4-FFF2-40B4-BE49-F238E27FC236}">
                  <a16:creationId xmlns:a16="http://schemas.microsoft.com/office/drawing/2014/main" id="{0B173E45-F167-485F-A5F6-AE1D1B0940DF}"/>
                </a:ext>
              </a:extLst>
            </p:cNvPr>
            <p:cNvCxnSpPr>
              <a:cxnSpLocks/>
            </p:cNvCxnSpPr>
            <p:nvPr/>
          </p:nvCxnSpPr>
          <p:spPr>
            <a:xfrm flipV="1">
              <a:off x="1880544" y="6695220"/>
              <a:ext cx="1624295" cy="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2D103EE8-4103-4552-9545-15389E7BA077}"/>
                </a:ext>
              </a:extLst>
            </p:cNvPr>
            <p:cNvCxnSpPr>
              <a:cxnSpLocks/>
            </p:cNvCxnSpPr>
            <p:nvPr/>
          </p:nvCxnSpPr>
          <p:spPr>
            <a:xfrm flipV="1">
              <a:off x="3596923" y="6698270"/>
              <a:ext cx="1624295" cy="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A421A564-AF8E-4A82-B1BF-AC07D1BFBC26}"/>
                </a:ext>
              </a:extLst>
            </p:cNvPr>
            <p:cNvCxnSpPr>
              <a:cxnSpLocks/>
            </p:cNvCxnSpPr>
            <p:nvPr/>
          </p:nvCxnSpPr>
          <p:spPr>
            <a:xfrm flipV="1">
              <a:off x="5317535" y="6695218"/>
              <a:ext cx="1624295" cy="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7" name="Title 3"/>
          <p:cNvSpPr>
            <a:spLocks noGrp="1"/>
          </p:cNvSpPr>
          <p:nvPr>
            <p:ph type="title"/>
          </p:nvPr>
        </p:nvSpPr>
        <p:spPr>
          <a:xfrm>
            <a:off x="628650" y="377320"/>
            <a:ext cx="7886700" cy="1325563"/>
          </a:xfrm>
          <a:noFill/>
        </p:spPr>
        <p:txBody>
          <a:bodyPr>
            <a:normAutofit/>
          </a:bodyPr>
          <a:lstStyle/>
          <a:p>
            <a:r>
              <a:rPr lang="en-US" sz="3600" dirty="0"/>
              <a:t>Preliminary Observation – Drift</a:t>
            </a:r>
            <a:br>
              <a:rPr lang="en-US" sz="3600" dirty="0"/>
            </a:br>
            <a:r>
              <a:rPr lang="en-US" sz="3600" dirty="0"/>
              <a:t>Nearsighted Case</a:t>
            </a:r>
          </a:p>
        </p:txBody>
      </p:sp>
      <mc:AlternateContent xmlns:mc="http://schemas.openxmlformats.org/markup-compatibility/2006" xmlns:a14="http://schemas.microsoft.com/office/drawing/2010/main">
        <mc:Choice Requires="a14">
          <p:sp>
            <p:nvSpPr>
              <p:cNvPr id="38" name="Rectangle 37"/>
              <p:cNvSpPr/>
              <p:nvPr/>
            </p:nvSpPr>
            <p:spPr>
              <a:xfrm>
                <a:off x="6696614" y="3857725"/>
                <a:ext cx="2208125" cy="1959174"/>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14:m>
                  <m:oMath xmlns:m="http://schemas.openxmlformats.org/officeDocument/2006/math">
                    <m:sSub>
                      <m:sSubPr>
                        <m:ctrlPr>
                          <a:rPr lang="en-US" sz="1400" b="1" i="1">
                            <a:solidFill>
                              <a:schemeClr val="tx1"/>
                            </a:solidFill>
                            <a:latin typeface="Cambria Math" panose="02040503050406030204" pitchFamily="18" charset="0"/>
                          </a:rPr>
                        </m:ctrlPr>
                      </m:sSubPr>
                      <m:e>
                        <m:r>
                          <a:rPr lang="en-US" sz="1400" b="1" i="1">
                            <a:solidFill>
                              <a:schemeClr val="tx1"/>
                            </a:solidFill>
                            <a:latin typeface="Cambria Math" panose="02040503050406030204" pitchFamily="18" charset="0"/>
                          </a:rPr>
                          <m:t>𝑽</m:t>
                        </m:r>
                      </m:e>
                      <m:sub>
                        <m:r>
                          <a:rPr lang="en-US" sz="1400" b="1" i="1">
                            <a:solidFill>
                              <a:schemeClr val="tx1"/>
                            </a:solidFill>
                            <a:latin typeface="Cambria Math" panose="02040503050406030204" pitchFamily="18" charset="0"/>
                          </a:rPr>
                          <m:t>𝒅</m:t>
                        </m:r>
                      </m:sub>
                    </m:sSub>
                  </m:oMath>
                </a14:m>
                <a:r>
                  <a:rPr lang="en-US" sz="1400" b="1" dirty="0">
                    <a:solidFill>
                      <a:schemeClr val="tx1"/>
                    </a:solidFill>
                  </a:rPr>
                  <a:t> &gt; 0</a:t>
                </a:r>
                <a:endParaRPr lang="en-US" sz="1400" dirty="0">
                  <a:solidFill>
                    <a:schemeClr val="tx1"/>
                  </a:solidFill>
                </a:endParaRPr>
              </a:p>
              <a:p>
                <a:pPr marL="285750" indent="-285750">
                  <a:buFont typeface="Arial" panose="020B0604020202020204" pitchFamily="34" charset="0"/>
                  <a:buChar char="•"/>
                </a:pPr>
                <a:r>
                  <a:rPr lang="en-US" sz="1400" dirty="0">
                    <a:solidFill>
                      <a:schemeClr val="tx1"/>
                    </a:solidFill>
                  </a:rPr>
                  <a:t>Speckles travel faster than scattering spot</a:t>
                </a:r>
              </a:p>
              <a:p>
                <a:pPr marL="285750" indent="-285750">
                  <a:buFont typeface="Arial" panose="020B0604020202020204" pitchFamily="34" charset="0"/>
                  <a:buChar char="•"/>
                </a:pPr>
                <a:r>
                  <a:rPr lang="en-US" sz="1400" dirty="0">
                    <a:solidFill>
                      <a:schemeClr val="tx1"/>
                    </a:solidFill>
                  </a:rPr>
                  <a:t>Speckles drift in the same direction as the scattering spot</a:t>
                </a:r>
              </a:p>
            </p:txBody>
          </p:sp>
        </mc:Choice>
        <mc:Fallback xmlns="">
          <p:sp>
            <p:nvSpPr>
              <p:cNvPr id="38" name="Rectangle 37"/>
              <p:cNvSpPr>
                <a:spLocks noRot="1" noChangeAspect="1" noMove="1" noResize="1" noEditPoints="1" noAdjustHandles="1" noChangeArrowheads="1" noChangeShapeType="1" noTextEdit="1"/>
              </p:cNvSpPr>
              <p:nvPr/>
            </p:nvSpPr>
            <p:spPr>
              <a:xfrm>
                <a:off x="6696614" y="3857725"/>
                <a:ext cx="2208125" cy="1959174"/>
              </a:xfrm>
              <a:prstGeom prst="rect">
                <a:avLst/>
              </a:prstGeom>
              <a:blipFill>
                <a:blip r:embed="rId3"/>
                <a:stretch>
                  <a:fillRect l="-275"/>
                </a:stretch>
              </a:blipFill>
              <a:ln>
                <a:solidFill>
                  <a:schemeClr val="accent5"/>
                </a:solidFill>
              </a:ln>
            </p:spPr>
            <p:txBody>
              <a:bodyPr/>
              <a:lstStyle/>
              <a:p>
                <a:r>
                  <a:rPr lang="en-SG">
                    <a:noFill/>
                  </a:rPr>
                  <a:t> </a:t>
                </a:r>
              </a:p>
            </p:txBody>
          </p:sp>
        </mc:Fallback>
      </mc:AlternateContent>
      <p:sp>
        <p:nvSpPr>
          <p:cNvPr id="39" name="TextBox 38"/>
          <p:cNvSpPr txBox="1"/>
          <p:nvPr/>
        </p:nvSpPr>
        <p:spPr>
          <a:xfrm>
            <a:off x="7031667" y="2972978"/>
            <a:ext cx="1538021" cy="646331"/>
          </a:xfrm>
          <a:prstGeom prst="rect">
            <a:avLst/>
          </a:prstGeom>
          <a:solidFill>
            <a:srgbClr val="FFC524">
              <a:alpha val="73000"/>
            </a:srgbClr>
          </a:solidFill>
          <a:ln w="38100">
            <a:solidFill>
              <a:schemeClr val="tx1"/>
            </a:solidFill>
          </a:ln>
        </p:spPr>
        <p:txBody>
          <a:bodyPr wrap="square" rtlCol="0">
            <a:spAutoFit/>
          </a:bodyPr>
          <a:lstStyle/>
          <a:p>
            <a:r>
              <a:rPr lang="en-US" dirty="0"/>
              <a:t>Nearsighted/ Myopic View</a:t>
            </a:r>
          </a:p>
        </p:txBody>
      </p:sp>
      <p:grpSp>
        <p:nvGrpSpPr>
          <p:cNvPr id="49" name="Group 48"/>
          <p:cNvGrpSpPr/>
          <p:nvPr/>
        </p:nvGrpSpPr>
        <p:grpSpPr>
          <a:xfrm>
            <a:off x="6879668" y="1686636"/>
            <a:ext cx="2162327" cy="938457"/>
            <a:chOff x="6763131" y="1488254"/>
            <a:chExt cx="2162327" cy="938457"/>
          </a:xfrm>
        </p:grpSpPr>
        <p:grpSp>
          <p:nvGrpSpPr>
            <p:cNvPr id="50" name="Group 49"/>
            <p:cNvGrpSpPr/>
            <p:nvPr/>
          </p:nvGrpSpPr>
          <p:grpSpPr>
            <a:xfrm>
              <a:off x="6763131" y="1488254"/>
              <a:ext cx="1622030" cy="938457"/>
              <a:chOff x="2048688" y="4417284"/>
              <a:chExt cx="1622030" cy="938457"/>
            </a:xfrm>
          </p:grpSpPr>
          <p:sp>
            <p:nvSpPr>
              <p:cNvPr id="54" name="Rectangle 53"/>
              <p:cNvSpPr/>
              <p:nvPr/>
            </p:nvSpPr>
            <p:spPr>
              <a:xfrm>
                <a:off x="2182502" y="4598697"/>
                <a:ext cx="669075" cy="69540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p:cNvSpPr/>
              <p:nvPr/>
            </p:nvSpPr>
            <p:spPr>
              <a:xfrm>
                <a:off x="2048688" y="4598697"/>
                <a:ext cx="267629" cy="695408"/>
              </a:xfrm>
              <a:prstGeom prst="ellips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p:cNvSpPr/>
              <p:nvPr/>
            </p:nvSpPr>
            <p:spPr>
              <a:xfrm>
                <a:off x="2851577" y="4417284"/>
                <a:ext cx="815548" cy="938457"/>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Flowchart: Connector 56"/>
              <p:cNvSpPr/>
              <p:nvPr/>
            </p:nvSpPr>
            <p:spPr>
              <a:xfrm>
                <a:off x="3477131" y="4868002"/>
                <a:ext cx="193587" cy="181738"/>
              </a:xfrm>
              <a:prstGeom prst="flowChartConnector">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51" name="Straight Arrow Connector 50"/>
            <p:cNvCxnSpPr>
              <a:stCxn id="55" idx="7"/>
            </p:cNvCxnSpPr>
            <p:nvPr/>
          </p:nvCxnSpPr>
          <p:spPr>
            <a:xfrm>
              <a:off x="6991567" y="1771507"/>
              <a:ext cx="1761744" cy="548338"/>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a:stCxn id="55" idx="5"/>
            </p:cNvCxnSpPr>
            <p:nvPr/>
          </p:nvCxnSpPr>
          <p:spPr>
            <a:xfrm flipV="1">
              <a:off x="6991567" y="1771507"/>
              <a:ext cx="1691722" cy="491728"/>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030760" y="2017371"/>
              <a:ext cx="1894698" cy="26926"/>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3593" y="2137354"/>
            <a:ext cx="6421538" cy="3612115"/>
          </a:xfrm>
          <a:prstGeom prst="rect">
            <a:avLst/>
          </a:prstGeom>
        </p:spPr>
      </p:pic>
      <p:sp>
        <p:nvSpPr>
          <p:cNvPr id="26" name="TextBox 25">
            <a:extLst>
              <a:ext uri="{FF2B5EF4-FFF2-40B4-BE49-F238E27FC236}">
                <a16:creationId xmlns:a16="http://schemas.microsoft.com/office/drawing/2014/main" id="{8A1364E7-714E-46EF-954B-FB26D084F320}"/>
              </a:ext>
            </a:extLst>
          </p:cNvPr>
          <p:cNvSpPr txBox="1"/>
          <p:nvPr/>
        </p:nvSpPr>
        <p:spPr>
          <a:xfrm>
            <a:off x="1936383" y="5825009"/>
            <a:ext cx="2795958" cy="369332"/>
          </a:xfrm>
          <a:prstGeom prst="rect">
            <a:avLst/>
          </a:prstGeom>
          <a:noFill/>
          <a:ln w="38100">
            <a:noFill/>
          </a:ln>
        </p:spPr>
        <p:txBody>
          <a:bodyPr wrap="none" rtlCol="0">
            <a:spAutoFit/>
          </a:bodyPr>
          <a:lstStyle/>
          <a:p>
            <a:r>
              <a:rPr lang="en-SG" i="1" dirty="0"/>
              <a:t>Video for viewing purposes</a:t>
            </a:r>
          </a:p>
        </p:txBody>
      </p:sp>
    </p:spTree>
    <p:extLst>
      <p:ext uri="{BB962C8B-B14F-4D97-AF65-F5344CB8AC3E}">
        <p14:creationId xmlns:p14="http://schemas.microsoft.com/office/powerpoint/2010/main" val="49429807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wipe(left)">
                                      <p:cBhvr>
                                        <p:cTn id="7" dur="500"/>
                                        <p:tgtEl>
                                          <p:spTgt spid="39"/>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wipe(left)">
                                      <p:cBhvr>
                                        <p:cTn id="10" dur="500"/>
                                        <p:tgtEl>
                                          <p:spTgt spid="38"/>
                                        </p:tgtEl>
                                      </p:cBhvr>
                                    </p:animEffect>
                                  </p:childTnLst>
                                </p:cTn>
                              </p:par>
                              <p:par>
                                <p:cTn id="11" presetID="22" presetClass="entr" presetSubtype="8" fill="hold" nodeType="withEffect">
                                  <p:stCondLst>
                                    <p:cond delay="0"/>
                                  </p:stCondLst>
                                  <p:childTnLst>
                                    <p:set>
                                      <p:cBhvr>
                                        <p:cTn id="12" dur="1" fill="hold">
                                          <p:stCondLst>
                                            <p:cond delay="0"/>
                                          </p:stCondLst>
                                        </p:cTn>
                                        <p:tgtEl>
                                          <p:spTgt spid="49"/>
                                        </p:tgtEl>
                                        <p:attrNameLst>
                                          <p:attrName>style.visibility</p:attrName>
                                        </p:attrNameLst>
                                      </p:cBhvr>
                                      <p:to>
                                        <p:strVal val="visible"/>
                                      </p:to>
                                    </p:set>
                                    <p:animEffect transition="in" filter="wipe(left)">
                                      <p:cBhvr>
                                        <p:cTn id="13"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39"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SG" dirty="0"/>
              <a:t>SYPT 2020</a:t>
            </a:r>
          </a:p>
        </p:txBody>
      </p:sp>
      <p:sp>
        <p:nvSpPr>
          <p:cNvPr id="5" name="Slide Number Placeholder 4"/>
          <p:cNvSpPr>
            <a:spLocks noGrp="1"/>
          </p:cNvSpPr>
          <p:nvPr>
            <p:ph type="sldNum" sz="quarter" idx="4"/>
          </p:nvPr>
        </p:nvSpPr>
        <p:spPr/>
        <p:txBody>
          <a:bodyPr/>
          <a:lstStyle/>
          <a:p>
            <a:fld id="{D524B6CE-5D57-4459-A907-3F1D5BE11E1F}" type="slidenum">
              <a:rPr lang="en-SG" smtClean="0">
                <a:solidFill>
                  <a:prstClr val="black"/>
                </a:solidFill>
              </a:rPr>
              <a:pPr/>
              <a:t>15</a:t>
            </a:fld>
            <a:endParaRPr lang="en-SG" dirty="0">
              <a:solidFill>
                <a:prstClr val="black"/>
              </a:solidFill>
            </a:endParaRPr>
          </a:p>
        </p:txBody>
      </p:sp>
      <p:grpSp>
        <p:nvGrpSpPr>
          <p:cNvPr id="28" name="Group 27">
            <a:extLst>
              <a:ext uri="{FF2B5EF4-FFF2-40B4-BE49-F238E27FC236}">
                <a16:creationId xmlns:a16="http://schemas.microsoft.com/office/drawing/2014/main" id="{0E3A7137-AA01-4EB1-BD3A-2A487073D941}"/>
              </a:ext>
            </a:extLst>
          </p:cNvPr>
          <p:cNvGrpSpPr/>
          <p:nvPr/>
        </p:nvGrpSpPr>
        <p:grpSpPr>
          <a:xfrm>
            <a:off x="1183167" y="6269881"/>
            <a:ext cx="6777665" cy="344469"/>
            <a:chOff x="164165" y="6353803"/>
            <a:chExt cx="6777665" cy="344469"/>
          </a:xfrm>
        </p:grpSpPr>
        <p:sp>
          <p:nvSpPr>
            <p:cNvPr id="29" name="TextBox 28">
              <a:extLst>
                <a:ext uri="{FF2B5EF4-FFF2-40B4-BE49-F238E27FC236}">
                  <a16:creationId xmlns:a16="http://schemas.microsoft.com/office/drawing/2014/main" id="{80AAD0A4-97ED-4120-A4C9-E6B44E876CC9}"/>
                </a:ext>
              </a:extLst>
            </p:cNvPr>
            <p:cNvSpPr txBox="1"/>
            <p:nvPr/>
          </p:nvSpPr>
          <p:spPr>
            <a:xfrm>
              <a:off x="2201087" y="6353804"/>
              <a:ext cx="1010919" cy="307777"/>
            </a:xfrm>
            <a:prstGeom prst="rect">
              <a:avLst/>
            </a:prstGeom>
            <a:noFill/>
          </p:spPr>
          <p:txBody>
            <a:bodyPr wrap="none" rtlCol="0">
              <a:spAutoFit/>
            </a:bodyPr>
            <a:lstStyle/>
            <a:p>
              <a:pPr algn="ctr"/>
              <a:r>
                <a:rPr lang="en-SG" sz="1400" dirty="0">
                  <a:latin typeface="+mn-lt"/>
                  <a:cs typeface="Segoe UI Semibold" panose="020B0702040204020203" pitchFamily="34" charset="0"/>
                </a:rPr>
                <a:t>Qualitative</a:t>
              </a:r>
            </a:p>
          </p:txBody>
        </p:sp>
        <p:sp>
          <p:nvSpPr>
            <p:cNvPr id="30" name="TextBox 29">
              <a:extLst>
                <a:ext uri="{FF2B5EF4-FFF2-40B4-BE49-F238E27FC236}">
                  <a16:creationId xmlns:a16="http://schemas.microsoft.com/office/drawing/2014/main" id="{CB06E594-14E8-4349-A3B2-51B1C83AB8C8}"/>
                </a:ext>
              </a:extLst>
            </p:cNvPr>
            <p:cNvSpPr txBox="1"/>
            <p:nvPr/>
          </p:nvSpPr>
          <p:spPr>
            <a:xfrm>
              <a:off x="3873334" y="6353803"/>
              <a:ext cx="1127936" cy="307777"/>
            </a:xfrm>
            <a:prstGeom prst="rect">
              <a:avLst/>
            </a:prstGeom>
            <a:noFill/>
            <a:ln>
              <a:noFill/>
            </a:ln>
          </p:spPr>
          <p:txBody>
            <a:bodyPr wrap="none" rtlCol="0">
              <a:spAutoFit/>
            </a:bodyPr>
            <a:lstStyle/>
            <a:p>
              <a:pPr algn="ctr"/>
              <a:r>
                <a:rPr lang="en-SG" sz="1400" b="0" dirty="0">
                  <a:ln>
                    <a:noFill/>
                  </a:ln>
                  <a:latin typeface="+mn-lt"/>
                  <a:cs typeface="Segoe UI Semibold" panose="020B0702040204020203" pitchFamily="34" charset="0"/>
                </a:rPr>
                <a:t>Quantitative</a:t>
              </a:r>
              <a:endParaRPr lang="en-SG" sz="1400" b="0" dirty="0">
                <a:ln>
                  <a:noFill/>
                </a:ln>
                <a:cs typeface="Segoe UI Semibold" panose="020B0702040204020203" pitchFamily="34" charset="0"/>
              </a:endParaRPr>
            </a:p>
          </p:txBody>
        </p:sp>
        <p:sp>
          <p:nvSpPr>
            <p:cNvPr id="31" name="TextBox 30">
              <a:extLst>
                <a:ext uri="{FF2B5EF4-FFF2-40B4-BE49-F238E27FC236}">
                  <a16:creationId xmlns:a16="http://schemas.microsoft.com/office/drawing/2014/main" id="{E642D2CC-CF26-46EF-A352-43F1F7A7DE0E}"/>
                </a:ext>
              </a:extLst>
            </p:cNvPr>
            <p:cNvSpPr txBox="1"/>
            <p:nvPr/>
          </p:nvSpPr>
          <p:spPr>
            <a:xfrm>
              <a:off x="5612553" y="6353803"/>
              <a:ext cx="1034257" cy="307777"/>
            </a:xfrm>
            <a:prstGeom prst="rect">
              <a:avLst/>
            </a:prstGeom>
            <a:noFill/>
          </p:spPr>
          <p:txBody>
            <a:bodyPr wrap="none" rtlCol="0">
              <a:spAutoFit/>
            </a:bodyPr>
            <a:lstStyle/>
            <a:p>
              <a:pPr algn="ctr"/>
              <a:r>
                <a:rPr lang="en-SG" sz="1400" dirty="0"/>
                <a:t>Conclusion</a:t>
              </a:r>
            </a:p>
          </p:txBody>
        </p:sp>
        <p:cxnSp>
          <p:nvCxnSpPr>
            <p:cNvPr id="32" name="Straight Connector 31">
              <a:extLst>
                <a:ext uri="{FF2B5EF4-FFF2-40B4-BE49-F238E27FC236}">
                  <a16:creationId xmlns:a16="http://schemas.microsoft.com/office/drawing/2014/main" id="{3C5A11E0-5486-4291-BAFC-4703AFFBA72B}"/>
                </a:ext>
              </a:extLst>
            </p:cNvPr>
            <p:cNvCxnSpPr>
              <a:cxnSpLocks/>
            </p:cNvCxnSpPr>
            <p:nvPr/>
          </p:nvCxnSpPr>
          <p:spPr>
            <a:xfrm flipV="1">
              <a:off x="164165" y="6695222"/>
              <a:ext cx="1624295" cy="2"/>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C038DE49-FC64-4960-AFBE-A134066B0299}"/>
                </a:ext>
              </a:extLst>
            </p:cNvPr>
            <p:cNvSpPr txBox="1"/>
            <p:nvPr/>
          </p:nvSpPr>
          <p:spPr>
            <a:xfrm>
              <a:off x="375554" y="6353806"/>
              <a:ext cx="1196161" cy="307777"/>
            </a:xfrm>
            <a:prstGeom prst="rect">
              <a:avLst/>
            </a:prstGeom>
            <a:noFill/>
          </p:spPr>
          <p:txBody>
            <a:bodyPr wrap="none" rtlCol="0">
              <a:spAutoFit/>
            </a:bodyPr>
            <a:lstStyle/>
            <a:p>
              <a:pPr algn="ctr"/>
              <a:r>
                <a:rPr lang="en-SG" sz="1400" dirty="0">
                  <a:solidFill>
                    <a:srgbClr val="C00000"/>
                  </a:solidFill>
                  <a:latin typeface="Segoe UI Semibold" panose="020B0702040204020203" pitchFamily="34" charset="0"/>
                  <a:cs typeface="Segoe UI Semibold" panose="020B0702040204020203" pitchFamily="34" charset="0"/>
                </a:rPr>
                <a:t>Introduction</a:t>
              </a:r>
            </a:p>
          </p:txBody>
        </p:sp>
        <p:cxnSp>
          <p:nvCxnSpPr>
            <p:cNvPr id="34" name="Straight Connector 33">
              <a:extLst>
                <a:ext uri="{FF2B5EF4-FFF2-40B4-BE49-F238E27FC236}">
                  <a16:creationId xmlns:a16="http://schemas.microsoft.com/office/drawing/2014/main" id="{0B173E45-F167-485F-A5F6-AE1D1B0940DF}"/>
                </a:ext>
              </a:extLst>
            </p:cNvPr>
            <p:cNvCxnSpPr>
              <a:cxnSpLocks/>
            </p:cNvCxnSpPr>
            <p:nvPr/>
          </p:nvCxnSpPr>
          <p:spPr>
            <a:xfrm flipV="1">
              <a:off x="1880544" y="6695220"/>
              <a:ext cx="1624295" cy="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2D103EE8-4103-4552-9545-15389E7BA077}"/>
                </a:ext>
              </a:extLst>
            </p:cNvPr>
            <p:cNvCxnSpPr>
              <a:cxnSpLocks/>
            </p:cNvCxnSpPr>
            <p:nvPr/>
          </p:nvCxnSpPr>
          <p:spPr>
            <a:xfrm flipV="1">
              <a:off x="3596923" y="6698270"/>
              <a:ext cx="1624295" cy="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A421A564-AF8E-4A82-B1BF-AC07D1BFBC26}"/>
                </a:ext>
              </a:extLst>
            </p:cNvPr>
            <p:cNvCxnSpPr>
              <a:cxnSpLocks/>
            </p:cNvCxnSpPr>
            <p:nvPr/>
          </p:nvCxnSpPr>
          <p:spPr>
            <a:xfrm flipV="1">
              <a:off x="5317535" y="6695218"/>
              <a:ext cx="1624295" cy="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7" name="Title 3"/>
          <p:cNvSpPr>
            <a:spLocks noGrp="1"/>
          </p:cNvSpPr>
          <p:nvPr>
            <p:ph type="title"/>
          </p:nvPr>
        </p:nvSpPr>
        <p:spPr>
          <a:xfrm>
            <a:off x="628650" y="377320"/>
            <a:ext cx="7886700" cy="1325563"/>
          </a:xfrm>
          <a:noFill/>
        </p:spPr>
        <p:txBody>
          <a:bodyPr>
            <a:normAutofit/>
          </a:bodyPr>
          <a:lstStyle/>
          <a:p>
            <a:r>
              <a:rPr lang="en-US" sz="3600" dirty="0"/>
              <a:t>Preliminary Observations – Drift </a:t>
            </a:r>
            <a:br>
              <a:rPr lang="en-US" sz="3600" dirty="0"/>
            </a:br>
            <a:r>
              <a:rPr lang="en-US" sz="3600" dirty="0"/>
              <a:t>Farsighted Case</a:t>
            </a:r>
          </a:p>
        </p:txBody>
      </p:sp>
      <mc:AlternateContent xmlns:mc="http://schemas.openxmlformats.org/markup-compatibility/2006" xmlns:a14="http://schemas.microsoft.com/office/drawing/2010/main">
        <mc:Choice Requires="a14">
          <p:sp>
            <p:nvSpPr>
              <p:cNvPr id="38" name="Rectangle 37"/>
              <p:cNvSpPr/>
              <p:nvPr/>
            </p:nvSpPr>
            <p:spPr>
              <a:xfrm>
                <a:off x="6696614" y="3702221"/>
                <a:ext cx="2208125" cy="1959174"/>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14:m>
                  <m:oMath xmlns:m="http://schemas.openxmlformats.org/officeDocument/2006/math">
                    <m:sSub>
                      <m:sSubPr>
                        <m:ctrlPr>
                          <a:rPr lang="en-US" sz="1400" b="1" i="1">
                            <a:solidFill>
                              <a:schemeClr val="tx1"/>
                            </a:solidFill>
                            <a:latin typeface="Cambria Math" panose="02040503050406030204" pitchFamily="18" charset="0"/>
                          </a:rPr>
                        </m:ctrlPr>
                      </m:sSubPr>
                      <m:e>
                        <m:r>
                          <a:rPr lang="en-US" sz="1400" b="1" i="1">
                            <a:solidFill>
                              <a:schemeClr val="tx1"/>
                            </a:solidFill>
                            <a:latin typeface="Cambria Math" panose="02040503050406030204" pitchFamily="18" charset="0"/>
                          </a:rPr>
                          <m:t>𝑽</m:t>
                        </m:r>
                      </m:e>
                      <m:sub>
                        <m:r>
                          <a:rPr lang="en-US" sz="1400" b="1" i="1">
                            <a:solidFill>
                              <a:schemeClr val="tx1"/>
                            </a:solidFill>
                            <a:latin typeface="Cambria Math" panose="02040503050406030204" pitchFamily="18" charset="0"/>
                          </a:rPr>
                          <m:t>𝒅</m:t>
                        </m:r>
                      </m:sub>
                    </m:sSub>
                  </m:oMath>
                </a14:m>
                <a:r>
                  <a:rPr lang="en-US" sz="1400" b="1" dirty="0">
                    <a:solidFill>
                      <a:schemeClr val="tx1"/>
                    </a:solidFill>
                  </a:rPr>
                  <a:t> &lt; 0</a:t>
                </a:r>
              </a:p>
              <a:p>
                <a:pPr marL="285750" indent="-285750">
                  <a:buFont typeface="Arial" panose="020B0604020202020204" pitchFamily="34" charset="0"/>
                  <a:buChar char="•"/>
                </a:pPr>
                <a:r>
                  <a:rPr lang="en-US" sz="1400" dirty="0">
                    <a:solidFill>
                      <a:schemeClr val="tx1"/>
                    </a:solidFill>
                  </a:rPr>
                  <a:t>Speckles travel slower than scattering spot</a:t>
                </a:r>
              </a:p>
              <a:p>
                <a:pPr marL="285750" indent="-285750">
                  <a:buFont typeface="Arial" panose="020B0604020202020204" pitchFamily="34" charset="0"/>
                  <a:buChar char="•"/>
                </a:pPr>
                <a:r>
                  <a:rPr lang="en-US" sz="1400" dirty="0">
                    <a:solidFill>
                      <a:schemeClr val="tx1"/>
                    </a:solidFill>
                  </a:rPr>
                  <a:t>Speckles seem to drift in the direction opposite to the travel of the scattering spot</a:t>
                </a:r>
              </a:p>
            </p:txBody>
          </p:sp>
        </mc:Choice>
        <mc:Fallback xmlns="">
          <p:sp>
            <p:nvSpPr>
              <p:cNvPr id="38" name="Rectangle 37"/>
              <p:cNvSpPr>
                <a:spLocks noRot="1" noChangeAspect="1" noMove="1" noResize="1" noEditPoints="1" noAdjustHandles="1" noChangeArrowheads="1" noChangeShapeType="1" noTextEdit="1"/>
              </p:cNvSpPr>
              <p:nvPr/>
            </p:nvSpPr>
            <p:spPr>
              <a:xfrm>
                <a:off x="6696614" y="3702221"/>
                <a:ext cx="2208125" cy="1959174"/>
              </a:xfrm>
              <a:prstGeom prst="rect">
                <a:avLst/>
              </a:prstGeom>
              <a:blipFill>
                <a:blip r:embed="rId3"/>
                <a:stretch>
                  <a:fillRect l="-275" r="-275"/>
                </a:stretch>
              </a:blipFill>
              <a:ln>
                <a:solidFill>
                  <a:schemeClr val="accent5"/>
                </a:solidFill>
              </a:ln>
            </p:spPr>
            <p:txBody>
              <a:bodyPr/>
              <a:lstStyle/>
              <a:p>
                <a:r>
                  <a:rPr lang="en-SG">
                    <a:noFill/>
                  </a:rPr>
                  <a:t> </a:t>
                </a:r>
              </a:p>
            </p:txBody>
          </p:sp>
        </mc:Fallback>
      </mc:AlternateContent>
      <p:sp>
        <p:nvSpPr>
          <p:cNvPr id="39" name="TextBox 38"/>
          <p:cNvSpPr txBox="1"/>
          <p:nvPr/>
        </p:nvSpPr>
        <p:spPr>
          <a:xfrm>
            <a:off x="6918062" y="2714476"/>
            <a:ext cx="1765227" cy="646331"/>
          </a:xfrm>
          <a:prstGeom prst="rect">
            <a:avLst/>
          </a:prstGeom>
          <a:solidFill>
            <a:srgbClr val="FFC524">
              <a:alpha val="73000"/>
            </a:srgbClr>
          </a:solidFill>
          <a:ln w="38100">
            <a:solidFill>
              <a:schemeClr val="tx1"/>
            </a:solidFill>
          </a:ln>
        </p:spPr>
        <p:txBody>
          <a:bodyPr wrap="square" rtlCol="0">
            <a:spAutoFit/>
          </a:bodyPr>
          <a:lstStyle/>
          <a:p>
            <a:r>
              <a:rPr lang="en-US" dirty="0"/>
              <a:t>Farsighted/ Hyperopic View</a:t>
            </a:r>
          </a:p>
        </p:txBody>
      </p:sp>
      <p:grpSp>
        <p:nvGrpSpPr>
          <p:cNvPr id="49" name="Group 48"/>
          <p:cNvGrpSpPr/>
          <p:nvPr/>
        </p:nvGrpSpPr>
        <p:grpSpPr>
          <a:xfrm>
            <a:off x="6768263" y="1729560"/>
            <a:ext cx="2287512" cy="938457"/>
            <a:chOff x="6768263" y="1729560"/>
            <a:chExt cx="2287512" cy="938457"/>
          </a:xfrm>
        </p:grpSpPr>
        <p:grpSp>
          <p:nvGrpSpPr>
            <p:cNvPr id="50" name="Group 49"/>
            <p:cNvGrpSpPr/>
            <p:nvPr/>
          </p:nvGrpSpPr>
          <p:grpSpPr>
            <a:xfrm>
              <a:off x="6768263" y="1729560"/>
              <a:ext cx="1659792" cy="938457"/>
              <a:chOff x="2048688" y="4417284"/>
              <a:chExt cx="1659792" cy="938457"/>
            </a:xfrm>
          </p:grpSpPr>
          <p:sp>
            <p:nvSpPr>
              <p:cNvPr id="54" name="Rectangle 53"/>
              <p:cNvSpPr/>
              <p:nvPr/>
            </p:nvSpPr>
            <p:spPr>
              <a:xfrm>
                <a:off x="2182502" y="4598697"/>
                <a:ext cx="669075" cy="69540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p:cNvSpPr/>
              <p:nvPr/>
            </p:nvSpPr>
            <p:spPr>
              <a:xfrm>
                <a:off x="2048688" y="4598697"/>
                <a:ext cx="267629" cy="695408"/>
              </a:xfrm>
              <a:prstGeom prst="ellips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p:cNvSpPr/>
              <p:nvPr/>
            </p:nvSpPr>
            <p:spPr>
              <a:xfrm>
                <a:off x="2851577" y="4417284"/>
                <a:ext cx="815548" cy="938457"/>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Flowchart: Connector 56"/>
              <p:cNvSpPr/>
              <p:nvPr/>
            </p:nvSpPr>
            <p:spPr>
              <a:xfrm>
                <a:off x="3514893" y="4866164"/>
                <a:ext cx="193587" cy="181738"/>
              </a:xfrm>
              <a:prstGeom prst="flowChartConnector">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51" name="Straight Arrow Connector 50"/>
            <p:cNvCxnSpPr>
              <a:stCxn id="55" idx="7"/>
            </p:cNvCxnSpPr>
            <p:nvPr/>
          </p:nvCxnSpPr>
          <p:spPr>
            <a:xfrm>
              <a:off x="6996699" y="2012813"/>
              <a:ext cx="2059076" cy="255155"/>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a:stCxn id="55" idx="5"/>
            </p:cNvCxnSpPr>
            <p:nvPr/>
          </p:nvCxnSpPr>
          <p:spPr>
            <a:xfrm flipV="1">
              <a:off x="6996699" y="2283765"/>
              <a:ext cx="2059076" cy="220776"/>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a:stCxn id="55" idx="6"/>
            </p:cNvCxnSpPr>
            <p:nvPr/>
          </p:nvCxnSpPr>
          <p:spPr>
            <a:xfrm>
              <a:off x="7035892" y="2258677"/>
              <a:ext cx="2019883" cy="18582"/>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pic>
        <p:nvPicPr>
          <p:cNvPr id="26" name="Picture 2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4093" y="2198788"/>
            <a:ext cx="6505210" cy="3428787"/>
          </a:xfrm>
          <a:prstGeom prst="rect">
            <a:avLst/>
          </a:prstGeom>
        </p:spPr>
      </p:pic>
      <p:sp>
        <p:nvSpPr>
          <p:cNvPr id="27" name="TextBox 26">
            <a:extLst>
              <a:ext uri="{FF2B5EF4-FFF2-40B4-BE49-F238E27FC236}">
                <a16:creationId xmlns:a16="http://schemas.microsoft.com/office/drawing/2014/main" id="{7A9090FA-4759-43DF-B491-2EFB2C0242A5}"/>
              </a:ext>
            </a:extLst>
          </p:cNvPr>
          <p:cNvSpPr txBox="1"/>
          <p:nvPr/>
        </p:nvSpPr>
        <p:spPr>
          <a:xfrm>
            <a:off x="1936383" y="5825009"/>
            <a:ext cx="2795958" cy="369332"/>
          </a:xfrm>
          <a:prstGeom prst="rect">
            <a:avLst/>
          </a:prstGeom>
          <a:noFill/>
          <a:ln w="38100">
            <a:noFill/>
          </a:ln>
        </p:spPr>
        <p:txBody>
          <a:bodyPr wrap="none" rtlCol="0">
            <a:spAutoFit/>
          </a:bodyPr>
          <a:lstStyle/>
          <a:p>
            <a:r>
              <a:rPr lang="en-SG" i="1" dirty="0"/>
              <a:t>Video for viewing purposes</a:t>
            </a:r>
          </a:p>
        </p:txBody>
      </p:sp>
    </p:spTree>
    <p:extLst>
      <p:ext uri="{BB962C8B-B14F-4D97-AF65-F5344CB8AC3E}">
        <p14:creationId xmlns:p14="http://schemas.microsoft.com/office/powerpoint/2010/main" val="9580972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wipe(left)">
                                      <p:cBhvr>
                                        <p:cTn id="7" dur="500"/>
                                        <p:tgtEl>
                                          <p:spTgt spid="49"/>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wipe(left)">
                                      <p:cBhvr>
                                        <p:cTn id="10" dur="500"/>
                                        <p:tgtEl>
                                          <p:spTgt spid="39"/>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wipe(left)">
                                      <p:cBhvr>
                                        <p:cTn id="13"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39"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A3EB4A3A-F43B-49DB-B69A-A2231726C5EB}"/>
              </a:ext>
            </a:extLst>
          </p:cNvPr>
          <p:cNvSpPr>
            <a:spLocks noGrp="1"/>
          </p:cNvSpPr>
          <p:nvPr>
            <p:ph type="ftr" sz="quarter" idx="10"/>
          </p:nvPr>
        </p:nvSpPr>
        <p:spPr/>
        <p:txBody>
          <a:bodyPr/>
          <a:lstStyle/>
          <a:p>
            <a:r>
              <a:rPr lang="en-SG" dirty="0"/>
              <a:t>SYPT 2020</a:t>
            </a:r>
          </a:p>
        </p:txBody>
      </p:sp>
      <p:sp>
        <p:nvSpPr>
          <p:cNvPr id="4" name="Slide Number Placeholder 3">
            <a:extLst>
              <a:ext uri="{FF2B5EF4-FFF2-40B4-BE49-F238E27FC236}">
                <a16:creationId xmlns:a16="http://schemas.microsoft.com/office/drawing/2014/main" id="{2D123F4D-CA8B-47E3-B102-BA8FC3BF9C8E}"/>
              </a:ext>
            </a:extLst>
          </p:cNvPr>
          <p:cNvSpPr>
            <a:spLocks noGrp="1"/>
          </p:cNvSpPr>
          <p:nvPr>
            <p:ph type="sldNum" sz="quarter" idx="11"/>
          </p:nvPr>
        </p:nvSpPr>
        <p:spPr/>
        <p:txBody>
          <a:bodyPr/>
          <a:lstStyle/>
          <a:p>
            <a:fld id="{6FB55397-3576-4B12-B4D8-3E370C504D99}" type="slidenum">
              <a:rPr lang="en-SG" smtClean="0"/>
              <a:t>16</a:t>
            </a:fld>
            <a:endParaRPr lang="en-SG"/>
          </a:p>
        </p:txBody>
      </p:sp>
      <p:sp>
        <p:nvSpPr>
          <p:cNvPr id="5" name="Title 4">
            <a:extLst>
              <a:ext uri="{FF2B5EF4-FFF2-40B4-BE49-F238E27FC236}">
                <a16:creationId xmlns:a16="http://schemas.microsoft.com/office/drawing/2014/main" id="{0E946EDD-3FAC-4A74-8D2F-FCD9F44FAF13}"/>
              </a:ext>
            </a:extLst>
          </p:cNvPr>
          <p:cNvSpPr>
            <a:spLocks noGrp="1"/>
          </p:cNvSpPr>
          <p:nvPr>
            <p:ph type="title"/>
          </p:nvPr>
        </p:nvSpPr>
        <p:spPr>
          <a:xfrm>
            <a:off x="628650" y="3110010"/>
            <a:ext cx="7886700" cy="1325563"/>
          </a:xfrm>
        </p:spPr>
        <p:txBody>
          <a:bodyPr>
            <a:normAutofit/>
          </a:bodyPr>
          <a:lstStyle/>
          <a:p>
            <a:r>
              <a:rPr lang="en-SG" sz="4400" dirty="0"/>
              <a:t>Qualitative Explanation</a:t>
            </a:r>
          </a:p>
        </p:txBody>
      </p:sp>
      <p:sp>
        <p:nvSpPr>
          <p:cNvPr id="6" name="Text Placeholder 2">
            <a:extLst>
              <a:ext uri="{FF2B5EF4-FFF2-40B4-BE49-F238E27FC236}">
                <a16:creationId xmlns:a16="http://schemas.microsoft.com/office/drawing/2014/main" id="{12E88A84-2E20-47B5-A20B-392A1BF842AC}"/>
              </a:ext>
            </a:extLst>
          </p:cNvPr>
          <p:cNvSpPr txBox="1">
            <a:spLocks/>
          </p:cNvSpPr>
          <p:nvPr/>
        </p:nvSpPr>
        <p:spPr>
          <a:xfrm>
            <a:off x="628650" y="4094168"/>
            <a:ext cx="7886700" cy="1500187"/>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400" kern="1200">
                <a:solidFill>
                  <a:schemeClr val="tx2"/>
                </a:solidFill>
                <a:latin typeface="+mn-lt"/>
                <a:ea typeface="+mn-ea"/>
                <a:cs typeface="Segoe UI" panose="020B0502040204020203"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2000" kern="1200">
                <a:solidFill>
                  <a:schemeClr val="tx2"/>
                </a:solidFill>
                <a:latin typeface="+mn-lt"/>
                <a:ea typeface="+mn-ea"/>
                <a:cs typeface="Segoe UI" panose="020B0502040204020203"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600" kern="1200">
                <a:solidFill>
                  <a:schemeClr val="tx2"/>
                </a:solidFill>
                <a:latin typeface="+mn-lt"/>
                <a:ea typeface="+mn-ea"/>
                <a:cs typeface="Segoe UI" panose="020B0502040204020203"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400" kern="1200">
                <a:solidFill>
                  <a:schemeClr val="tx2"/>
                </a:solidFill>
                <a:latin typeface="+mn-lt"/>
                <a:ea typeface="+mn-ea"/>
                <a:cs typeface="Segoe UI" panose="020B0502040204020203"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400" kern="1200">
                <a:solidFill>
                  <a:schemeClr val="tx2"/>
                </a:solidFill>
                <a:latin typeface="+mn-lt"/>
                <a:ea typeface="+mn-ea"/>
                <a:cs typeface="Segoe UI" panose="020B0502040204020203"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endParaRPr lang="en-SG" dirty="0"/>
          </a:p>
        </p:txBody>
      </p:sp>
      <p:sp>
        <p:nvSpPr>
          <p:cNvPr id="7" name="Text Placeholder 2">
            <a:extLst>
              <a:ext uri="{FF2B5EF4-FFF2-40B4-BE49-F238E27FC236}">
                <a16:creationId xmlns:a16="http://schemas.microsoft.com/office/drawing/2014/main" id="{12E88A84-2E20-47B5-A20B-392A1BF842AC}"/>
              </a:ext>
            </a:extLst>
          </p:cNvPr>
          <p:cNvSpPr txBox="1">
            <a:spLocks/>
          </p:cNvSpPr>
          <p:nvPr/>
        </p:nvSpPr>
        <p:spPr>
          <a:xfrm>
            <a:off x="628650" y="4246568"/>
            <a:ext cx="8039100" cy="1500187"/>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400" kern="1200">
                <a:solidFill>
                  <a:schemeClr val="tx2"/>
                </a:solidFill>
                <a:latin typeface="+mn-lt"/>
                <a:ea typeface="+mn-ea"/>
                <a:cs typeface="Segoe UI" panose="020B0502040204020203"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2000" kern="1200">
                <a:solidFill>
                  <a:schemeClr val="tx2"/>
                </a:solidFill>
                <a:latin typeface="+mn-lt"/>
                <a:ea typeface="+mn-ea"/>
                <a:cs typeface="Segoe UI" panose="020B0502040204020203"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600" kern="1200">
                <a:solidFill>
                  <a:schemeClr val="tx2"/>
                </a:solidFill>
                <a:latin typeface="+mn-lt"/>
                <a:ea typeface="+mn-ea"/>
                <a:cs typeface="Segoe UI" panose="020B0502040204020203"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400" kern="1200">
                <a:solidFill>
                  <a:schemeClr val="tx2"/>
                </a:solidFill>
                <a:latin typeface="+mn-lt"/>
                <a:ea typeface="+mn-ea"/>
                <a:cs typeface="Segoe UI" panose="020B0502040204020203"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400" kern="1200">
                <a:solidFill>
                  <a:schemeClr val="tx2"/>
                </a:solidFill>
                <a:latin typeface="+mn-lt"/>
                <a:ea typeface="+mn-ea"/>
                <a:cs typeface="Segoe UI" panose="020B0502040204020203"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endParaRPr lang="en-SG" dirty="0"/>
          </a:p>
        </p:txBody>
      </p:sp>
    </p:spTree>
    <p:extLst>
      <p:ext uri="{BB962C8B-B14F-4D97-AF65-F5344CB8AC3E}">
        <p14:creationId xmlns:p14="http://schemas.microsoft.com/office/powerpoint/2010/main" val="3364595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1281979" y="2838494"/>
            <a:ext cx="3008402" cy="1160661"/>
            <a:chOff x="1281979" y="2838494"/>
            <a:chExt cx="3008402" cy="1160661"/>
          </a:xfrm>
        </p:grpSpPr>
        <p:sp>
          <p:nvSpPr>
            <p:cNvPr id="44" name="TextBox 43"/>
            <p:cNvSpPr txBox="1"/>
            <p:nvPr/>
          </p:nvSpPr>
          <p:spPr>
            <a:xfrm>
              <a:off x="1281979" y="3236198"/>
              <a:ext cx="1439762" cy="369332"/>
            </a:xfrm>
            <a:prstGeom prst="rect">
              <a:avLst/>
            </a:prstGeom>
            <a:solidFill>
              <a:srgbClr val="FFC524">
                <a:alpha val="73000"/>
              </a:srgbClr>
            </a:solidFill>
            <a:ln w="38100">
              <a:solidFill>
                <a:schemeClr val="tx1"/>
              </a:solidFill>
            </a:ln>
          </p:spPr>
          <p:txBody>
            <a:bodyPr wrap="square" rtlCol="0">
              <a:spAutoFit/>
            </a:bodyPr>
            <a:lstStyle/>
            <a:p>
              <a:r>
                <a:rPr lang="en-US" i="1" dirty="0"/>
                <a:t>Focal Points</a:t>
              </a:r>
            </a:p>
          </p:txBody>
        </p:sp>
        <p:sp>
          <p:nvSpPr>
            <p:cNvPr id="5" name="Left Brace 4"/>
            <p:cNvSpPr/>
            <p:nvPr/>
          </p:nvSpPr>
          <p:spPr>
            <a:xfrm>
              <a:off x="2899546" y="2838494"/>
              <a:ext cx="351501" cy="1160661"/>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92" name="Straight Connector 91"/>
            <p:cNvCxnSpPr/>
            <p:nvPr/>
          </p:nvCxnSpPr>
          <p:spPr>
            <a:xfrm flipH="1">
              <a:off x="3302635" y="2838494"/>
              <a:ext cx="987746" cy="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flipH="1">
              <a:off x="3302635" y="3991577"/>
              <a:ext cx="987746" cy="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grpSp>
      <p:sp>
        <p:nvSpPr>
          <p:cNvPr id="169" name="Isosceles Triangle 168"/>
          <p:cNvSpPr/>
          <p:nvPr/>
        </p:nvSpPr>
        <p:spPr>
          <a:xfrm rot="7333758">
            <a:off x="4320697" y="3724152"/>
            <a:ext cx="143220" cy="318401"/>
          </a:xfrm>
          <a:prstGeom prst="triangle">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4" name="Group 53"/>
          <p:cNvGrpSpPr/>
          <p:nvPr/>
        </p:nvGrpSpPr>
        <p:grpSpPr>
          <a:xfrm>
            <a:off x="3693069" y="2839954"/>
            <a:ext cx="1735779" cy="1175308"/>
            <a:chOff x="3692293" y="4299301"/>
            <a:chExt cx="1735779" cy="1175308"/>
          </a:xfrm>
        </p:grpSpPr>
        <p:sp>
          <p:nvSpPr>
            <p:cNvPr id="55" name="Oval 54"/>
            <p:cNvSpPr/>
            <p:nvPr/>
          </p:nvSpPr>
          <p:spPr>
            <a:xfrm>
              <a:off x="3697056" y="4702407"/>
              <a:ext cx="1731016" cy="358815"/>
            </a:xfrm>
            <a:prstGeom prst="ellips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4" name="Straight Connector 63"/>
            <p:cNvCxnSpPr/>
            <p:nvPr/>
          </p:nvCxnSpPr>
          <p:spPr>
            <a:xfrm>
              <a:off x="4300538" y="4299301"/>
              <a:ext cx="509377" cy="3347"/>
            </a:xfrm>
            <a:prstGeom prst="line">
              <a:avLst/>
            </a:prstGeom>
            <a:ln w="19050"/>
          </p:spPr>
          <p:style>
            <a:lnRef idx="1">
              <a:schemeClr val="dk1"/>
            </a:lnRef>
            <a:fillRef idx="0">
              <a:schemeClr val="dk1"/>
            </a:fillRef>
            <a:effectRef idx="0">
              <a:schemeClr val="dk1"/>
            </a:effectRef>
            <a:fontRef idx="minor">
              <a:schemeClr val="tx1"/>
            </a:fontRef>
          </p:style>
        </p:cxnSp>
        <p:cxnSp>
          <p:nvCxnSpPr>
            <p:cNvPr id="65" name="Straight Connector 64"/>
            <p:cNvCxnSpPr/>
            <p:nvPr/>
          </p:nvCxnSpPr>
          <p:spPr>
            <a:xfrm flipH="1">
              <a:off x="4571435" y="4334482"/>
              <a:ext cx="178" cy="1140127"/>
            </a:xfrm>
            <a:prstGeom prst="line">
              <a:avLst/>
            </a:prstGeom>
            <a:ln w="19050"/>
          </p:spPr>
          <p:style>
            <a:lnRef idx="1">
              <a:schemeClr val="dk1"/>
            </a:lnRef>
            <a:fillRef idx="0">
              <a:schemeClr val="dk1"/>
            </a:fillRef>
            <a:effectRef idx="0">
              <a:schemeClr val="dk1"/>
            </a:effectRef>
            <a:fontRef idx="minor">
              <a:schemeClr val="tx1"/>
            </a:fontRef>
          </p:style>
        </p:cxnSp>
        <p:cxnSp>
          <p:nvCxnSpPr>
            <p:cNvPr id="67" name="Straight Connector 66"/>
            <p:cNvCxnSpPr/>
            <p:nvPr/>
          </p:nvCxnSpPr>
          <p:spPr>
            <a:xfrm>
              <a:off x="3692293" y="4881815"/>
              <a:ext cx="1731016"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69" name="Straight Connector 68"/>
            <p:cNvCxnSpPr/>
            <p:nvPr/>
          </p:nvCxnSpPr>
          <p:spPr>
            <a:xfrm>
              <a:off x="4300080" y="5455155"/>
              <a:ext cx="509377" cy="3347"/>
            </a:xfrm>
            <a:prstGeom prst="line">
              <a:avLst/>
            </a:prstGeom>
            <a:ln w="19050"/>
          </p:spPr>
          <p:style>
            <a:lnRef idx="1">
              <a:schemeClr val="dk1"/>
            </a:lnRef>
            <a:fillRef idx="0">
              <a:schemeClr val="dk1"/>
            </a:fillRef>
            <a:effectRef idx="0">
              <a:schemeClr val="dk1"/>
            </a:effectRef>
            <a:fontRef idx="minor">
              <a:schemeClr val="tx1"/>
            </a:fontRef>
          </p:style>
        </p:cxnSp>
      </p:grpSp>
      <p:cxnSp>
        <p:nvCxnSpPr>
          <p:cNvPr id="7" name="Straight Connector 6"/>
          <p:cNvCxnSpPr/>
          <p:nvPr/>
        </p:nvCxnSpPr>
        <p:spPr>
          <a:xfrm>
            <a:off x="4571999" y="1897380"/>
            <a:ext cx="0" cy="3674745"/>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 name="Footer Placeholder 1"/>
          <p:cNvSpPr>
            <a:spLocks noGrp="1"/>
          </p:cNvSpPr>
          <p:nvPr>
            <p:ph type="ftr" sz="quarter" idx="10"/>
          </p:nvPr>
        </p:nvSpPr>
        <p:spPr/>
        <p:txBody>
          <a:bodyPr/>
          <a:lstStyle/>
          <a:p>
            <a:r>
              <a:rPr lang="en-SG" dirty="0"/>
              <a:t>SYPT 2020</a:t>
            </a:r>
          </a:p>
        </p:txBody>
      </p:sp>
      <p:sp>
        <p:nvSpPr>
          <p:cNvPr id="3" name="Slide Number Placeholder 2"/>
          <p:cNvSpPr>
            <a:spLocks noGrp="1"/>
          </p:cNvSpPr>
          <p:nvPr>
            <p:ph type="sldNum" sz="quarter" idx="11"/>
          </p:nvPr>
        </p:nvSpPr>
        <p:spPr/>
        <p:txBody>
          <a:bodyPr/>
          <a:lstStyle/>
          <a:p>
            <a:fld id="{6FB55397-3576-4B12-B4D8-3E370C504D99}" type="slidenum">
              <a:rPr lang="en-SG" smtClean="0"/>
              <a:t>17</a:t>
            </a:fld>
            <a:endParaRPr lang="en-SG"/>
          </a:p>
        </p:txBody>
      </p:sp>
      <p:sp>
        <p:nvSpPr>
          <p:cNvPr id="4" name="Title 3"/>
          <p:cNvSpPr>
            <a:spLocks noGrp="1"/>
          </p:cNvSpPr>
          <p:nvPr>
            <p:ph type="title"/>
          </p:nvPr>
        </p:nvSpPr>
        <p:spPr/>
        <p:txBody>
          <a:bodyPr/>
          <a:lstStyle/>
          <a:p>
            <a:r>
              <a:rPr lang="en-US" dirty="0"/>
              <a:t>Speckle Drift – Nearsighted View</a:t>
            </a:r>
          </a:p>
        </p:txBody>
      </p:sp>
      <p:sp>
        <p:nvSpPr>
          <p:cNvPr id="43" name="Oval 42"/>
          <p:cNvSpPr/>
          <p:nvPr/>
        </p:nvSpPr>
        <p:spPr>
          <a:xfrm>
            <a:off x="4520005" y="1775478"/>
            <a:ext cx="100008" cy="101473"/>
          </a:xfrm>
          <a:prstGeom prst="ellipse">
            <a:avLst/>
          </a:prstGeom>
          <a:solidFill>
            <a:srgbClr val="FF0000"/>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p:cNvSpPr/>
          <p:nvPr/>
        </p:nvSpPr>
        <p:spPr>
          <a:xfrm>
            <a:off x="6223214" y="5686724"/>
            <a:ext cx="137721" cy="135511"/>
          </a:xfrm>
          <a:prstGeom prst="ellipse">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p:cNvSpPr/>
          <p:nvPr/>
        </p:nvSpPr>
        <p:spPr>
          <a:xfrm>
            <a:off x="6223951" y="5274422"/>
            <a:ext cx="137721" cy="135511"/>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p:cNvSpPr/>
          <p:nvPr/>
        </p:nvSpPr>
        <p:spPr>
          <a:xfrm>
            <a:off x="6563691" y="5152851"/>
            <a:ext cx="2294559" cy="8385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tx1"/>
                </a:solidFill>
              </a:rPr>
              <a:t>Position of Scattering Spot</a:t>
            </a:r>
          </a:p>
          <a:p>
            <a:endParaRPr lang="en-US" sz="1400" dirty="0">
              <a:solidFill>
                <a:schemeClr val="tx1"/>
              </a:solidFill>
            </a:endParaRPr>
          </a:p>
          <a:p>
            <a:r>
              <a:rPr lang="en-US" sz="1400" dirty="0">
                <a:solidFill>
                  <a:schemeClr val="tx1"/>
                </a:solidFill>
              </a:rPr>
              <a:t>Position of Speckle</a:t>
            </a:r>
          </a:p>
        </p:txBody>
      </p:sp>
      <p:sp>
        <p:nvSpPr>
          <p:cNvPr id="39" name="TextBox 38"/>
          <p:cNvSpPr txBox="1"/>
          <p:nvPr/>
        </p:nvSpPr>
        <p:spPr>
          <a:xfrm>
            <a:off x="3788062" y="5713900"/>
            <a:ext cx="1563893" cy="369332"/>
          </a:xfrm>
          <a:prstGeom prst="rect">
            <a:avLst/>
          </a:prstGeom>
          <a:solidFill>
            <a:srgbClr val="FFC524">
              <a:alpha val="73000"/>
            </a:srgbClr>
          </a:solidFill>
          <a:ln w="38100">
            <a:solidFill>
              <a:schemeClr val="tx1"/>
            </a:solidFill>
          </a:ln>
        </p:spPr>
        <p:txBody>
          <a:bodyPr wrap="square" rtlCol="0">
            <a:spAutoFit/>
          </a:bodyPr>
          <a:lstStyle/>
          <a:p>
            <a:r>
              <a:rPr lang="en-US" i="1" dirty="0"/>
              <a:t>Initial Position</a:t>
            </a:r>
          </a:p>
        </p:txBody>
      </p:sp>
      <p:sp>
        <p:nvSpPr>
          <p:cNvPr id="53" name="TextBox 52"/>
          <p:cNvSpPr txBox="1"/>
          <p:nvPr/>
        </p:nvSpPr>
        <p:spPr>
          <a:xfrm>
            <a:off x="6727459" y="4319912"/>
            <a:ext cx="842447" cy="646331"/>
          </a:xfrm>
          <a:prstGeom prst="rect">
            <a:avLst/>
          </a:prstGeom>
          <a:solidFill>
            <a:srgbClr val="FFC524">
              <a:alpha val="73000"/>
            </a:srgbClr>
          </a:solidFill>
          <a:ln w="38100">
            <a:solidFill>
              <a:schemeClr val="tx1"/>
            </a:solidFill>
          </a:ln>
        </p:spPr>
        <p:txBody>
          <a:bodyPr wrap="square" rtlCol="0">
            <a:spAutoFit/>
          </a:bodyPr>
          <a:lstStyle/>
          <a:p>
            <a:r>
              <a:rPr lang="en-US" i="1" dirty="0"/>
              <a:t>Image Sensor</a:t>
            </a:r>
          </a:p>
        </p:txBody>
      </p:sp>
      <p:sp>
        <p:nvSpPr>
          <p:cNvPr id="80" name="TextBox 79"/>
          <p:cNvSpPr txBox="1"/>
          <p:nvPr/>
        </p:nvSpPr>
        <p:spPr>
          <a:xfrm>
            <a:off x="1817178" y="4354600"/>
            <a:ext cx="1739220" cy="369332"/>
          </a:xfrm>
          <a:prstGeom prst="rect">
            <a:avLst/>
          </a:prstGeom>
          <a:solidFill>
            <a:srgbClr val="FFC524">
              <a:alpha val="73000"/>
            </a:srgbClr>
          </a:solidFill>
          <a:ln w="38100">
            <a:solidFill>
              <a:schemeClr val="tx1"/>
            </a:solidFill>
          </a:ln>
        </p:spPr>
        <p:txBody>
          <a:bodyPr wrap="square" rtlCol="0">
            <a:spAutoFit/>
          </a:bodyPr>
          <a:lstStyle/>
          <a:p>
            <a:r>
              <a:rPr lang="en-US" i="1" dirty="0"/>
              <a:t>Image Position</a:t>
            </a:r>
          </a:p>
        </p:txBody>
      </p:sp>
      <p:cxnSp>
        <p:nvCxnSpPr>
          <p:cNvPr id="85" name="Straight Arrow Connector 84"/>
          <p:cNvCxnSpPr/>
          <p:nvPr/>
        </p:nvCxnSpPr>
        <p:spPr>
          <a:xfrm flipH="1">
            <a:off x="3556398" y="4347385"/>
            <a:ext cx="1520039" cy="19188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1" name="Isosceles Triangle 60"/>
          <p:cNvSpPr/>
          <p:nvPr/>
        </p:nvSpPr>
        <p:spPr>
          <a:xfrm rot="8941627">
            <a:off x="4064082" y="2490755"/>
            <a:ext cx="171502" cy="327553"/>
          </a:xfrm>
          <a:prstGeom prst="triangl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Isosceles Triangle 5"/>
          <p:cNvSpPr/>
          <p:nvPr/>
        </p:nvSpPr>
        <p:spPr>
          <a:xfrm rot="10800000">
            <a:off x="3622460" y="2564574"/>
            <a:ext cx="189317" cy="344993"/>
          </a:xfrm>
          <a:prstGeom prst="triangle">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p:cNvSpPr txBox="1"/>
          <p:nvPr/>
        </p:nvSpPr>
        <p:spPr>
          <a:xfrm>
            <a:off x="5909644" y="3255603"/>
            <a:ext cx="705585" cy="369332"/>
          </a:xfrm>
          <a:prstGeom prst="rect">
            <a:avLst/>
          </a:prstGeom>
          <a:solidFill>
            <a:srgbClr val="FFC524">
              <a:alpha val="73000"/>
            </a:srgbClr>
          </a:solidFill>
          <a:ln w="38100">
            <a:solidFill>
              <a:schemeClr val="tx1"/>
            </a:solidFill>
          </a:ln>
        </p:spPr>
        <p:txBody>
          <a:bodyPr wrap="square" rtlCol="0">
            <a:spAutoFit/>
          </a:bodyPr>
          <a:lstStyle/>
          <a:p>
            <a:r>
              <a:rPr lang="en-US" i="1" dirty="0"/>
              <a:t>Lens</a:t>
            </a:r>
          </a:p>
        </p:txBody>
      </p:sp>
      <p:cxnSp>
        <p:nvCxnSpPr>
          <p:cNvPr id="81" name="Straight Arrow Connector 80"/>
          <p:cNvCxnSpPr>
            <a:endCxn id="41" idx="1"/>
          </p:cNvCxnSpPr>
          <p:nvPr/>
        </p:nvCxnSpPr>
        <p:spPr>
          <a:xfrm>
            <a:off x="5428995" y="3437716"/>
            <a:ext cx="480649" cy="25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46" name="Group 145"/>
          <p:cNvGrpSpPr/>
          <p:nvPr/>
        </p:nvGrpSpPr>
        <p:grpSpPr>
          <a:xfrm>
            <a:off x="3692293" y="2838494"/>
            <a:ext cx="1735779" cy="1159201"/>
            <a:chOff x="3692293" y="4299301"/>
            <a:chExt cx="1735779" cy="1159201"/>
          </a:xfrm>
        </p:grpSpPr>
        <p:sp>
          <p:nvSpPr>
            <p:cNvPr id="68" name="Oval 67"/>
            <p:cNvSpPr/>
            <p:nvPr/>
          </p:nvSpPr>
          <p:spPr>
            <a:xfrm>
              <a:off x="3697056" y="4702407"/>
              <a:ext cx="1731016" cy="358815"/>
            </a:xfrm>
            <a:prstGeom prst="ellips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p:cNvCxnSpPr/>
            <p:nvPr/>
          </p:nvCxnSpPr>
          <p:spPr>
            <a:xfrm>
              <a:off x="4300538" y="4299301"/>
              <a:ext cx="509377" cy="3347"/>
            </a:xfrm>
            <a:prstGeom prst="line">
              <a:avLst/>
            </a:prstGeom>
            <a:ln w="19050"/>
          </p:spPr>
          <p:style>
            <a:lnRef idx="1">
              <a:schemeClr val="dk1"/>
            </a:lnRef>
            <a:fillRef idx="0">
              <a:schemeClr val="dk1"/>
            </a:fillRef>
            <a:effectRef idx="0">
              <a:schemeClr val="dk1"/>
            </a:effectRef>
            <a:fontRef idx="minor">
              <a:schemeClr val="tx1"/>
            </a:fontRef>
          </p:style>
        </p:cxnSp>
        <p:cxnSp>
          <p:nvCxnSpPr>
            <p:cNvPr id="87" name="Straight Connector 86"/>
            <p:cNvCxnSpPr/>
            <p:nvPr/>
          </p:nvCxnSpPr>
          <p:spPr>
            <a:xfrm flipH="1">
              <a:off x="4571435" y="4305907"/>
              <a:ext cx="178" cy="1140127"/>
            </a:xfrm>
            <a:prstGeom prst="line">
              <a:avLst/>
            </a:prstGeom>
            <a:ln w="19050"/>
          </p:spPr>
          <p:style>
            <a:lnRef idx="1">
              <a:schemeClr val="dk1"/>
            </a:lnRef>
            <a:fillRef idx="0">
              <a:schemeClr val="dk1"/>
            </a:fillRef>
            <a:effectRef idx="0">
              <a:schemeClr val="dk1"/>
            </a:effectRef>
            <a:fontRef idx="minor">
              <a:schemeClr val="tx1"/>
            </a:fontRef>
          </p:style>
        </p:cxnSp>
        <p:cxnSp>
          <p:nvCxnSpPr>
            <p:cNvPr id="70" name="Straight Connector 69"/>
            <p:cNvCxnSpPr/>
            <p:nvPr/>
          </p:nvCxnSpPr>
          <p:spPr>
            <a:xfrm>
              <a:off x="3692293" y="4881815"/>
              <a:ext cx="1731016"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62" name="Straight Connector 61"/>
            <p:cNvCxnSpPr/>
            <p:nvPr/>
          </p:nvCxnSpPr>
          <p:spPr>
            <a:xfrm>
              <a:off x="4300080" y="5455155"/>
              <a:ext cx="509377" cy="3347"/>
            </a:xfrm>
            <a:prstGeom prst="line">
              <a:avLst/>
            </a:prstGeom>
            <a:ln w="19050"/>
          </p:spPr>
          <p:style>
            <a:lnRef idx="1">
              <a:schemeClr val="dk1"/>
            </a:lnRef>
            <a:fillRef idx="0">
              <a:schemeClr val="dk1"/>
            </a:fillRef>
            <a:effectRef idx="0">
              <a:schemeClr val="dk1"/>
            </a:effectRef>
            <a:fontRef idx="minor">
              <a:schemeClr val="tx1"/>
            </a:fontRef>
          </p:style>
        </p:cxnSp>
      </p:grpSp>
      <p:sp>
        <p:nvSpPr>
          <p:cNvPr id="79" name="TextBox 78"/>
          <p:cNvSpPr txBox="1"/>
          <p:nvPr/>
        </p:nvSpPr>
        <p:spPr>
          <a:xfrm>
            <a:off x="4852122" y="1626087"/>
            <a:ext cx="1180974" cy="369332"/>
          </a:xfrm>
          <a:prstGeom prst="rect">
            <a:avLst/>
          </a:prstGeom>
          <a:solidFill>
            <a:srgbClr val="FFC524">
              <a:alpha val="73000"/>
            </a:srgbClr>
          </a:solidFill>
          <a:ln w="38100">
            <a:solidFill>
              <a:schemeClr val="tx1"/>
            </a:solidFill>
          </a:ln>
        </p:spPr>
        <p:txBody>
          <a:bodyPr wrap="square" rtlCol="0">
            <a:spAutoFit/>
          </a:bodyPr>
          <a:lstStyle/>
          <a:p>
            <a:r>
              <a:rPr lang="en-US" i="1" dirty="0"/>
              <a:t>Laser Spot</a:t>
            </a:r>
          </a:p>
        </p:txBody>
      </p:sp>
      <p:sp>
        <p:nvSpPr>
          <p:cNvPr id="83" name="Left Brace 82"/>
          <p:cNvSpPr/>
          <p:nvPr/>
        </p:nvSpPr>
        <p:spPr>
          <a:xfrm rot="16200000">
            <a:off x="4970518" y="3110507"/>
            <a:ext cx="65790" cy="839792"/>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4" name="TextBox 93"/>
              <p:cNvSpPr txBox="1"/>
              <p:nvPr/>
            </p:nvSpPr>
            <p:spPr>
              <a:xfrm>
                <a:off x="4854582" y="3604204"/>
                <a:ext cx="287673" cy="276999"/>
              </a:xfrm>
              <a:prstGeom prst="rect">
                <a:avLst/>
              </a:prstGeom>
              <a:noFill/>
              <a:ln w="38100">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𝑥</m:t>
                      </m:r>
                    </m:oMath>
                  </m:oMathPara>
                </a14:m>
                <a:endParaRPr lang="en-US" i="1" dirty="0"/>
              </a:p>
            </p:txBody>
          </p:sp>
        </mc:Choice>
        <mc:Fallback xmlns="">
          <p:sp>
            <p:nvSpPr>
              <p:cNvPr id="94" name="TextBox 93"/>
              <p:cNvSpPr txBox="1">
                <a:spLocks noRot="1" noChangeAspect="1" noMove="1" noResize="1" noEditPoints="1" noAdjustHandles="1" noChangeArrowheads="1" noChangeShapeType="1" noTextEdit="1"/>
              </p:cNvSpPr>
              <p:nvPr/>
            </p:nvSpPr>
            <p:spPr>
              <a:xfrm>
                <a:off x="4854582" y="3604204"/>
                <a:ext cx="287673" cy="276999"/>
              </a:xfrm>
              <a:prstGeom prst="rect">
                <a:avLst/>
              </a:prstGeom>
              <a:blipFill>
                <a:blip r:embed="rId3"/>
                <a:stretch>
                  <a:fillRect b="-2174"/>
                </a:stretch>
              </a:blipFill>
              <a:ln w="3810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8" name="TextBox 147"/>
              <p:cNvSpPr txBox="1"/>
              <p:nvPr/>
            </p:nvSpPr>
            <p:spPr>
              <a:xfrm>
                <a:off x="4002708" y="2025095"/>
                <a:ext cx="287673" cy="276999"/>
              </a:xfrm>
              <a:prstGeom prst="rect">
                <a:avLst/>
              </a:prstGeom>
              <a:noFill/>
              <a:ln w="38100">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𝑥</m:t>
                      </m:r>
                    </m:oMath>
                  </m:oMathPara>
                </a14:m>
                <a:endParaRPr lang="en-US" i="1" dirty="0"/>
              </a:p>
            </p:txBody>
          </p:sp>
        </mc:Choice>
        <mc:Fallback xmlns="">
          <p:sp>
            <p:nvSpPr>
              <p:cNvPr id="148" name="TextBox 147"/>
              <p:cNvSpPr txBox="1">
                <a:spLocks noRot="1" noChangeAspect="1" noMove="1" noResize="1" noEditPoints="1" noAdjustHandles="1" noChangeArrowheads="1" noChangeShapeType="1" noTextEdit="1"/>
              </p:cNvSpPr>
              <p:nvPr/>
            </p:nvSpPr>
            <p:spPr>
              <a:xfrm>
                <a:off x="4002708" y="2025095"/>
                <a:ext cx="287673" cy="276999"/>
              </a:xfrm>
              <a:prstGeom prst="rect">
                <a:avLst/>
              </a:prstGeom>
              <a:blipFill>
                <a:blip r:embed="rId4"/>
                <a:stretch>
                  <a:fillRect b="-2174"/>
                </a:stretch>
              </a:blipFill>
              <a:ln w="38100">
                <a:noFill/>
              </a:ln>
            </p:spPr>
            <p:txBody>
              <a:bodyPr/>
              <a:lstStyle/>
              <a:p>
                <a:r>
                  <a:rPr lang="en-US">
                    <a:noFill/>
                  </a:rPr>
                  <a:t> </a:t>
                </a:r>
              </a:p>
            </p:txBody>
          </p:sp>
        </mc:Fallback>
      </mc:AlternateContent>
      <p:cxnSp>
        <p:nvCxnSpPr>
          <p:cNvPr id="49" name="Straight Connector 48"/>
          <p:cNvCxnSpPr/>
          <p:nvPr/>
        </p:nvCxnSpPr>
        <p:spPr>
          <a:xfrm>
            <a:off x="3729958" y="1876951"/>
            <a:ext cx="1756036" cy="3252026"/>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a:endCxn id="68" idx="2"/>
          </p:cNvCxnSpPr>
          <p:nvPr/>
        </p:nvCxnSpPr>
        <p:spPr>
          <a:xfrm flipH="1">
            <a:off x="3697056" y="1884759"/>
            <a:ext cx="30001" cy="1536249"/>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sp>
        <p:nvSpPr>
          <p:cNvPr id="147" name="Left Brace 146"/>
          <p:cNvSpPr/>
          <p:nvPr/>
        </p:nvSpPr>
        <p:spPr>
          <a:xfrm rot="16200000">
            <a:off x="4118644" y="1531398"/>
            <a:ext cx="65790" cy="839792"/>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51" name="Straight Connector 50"/>
          <p:cNvCxnSpPr>
            <a:stCxn id="68" idx="2"/>
          </p:cNvCxnSpPr>
          <p:nvPr/>
        </p:nvCxnSpPr>
        <p:spPr>
          <a:xfrm>
            <a:off x="3697056" y="3421008"/>
            <a:ext cx="1788938" cy="1187994"/>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a:off x="4583517" y="4499886"/>
            <a:ext cx="1933464" cy="8886"/>
          </a:xfrm>
          <a:prstGeom prst="line">
            <a:avLst/>
          </a:prstGeom>
          <a:ln w="38100">
            <a:solidFill>
              <a:srgbClr val="CC337F"/>
            </a:solidFill>
          </a:ln>
        </p:spPr>
        <p:style>
          <a:lnRef idx="1">
            <a:schemeClr val="accent1"/>
          </a:lnRef>
          <a:fillRef idx="0">
            <a:schemeClr val="accent1"/>
          </a:fillRef>
          <a:effectRef idx="0">
            <a:schemeClr val="accent1"/>
          </a:effectRef>
          <a:fontRef idx="minor">
            <a:schemeClr val="tx1"/>
          </a:fontRef>
        </p:style>
      </p:cxnSp>
      <p:sp>
        <p:nvSpPr>
          <p:cNvPr id="56" name="Oval 55"/>
          <p:cNvSpPr/>
          <p:nvPr/>
        </p:nvSpPr>
        <p:spPr>
          <a:xfrm>
            <a:off x="4495559" y="4443325"/>
            <a:ext cx="137721" cy="135511"/>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p:cNvSpPr/>
          <p:nvPr/>
        </p:nvSpPr>
        <p:spPr>
          <a:xfrm>
            <a:off x="4505324" y="4443324"/>
            <a:ext cx="137721" cy="135511"/>
          </a:xfrm>
          <a:prstGeom prst="ellipse">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cxnSp>
        <p:nvCxnSpPr>
          <p:cNvPr id="71" name="Straight Arrow Connector 70"/>
          <p:cNvCxnSpPr>
            <a:endCxn id="53" idx="1"/>
          </p:cNvCxnSpPr>
          <p:nvPr/>
        </p:nvCxnSpPr>
        <p:spPr>
          <a:xfrm>
            <a:off x="6512580" y="4499886"/>
            <a:ext cx="214879" cy="14319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63" name="Group 62">
            <a:extLst>
              <a:ext uri="{FF2B5EF4-FFF2-40B4-BE49-F238E27FC236}">
                <a16:creationId xmlns:a16="http://schemas.microsoft.com/office/drawing/2014/main" id="{0E3A7137-AA01-4EB1-BD3A-2A487073D941}"/>
              </a:ext>
            </a:extLst>
          </p:cNvPr>
          <p:cNvGrpSpPr/>
          <p:nvPr/>
        </p:nvGrpSpPr>
        <p:grpSpPr>
          <a:xfrm>
            <a:off x="1183167" y="6269881"/>
            <a:ext cx="6777665" cy="344469"/>
            <a:chOff x="164165" y="6353803"/>
            <a:chExt cx="6777665" cy="344469"/>
          </a:xfrm>
        </p:grpSpPr>
        <p:sp>
          <p:nvSpPr>
            <p:cNvPr id="72" name="TextBox 71">
              <a:extLst>
                <a:ext uri="{FF2B5EF4-FFF2-40B4-BE49-F238E27FC236}">
                  <a16:creationId xmlns:a16="http://schemas.microsoft.com/office/drawing/2014/main" id="{80AAD0A4-97ED-4120-A4C9-E6B44E876CC9}"/>
                </a:ext>
              </a:extLst>
            </p:cNvPr>
            <p:cNvSpPr txBox="1"/>
            <p:nvPr/>
          </p:nvSpPr>
          <p:spPr>
            <a:xfrm>
              <a:off x="2189065" y="6353804"/>
              <a:ext cx="1034963" cy="307777"/>
            </a:xfrm>
            <a:prstGeom prst="rect">
              <a:avLst/>
            </a:prstGeom>
            <a:noFill/>
          </p:spPr>
          <p:txBody>
            <a:bodyPr wrap="none" rtlCol="0">
              <a:spAutoFit/>
            </a:bodyPr>
            <a:lstStyle/>
            <a:p>
              <a:pPr algn="ctr"/>
              <a:r>
                <a:rPr lang="en-SG" sz="1400" dirty="0">
                  <a:solidFill>
                    <a:srgbClr val="C00000"/>
                  </a:solidFill>
                  <a:ea typeface="Segoe UI" charset="0"/>
                  <a:cs typeface="Segoe UI" charset="0"/>
                </a:rPr>
                <a:t>Qualitative</a:t>
              </a:r>
            </a:p>
          </p:txBody>
        </p:sp>
        <p:sp>
          <p:nvSpPr>
            <p:cNvPr id="74" name="TextBox 73">
              <a:extLst>
                <a:ext uri="{FF2B5EF4-FFF2-40B4-BE49-F238E27FC236}">
                  <a16:creationId xmlns:a16="http://schemas.microsoft.com/office/drawing/2014/main" id="{CB06E594-14E8-4349-A3B2-51B1C83AB8C8}"/>
                </a:ext>
              </a:extLst>
            </p:cNvPr>
            <p:cNvSpPr txBox="1"/>
            <p:nvPr/>
          </p:nvSpPr>
          <p:spPr>
            <a:xfrm>
              <a:off x="3860508" y="6353803"/>
              <a:ext cx="1153586" cy="307777"/>
            </a:xfrm>
            <a:prstGeom prst="rect">
              <a:avLst/>
            </a:prstGeom>
            <a:noFill/>
            <a:ln>
              <a:noFill/>
            </a:ln>
          </p:spPr>
          <p:txBody>
            <a:bodyPr wrap="none" rtlCol="0">
              <a:spAutoFit/>
            </a:bodyPr>
            <a:lstStyle/>
            <a:p>
              <a:pPr algn="ctr"/>
              <a:r>
                <a:rPr lang="en-SG" sz="1400" b="0" dirty="0">
                  <a:ln>
                    <a:noFill/>
                  </a:ln>
                  <a:latin typeface="Segoe UI" charset="0"/>
                  <a:ea typeface="Segoe UI" charset="0"/>
                  <a:cs typeface="Segoe UI" charset="0"/>
                </a:rPr>
                <a:t>Quantitative</a:t>
              </a:r>
            </a:p>
          </p:txBody>
        </p:sp>
        <p:sp>
          <p:nvSpPr>
            <p:cNvPr id="76" name="TextBox 75">
              <a:extLst>
                <a:ext uri="{FF2B5EF4-FFF2-40B4-BE49-F238E27FC236}">
                  <a16:creationId xmlns:a16="http://schemas.microsoft.com/office/drawing/2014/main" id="{E642D2CC-CF26-46EF-A352-43F1F7A7DE0E}"/>
                </a:ext>
              </a:extLst>
            </p:cNvPr>
            <p:cNvSpPr txBox="1"/>
            <p:nvPr/>
          </p:nvSpPr>
          <p:spPr>
            <a:xfrm>
              <a:off x="5612553" y="6353803"/>
              <a:ext cx="1034257" cy="307777"/>
            </a:xfrm>
            <a:prstGeom prst="rect">
              <a:avLst/>
            </a:prstGeom>
            <a:noFill/>
          </p:spPr>
          <p:txBody>
            <a:bodyPr wrap="none" rtlCol="0">
              <a:spAutoFit/>
            </a:bodyPr>
            <a:lstStyle/>
            <a:p>
              <a:pPr algn="ctr"/>
              <a:r>
                <a:rPr lang="en-SG" sz="1400" dirty="0"/>
                <a:t>Conclusion</a:t>
              </a:r>
            </a:p>
          </p:txBody>
        </p:sp>
        <p:cxnSp>
          <p:nvCxnSpPr>
            <p:cNvPr id="77" name="Straight Connector 76">
              <a:extLst>
                <a:ext uri="{FF2B5EF4-FFF2-40B4-BE49-F238E27FC236}">
                  <a16:creationId xmlns:a16="http://schemas.microsoft.com/office/drawing/2014/main" id="{3C5A11E0-5486-4291-BAFC-4703AFFBA72B}"/>
                </a:ext>
              </a:extLst>
            </p:cNvPr>
            <p:cNvCxnSpPr>
              <a:cxnSpLocks/>
            </p:cNvCxnSpPr>
            <p:nvPr/>
          </p:nvCxnSpPr>
          <p:spPr>
            <a:xfrm flipV="1">
              <a:off x="164165" y="6695222"/>
              <a:ext cx="1624295" cy="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C038DE49-FC64-4960-AFBE-A134066B0299}"/>
                </a:ext>
              </a:extLst>
            </p:cNvPr>
            <p:cNvSpPr txBox="1"/>
            <p:nvPr/>
          </p:nvSpPr>
          <p:spPr>
            <a:xfrm>
              <a:off x="407967" y="6353806"/>
              <a:ext cx="1131335" cy="307777"/>
            </a:xfrm>
            <a:prstGeom prst="rect">
              <a:avLst/>
            </a:prstGeom>
            <a:noFill/>
          </p:spPr>
          <p:txBody>
            <a:bodyPr wrap="none" rtlCol="0">
              <a:spAutoFit/>
            </a:bodyPr>
            <a:lstStyle/>
            <a:p>
              <a:pPr algn="ctr"/>
              <a:r>
                <a:rPr lang="en-SG" sz="1400" dirty="0">
                  <a:cs typeface="Segoe UI Semibold" panose="020B0702040204020203" pitchFamily="34" charset="0"/>
                </a:rPr>
                <a:t>Introduction</a:t>
              </a:r>
            </a:p>
          </p:txBody>
        </p:sp>
        <p:cxnSp>
          <p:nvCxnSpPr>
            <p:cNvPr id="82" name="Straight Connector 81">
              <a:extLst>
                <a:ext uri="{FF2B5EF4-FFF2-40B4-BE49-F238E27FC236}">
                  <a16:creationId xmlns:a16="http://schemas.microsoft.com/office/drawing/2014/main" id="{0B173E45-F167-485F-A5F6-AE1D1B0940DF}"/>
                </a:ext>
              </a:extLst>
            </p:cNvPr>
            <p:cNvCxnSpPr>
              <a:cxnSpLocks/>
            </p:cNvCxnSpPr>
            <p:nvPr/>
          </p:nvCxnSpPr>
          <p:spPr>
            <a:xfrm flipV="1">
              <a:off x="1880544" y="6695220"/>
              <a:ext cx="1624295" cy="2"/>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2D103EE8-4103-4552-9545-15389E7BA077}"/>
                </a:ext>
              </a:extLst>
            </p:cNvPr>
            <p:cNvCxnSpPr>
              <a:cxnSpLocks/>
            </p:cNvCxnSpPr>
            <p:nvPr/>
          </p:nvCxnSpPr>
          <p:spPr>
            <a:xfrm flipV="1">
              <a:off x="3596923" y="6698270"/>
              <a:ext cx="1624295" cy="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A421A564-AF8E-4A82-B1BF-AC07D1BFBC26}"/>
                </a:ext>
              </a:extLst>
            </p:cNvPr>
            <p:cNvCxnSpPr>
              <a:cxnSpLocks/>
            </p:cNvCxnSpPr>
            <p:nvPr/>
          </p:nvCxnSpPr>
          <p:spPr>
            <a:xfrm flipV="1">
              <a:off x="5317535" y="6695218"/>
              <a:ext cx="1624295" cy="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88" name="Left Brace 87"/>
          <p:cNvSpPr/>
          <p:nvPr/>
        </p:nvSpPr>
        <p:spPr>
          <a:xfrm rot="16200000">
            <a:off x="4843737" y="4425765"/>
            <a:ext cx="45719" cy="551316"/>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9" name="TextBox 88"/>
              <p:cNvSpPr txBox="1"/>
              <p:nvPr/>
            </p:nvSpPr>
            <p:spPr>
              <a:xfrm>
                <a:off x="4737730" y="4770468"/>
                <a:ext cx="260688" cy="276999"/>
              </a:xfrm>
              <a:prstGeom prst="rect">
                <a:avLst/>
              </a:prstGeom>
              <a:noFill/>
              <a:ln w="38100">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𝛼</m:t>
                      </m:r>
                    </m:oMath>
                  </m:oMathPara>
                </a14:m>
                <a:endParaRPr lang="en-US" i="1" dirty="0"/>
              </a:p>
            </p:txBody>
          </p:sp>
        </mc:Choice>
        <mc:Fallback xmlns="">
          <p:sp>
            <p:nvSpPr>
              <p:cNvPr id="89" name="TextBox 88"/>
              <p:cNvSpPr txBox="1">
                <a:spLocks noRot="1" noChangeAspect="1" noMove="1" noResize="1" noEditPoints="1" noAdjustHandles="1" noChangeArrowheads="1" noChangeShapeType="1" noTextEdit="1"/>
              </p:cNvSpPr>
              <p:nvPr/>
            </p:nvSpPr>
            <p:spPr>
              <a:xfrm>
                <a:off x="4737730" y="4770468"/>
                <a:ext cx="260688" cy="276999"/>
              </a:xfrm>
              <a:prstGeom prst="rect">
                <a:avLst/>
              </a:prstGeom>
              <a:blipFill>
                <a:blip r:embed="rId5"/>
                <a:stretch>
                  <a:fillRect b="-4444"/>
                </a:stretch>
              </a:blipFill>
              <a:ln w="38100">
                <a:noFill/>
              </a:ln>
            </p:spPr>
            <p:txBody>
              <a:bodyPr/>
              <a:lstStyle/>
              <a:p>
                <a:r>
                  <a:rPr lang="en-US">
                    <a:noFill/>
                  </a:rPr>
                  <a:t> </a:t>
                </a:r>
              </a:p>
            </p:txBody>
          </p:sp>
        </mc:Fallback>
      </mc:AlternateContent>
      <p:sp>
        <p:nvSpPr>
          <p:cNvPr id="90" name="Left Brace 89"/>
          <p:cNvSpPr/>
          <p:nvPr/>
        </p:nvSpPr>
        <p:spPr>
          <a:xfrm rot="16200000">
            <a:off x="4938508" y="4834004"/>
            <a:ext cx="65879" cy="761018"/>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1" name="TextBox 90"/>
              <p:cNvSpPr txBox="1"/>
              <p:nvPr/>
            </p:nvSpPr>
            <p:spPr>
              <a:xfrm>
                <a:off x="4896405" y="5338707"/>
                <a:ext cx="166309" cy="276999"/>
              </a:xfrm>
              <a:prstGeom prst="rect">
                <a:avLst/>
              </a:prstGeom>
              <a:noFill/>
              <a:ln w="38100">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ea typeface="Cambria Math" panose="02040503050406030204" pitchFamily="18" charset="0"/>
                        </a:rPr>
                        <m:t> </m:t>
                      </m:r>
                    </m:oMath>
                  </m:oMathPara>
                </a14:m>
                <a:endParaRPr lang="en-US" i="1" dirty="0"/>
              </a:p>
            </p:txBody>
          </p:sp>
        </mc:Choice>
        <mc:Fallback xmlns="">
          <p:sp>
            <p:nvSpPr>
              <p:cNvPr id="91" name="TextBox 90"/>
              <p:cNvSpPr txBox="1">
                <a:spLocks noRot="1" noChangeAspect="1" noMove="1" noResize="1" noEditPoints="1" noAdjustHandles="1" noChangeArrowheads="1" noChangeShapeType="1" noTextEdit="1"/>
              </p:cNvSpPr>
              <p:nvPr/>
            </p:nvSpPr>
            <p:spPr>
              <a:xfrm>
                <a:off x="4896405" y="5338707"/>
                <a:ext cx="166309" cy="276999"/>
              </a:xfrm>
              <a:prstGeom prst="rect">
                <a:avLst/>
              </a:prstGeom>
              <a:blipFill>
                <a:blip r:embed="rId6"/>
                <a:stretch>
                  <a:fillRect l="-66667" r="-51852" b="-40000"/>
                </a:stretch>
              </a:blipFill>
              <a:ln w="38100">
                <a:noFill/>
              </a:ln>
            </p:spPr>
            <p:txBody>
              <a:bodyPr/>
              <a:lstStyle/>
              <a:p>
                <a:r>
                  <a:rPr lang="en-US">
                    <a:noFill/>
                  </a:rPr>
                  <a:t> </a:t>
                </a:r>
              </a:p>
            </p:txBody>
          </p:sp>
        </mc:Fallback>
      </mc:AlternateContent>
    </p:spTree>
    <p:extLst>
      <p:ext uri="{BB962C8B-B14F-4D97-AF65-F5344CB8AC3E}">
        <p14:creationId xmlns:p14="http://schemas.microsoft.com/office/powerpoint/2010/main" val="3115585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81"/>
                                        </p:tgtEl>
                                        <p:attrNameLst>
                                          <p:attrName>style.visibility</p:attrName>
                                        </p:attrNameLst>
                                      </p:cBhvr>
                                      <p:to>
                                        <p:strVal val="visible"/>
                                      </p:to>
                                    </p:set>
                                    <p:animEffect transition="in" filter="wipe(left)">
                                      <p:cBhvr>
                                        <p:cTn id="7" dur="500"/>
                                        <p:tgtEl>
                                          <p:spTgt spid="81"/>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1"/>
                                        </p:tgtEl>
                                        <p:attrNameLst>
                                          <p:attrName>style.visibility</p:attrName>
                                        </p:attrNameLst>
                                      </p:cBhvr>
                                      <p:to>
                                        <p:strVal val="visible"/>
                                      </p:to>
                                    </p:set>
                                    <p:animEffect transition="in" filter="wipe(left)">
                                      <p:cBhvr>
                                        <p:cTn id="11" dur="500"/>
                                        <p:tgtEl>
                                          <p:spTgt spid="41"/>
                                        </p:tgtEl>
                                      </p:cBhvr>
                                    </p:animEffect>
                                  </p:childTnLst>
                                </p:cTn>
                              </p:par>
                              <p:par>
                                <p:cTn id="12" presetID="22" presetClass="entr" presetSubtype="2" fill="hold" nodeType="with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wipe(right)">
                                      <p:cBhvr>
                                        <p:cTn id="14" dur="500"/>
                                        <p:tgtEl>
                                          <p:spTgt spid="10"/>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79"/>
                                        </p:tgtEl>
                                        <p:attrNameLst>
                                          <p:attrName>style.visibility</p:attrName>
                                        </p:attrNameLst>
                                      </p:cBhvr>
                                      <p:to>
                                        <p:strVal val="visible"/>
                                      </p:to>
                                    </p:set>
                                    <p:animEffect transition="in" filter="wipe(left)">
                                      <p:cBhvr>
                                        <p:cTn id="19" dur="500"/>
                                        <p:tgtEl>
                                          <p:spTgt spid="79"/>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39"/>
                                        </p:tgtEl>
                                        <p:attrNameLst>
                                          <p:attrName>style.visibility</p:attrName>
                                        </p:attrNameLst>
                                      </p:cBhvr>
                                      <p:to>
                                        <p:strVal val="visible"/>
                                      </p:to>
                                    </p:set>
                                    <p:animEffect transition="in" filter="wipe(left)">
                                      <p:cBhvr>
                                        <p:cTn id="24" dur="500"/>
                                        <p:tgtEl>
                                          <p:spTgt spid="39"/>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59"/>
                                        </p:tgtEl>
                                        <p:attrNameLst>
                                          <p:attrName>style.visibility</p:attrName>
                                        </p:attrNameLst>
                                      </p:cBhvr>
                                      <p:to>
                                        <p:strVal val="visible"/>
                                      </p:to>
                                    </p:set>
                                    <p:animEffect transition="in" filter="wipe(left)">
                                      <p:cBhvr>
                                        <p:cTn id="29" dur="500"/>
                                        <p:tgtEl>
                                          <p:spTgt spid="59"/>
                                        </p:tgtEl>
                                      </p:cBhvr>
                                    </p:animEffect>
                                  </p:childTnLst>
                                </p:cTn>
                              </p:par>
                            </p:childTnLst>
                          </p:cTn>
                        </p:par>
                        <p:par>
                          <p:cTn id="30" fill="hold">
                            <p:stCondLst>
                              <p:cond delay="500"/>
                            </p:stCondLst>
                            <p:childTnLst>
                              <p:par>
                                <p:cTn id="31" presetID="22" presetClass="entr" presetSubtype="8" fill="hold" nodeType="afterEffect">
                                  <p:stCondLst>
                                    <p:cond delay="0"/>
                                  </p:stCondLst>
                                  <p:childTnLst>
                                    <p:set>
                                      <p:cBhvr>
                                        <p:cTn id="32" dur="1" fill="hold">
                                          <p:stCondLst>
                                            <p:cond delay="0"/>
                                          </p:stCondLst>
                                        </p:cTn>
                                        <p:tgtEl>
                                          <p:spTgt spid="60">
                                            <p:txEl>
                                              <p:pRg st="0" end="0"/>
                                            </p:txEl>
                                          </p:spTgt>
                                        </p:tgtEl>
                                        <p:attrNameLst>
                                          <p:attrName>style.visibility</p:attrName>
                                        </p:attrNameLst>
                                      </p:cBhvr>
                                      <p:to>
                                        <p:strVal val="visible"/>
                                      </p:to>
                                    </p:set>
                                    <p:animEffect transition="in" filter="wipe(left)">
                                      <p:cBhvr>
                                        <p:cTn id="33" dur="500"/>
                                        <p:tgtEl>
                                          <p:spTgt spid="60">
                                            <p:txEl>
                                              <p:pRg st="0" end="0"/>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grpId="0" nodeType="clickEffect">
                                  <p:stCondLst>
                                    <p:cond delay="0"/>
                                  </p:stCondLst>
                                  <p:childTnLst>
                                    <p:set>
                                      <p:cBhvr>
                                        <p:cTn id="37" dur="1" fill="hold">
                                          <p:stCondLst>
                                            <p:cond delay="0"/>
                                          </p:stCondLst>
                                        </p:cTn>
                                        <p:tgtEl>
                                          <p:spTgt spid="58"/>
                                        </p:tgtEl>
                                        <p:attrNameLst>
                                          <p:attrName>style.visibility</p:attrName>
                                        </p:attrNameLst>
                                      </p:cBhvr>
                                      <p:to>
                                        <p:strVal val="visible"/>
                                      </p:to>
                                    </p:set>
                                    <p:animEffect transition="in" filter="wipe(left)">
                                      <p:cBhvr>
                                        <p:cTn id="38" dur="500"/>
                                        <p:tgtEl>
                                          <p:spTgt spid="58"/>
                                        </p:tgtEl>
                                      </p:cBhvr>
                                    </p:animEffect>
                                  </p:childTnLst>
                                </p:cTn>
                              </p:par>
                            </p:childTnLst>
                          </p:cTn>
                        </p:par>
                        <p:par>
                          <p:cTn id="39" fill="hold">
                            <p:stCondLst>
                              <p:cond delay="500"/>
                            </p:stCondLst>
                            <p:childTnLst>
                              <p:par>
                                <p:cTn id="40" presetID="22" presetClass="entr" presetSubtype="8" fill="hold" nodeType="afterEffect">
                                  <p:stCondLst>
                                    <p:cond delay="0"/>
                                  </p:stCondLst>
                                  <p:childTnLst>
                                    <p:set>
                                      <p:cBhvr>
                                        <p:cTn id="41" dur="1" fill="hold">
                                          <p:stCondLst>
                                            <p:cond delay="0"/>
                                          </p:stCondLst>
                                        </p:cTn>
                                        <p:tgtEl>
                                          <p:spTgt spid="60">
                                            <p:txEl>
                                              <p:pRg st="2" end="2"/>
                                            </p:txEl>
                                          </p:spTgt>
                                        </p:tgtEl>
                                        <p:attrNameLst>
                                          <p:attrName>style.visibility</p:attrName>
                                        </p:attrNameLst>
                                      </p:cBhvr>
                                      <p:to>
                                        <p:strVal val="visible"/>
                                      </p:to>
                                    </p:set>
                                    <p:animEffect transition="in" filter="wipe(left)">
                                      <p:cBhvr>
                                        <p:cTn id="42" dur="500"/>
                                        <p:tgtEl>
                                          <p:spTgt spid="60">
                                            <p:txEl>
                                              <p:pRg st="2" end="2"/>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1" nodeType="clickEffect">
                                  <p:stCondLst>
                                    <p:cond delay="0"/>
                                  </p:stCondLst>
                                  <p:childTnLst>
                                    <p:set>
                                      <p:cBhvr>
                                        <p:cTn id="46" dur="1" fill="hold">
                                          <p:stCondLst>
                                            <p:cond delay="0"/>
                                          </p:stCondLst>
                                        </p:cTn>
                                        <p:tgtEl>
                                          <p:spTgt spid="56"/>
                                        </p:tgtEl>
                                        <p:attrNameLst>
                                          <p:attrName>style.visibility</p:attrName>
                                        </p:attrNameLst>
                                      </p:cBhvr>
                                      <p:to>
                                        <p:strVal val="visible"/>
                                      </p:to>
                                    </p:set>
                                    <p:animEffect transition="in" filter="fade">
                                      <p:cBhvr>
                                        <p:cTn id="47" dur="500"/>
                                        <p:tgtEl>
                                          <p:spTgt spid="56"/>
                                        </p:tgtEl>
                                      </p:cBhvr>
                                    </p:animEffect>
                                  </p:childTnLst>
                                </p:cTn>
                              </p:par>
                            </p:childTnLst>
                          </p:cTn>
                        </p:par>
                        <p:par>
                          <p:cTn id="48" fill="hold">
                            <p:stCondLst>
                              <p:cond delay="500"/>
                            </p:stCondLst>
                            <p:childTnLst>
                              <p:par>
                                <p:cTn id="49" presetID="10" presetClass="entr" presetSubtype="0" fill="hold" grpId="1" nodeType="afterEffect">
                                  <p:stCondLst>
                                    <p:cond delay="500"/>
                                  </p:stCondLst>
                                  <p:childTnLst>
                                    <p:set>
                                      <p:cBhvr>
                                        <p:cTn id="50" dur="1" fill="hold">
                                          <p:stCondLst>
                                            <p:cond delay="0"/>
                                          </p:stCondLst>
                                        </p:cTn>
                                        <p:tgtEl>
                                          <p:spTgt spid="57"/>
                                        </p:tgtEl>
                                        <p:attrNameLst>
                                          <p:attrName>style.visibility</p:attrName>
                                        </p:attrNameLst>
                                      </p:cBhvr>
                                      <p:to>
                                        <p:strVal val="visible"/>
                                      </p:to>
                                    </p:set>
                                    <p:animEffect transition="in" filter="fade">
                                      <p:cBhvr>
                                        <p:cTn id="51" dur="500"/>
                                        <p:tgtEl>
                                          <p:spTgt spid="57"/>
                                        </p:tgtEl>
                                      </p:cBhvr>
                                    </p:animEffect>
                                  </p:childTnLst>
                                </p:cTn>
                              </p:par>
                            </p:childTnLst>
                          </p:cTn>
                        </p:par>
                      </p:childTnLst>
                    </p:cTn>
                  </p:par>
                  <p:par>
                    <p:cTn id="52" fill="hold">
                      <p:stCondLst>
                        <p:cond delay="indefinite"/>
                      </p:stCondLst>
                      <p:childTnLst>
                        <p:par>
                          <p:cTn id="53" fill="hold">
                            <p:stCondLst>
                              <p:cond delay="0"/>
                            </p:stCondLst>
                            <p:childTnLst>
                              <p:par>
                                <p:cTn id="54" presetID="42" presetClass="path" presetSubtype="0" accel="50000" decel="50000" fill="hold" nodeType="clickEffect">
                                  <p:stCondLst>
                                    <p:cond delay="0"/>
                                  </p:stCondLst>
                                  <p:childTnLst>
                                    <p:animMotion origin="layout" path="M -1.11111E-6 3.7037E-7 L 0.18889 -0.00023 " pathEditMode="relative" rAng="0" ptsTypes="AA">
                                      <p:cBhvr>
                                        <p:cTn id="55" dur="2000" fill="hold"/>
                                        <p:tgtEl>
                                          <p:spTgt spid="146"/>
                                        </p:tgtEl>
                                        <p:attrNameLst>
                                          <p:attrName>ppt_x</p:attrName>
                                          <p:attrName>ppt_y</p:attrName>
                                        </p:attrNameLst>
                                      </p:cBhvr>
                                      <p:rCtr x="9444" y="-23"/>
                                    </p:animMotion>
                                  </p:childTnLst>
                                </p:cTn>
                              </p:par>
                              <p:par>
                                <p:cTn id="56" presetID="22" presetClass="entr" presetSubtype="8" fill="hold" grpId="0" nodeType="withEffect">
                                  <p:stCondLst>
                                    <p:cond delay="0"/>
                                  </p:stCondLst>
                                  <p:childTnLst>
                                    <p:set>
                                      <p:cBhvr>
                                        <p:cTn id="57" dur="1" fill="hold">
                                          <p:stCondLst>
                                            <p:cond delay="0"/>
                                          </p:stCondLst>
                                        </p:cTn>
                                        <p:tgtEl>
                                          <p:spTgt spid="94"/>
                                        </p:tgtEl>
                                        <p:attrNameLst>
                                          <p:attrName>style.visibility</p:attrName>
                                        </p:attrNameLst>
                                      </p:cBhvr>
                                      <p:to>
                                        <p:strVal val="visible"/>
                                      </p:to>
                                    </p:set>
                                    <p:animEffect transition="in" filter="wipe(left)">
                                      <p:cBhvr>
                                        <p:cTn id="58" dur="500"/>
                                        <p:tgtEl>
                                          <p:spTgt spid="94"/>
                                        </p:tgtEl>
                                      </p:cBhvr>
                                    </p:animEffect>
                                  </p:childTnLst>
                                </p:cTn>
                              </p:par>
                              <p:par>
                                <p:cTn id="59" presetID="22" presetClass="entr" presetSubtype="8" fill="hold" grpId="0" nodeType="withEffect">
                                  <p:stCondLst>
                                    <p:cond delay="0"/>
                                  </p:stCondLst>
                                  <p:childTnLst>
                                    <p:set>
                                      <p:cBhvr>
                                        <p:cTn id="60" dur="1" fill="hold">
                                          <p:stCondLst>
                                            <p:cond delay="0"/>
                                          </p:stCondLst>
                                        </p:cTn>
                                        <p:tgtEl>
                                          <p:spTgt spid="83"/>
                                        </p:tgtEl>
                                        <p:attrNameLst>
                                          <p:attrName>style.visibility</p:attrName>
                                        </p:attrNameLst>
                                      </p:cBhvr>
                                      <p:to>
                                        <p:strVal val="visible"/>
                                      </p:to>
                                    </p:set>
                                    <p:animEffect transition="in" filter="wipe(left)">
                                      <p:cBhvr>
                                        <p:cTn id="61" dur="500"/>
                                        <p:tgtEl>
                                          <p:spTgt spid="83"/>
                                        </p:tgtEl>
                                      </p:cBhvr>
                                    </p:animEffect>
                                  </p:childTnLst>
                                </p:cTn>
                              </p:par>
                              <p:par>
                                <p:cTn id="62" presetID="10" presetClass="exit" presetSubtype="0" fill="hold" nodeType="withEffect">
                                  <p:stCondLst>
                                    <p:cond delay="0"/>
                                  </p:stCondLst>
                                  <p:childTnLst>
                                    <p:animEffect transition="out" filter="fade">
                                      <p:cBhvr>
                                        <p:cTn id="63" dur="500"/>
                                        <p:tgtEl>
                                          <p:spTgt spid="81"/>
                                        </p:tgtEl>
                                      </p:cBhvr>
                                    </p:animEffect>
                                    <p:set>
                                      <p:cBhvr>
                                        <p:cTn id="64" dur="1" fill="hold">
                                          <p:stCondLst>
                                            <p:cond delay="499"/>
                                          </p:stCondLst>
                                        </p:cTn>
                                        <p:tgtEl>
                                          <p:spTgt spid="81"/>
                                        </p:tgtEl>
                                        <p:attrNameLst>
                                          <p:attrName>style.visibility</p:attrName>
                                        </p:attrNameLst>
                                      </p:cBhvr>
                                      <p:to>
                                        <p:strVal val="hidden"/>
                                      </p:to>
                                    </p:set>
                                  </p:childTnLst>
                                </p:cTn>
                              </p:par>
                              <p:par>
                                <p:cTn id="65" presetID="10" presetClass="exit" presetSubtype="0" fill="hold" grpId="1" nodeType="withEffect">
                                  <p:stCondLst>
                                    <p:cond delay="0"/>
                                  </p:stCondLst>
                                  <p:childTnLst>
                                    <p:animEffect transition="out" filter="fade">
                                      <p:cBhvr>
                                        <p:cTn id="66" dur="500"/>
                                        <p:tgtEl>
                                          <p:spTgt spid="41"/>
                                        </p:tgtEl>
                                      </p:cBhvr>
                                    </p:animEffect>
                                    <p:set>
                                      <p:cBhvr>
                                        <p:cTn id="67" dur="1" fill="hold">
                                          <p:stCondLst>
                                            <p:cond delay="499"/>
                                          </p:stCondLst>
                                        </p:cTn>
                                        <p:tgtEl>
                                          <p:spTgt spid="41"/>
                                        </p:tgtEl>
                                        <p:attrNameLst>
                                          <p:attrName>style.visibility</p:attrName>
                                        </p:attrNameLst>
                                      </p:cBhvr>
                                      <p:to>
                                        <p:strVal val="hidden"/>
                                      </p:to>
                                    </p:set>
                                  </p:childTnLst>
                                </p:cTn>
                              </p:par>
                            </p:childTnLst>
                          </p:cTn>
                        </p:par>
                      </p:childTnLst>
                    </p:cTn>
                  </p:par>
                  <p:par>
                    <p:cTn id="68" fill="hold">
                      <p:stCondLst>
                        <p:cond delay="indefinite"/>
                      </p:stCondLst>
                      <p:childTnLst>
                        <p:par>
                          <p:cTn id="69" fill="hold">
                            <p:stCondLst>
                              <p:cond delay="0"/>
                            </p:stCondLst>
                            <p:childTnLst>
                              <p:par>
                                <p:cTn id="70" presetID="10" presetClass="exit" presetSubtype="0" fill="hold" nodeType="clickEffect">
                                  <p:stCondLst>
                                    <p:cond delay="0"/>
                                  </p:stCondLst>
                                  <p:childTnLst>
                                    <p:animEffect transition="out" filter="fade">
                                      <p:cBhvr>
                                        <p:cTn id="71" dur="500"/>
                                        <p:tgtEl>
                                          <p:spTgt spid="146"/>
                                        </p:tgtEl>
                                      </p:cBhvr>
                                    </p:animEffect>
                                    <p:set>
                                      <p:cBhvr>
                                        <p:cTn id="72" dur="1" fill="hold">
                                          <p:stCondLst>
                                            <p:cond delay="499"/>
                                          </p:stCondLst>
                                        </p:cTn>
                                        <p:tgtEl>
                                          <p:spTgt spid="146"/>
                                        </p:tgtEl>
                                        <p:attrNameLst>
                                          <p:attrName>style.visibility</p:attrName>
                                        </p:attrNameLst>
                                      </p:cBhvr>
                                      <p:to>
                                        <p:strVal val="hidden"/>
                                      </p:to>
                                    </p:set>
                                  </p:childTnLst>
                                </p:cTn>
                              </p:par>
                              <p:par>
                                <p:cTn id="73" presetID="10" presetClass="exit" presetSubtype="0" fill="hold" grpId="1" nodeType="withEffect">
                                  <p:stCondLst>
                                    <p:cond delay="0"/>
                                  </p:stCondLst>
                                  <p:childTnLst>
                                    <p:animEffect transition="out" filter="fade">
                                      <p:cBhvr>
                                        <p:cTn id="74" dur="500"/>
                                        <p:tgtEl>
                                          <p:spTgt spid="94"/>
                                        </p:tgtEl>
                                      </p:cBhvr>
                                    </p:animEffect>
                                    <p:set>
                                      <p:cBhvr>
                                        <p:cTn id="75" dur="1" fill="hold">
                                          <p:stCondLst>
                                            <p:cond delay="499"/>
                                          </p:stCondLst>
                                        </p:cTn>
                                        <p:tgtEl>
                                          <p:spTgt spid="94"/>
                                        </p:tgtEl>
                                        <p:attrNameLst>
                                          <p:attrName>style.visibility</p:attrName>
                                        </p:attrNameLst>
                                      </p:cBhvr>
                                      <p:to>
                                        <p:strVal val="hidden"/>
                                      </p:to>
                                    </p:set>
                                  </p:childTnLst>
                                </p:cTn>
                              </p:par>
                              <p:par>
                                <p:cTn id="76" presetID="10" presetClass="exit" presetSubtype="0" fill="hold" grpId="1" nodeType="withEffect">
                                  <p:stCondLst>
                                    <p:cond delay="0"/>
                                  </p:stCondLst>
                                  <p:childTnLst>
                                    <p:animEffect transition="out" filter="fade">
                                      <p:cBhvr>
                                        <p:cTn id="77" dur="500"/>
                                        <p:tgtEl>
                                          <p:spTgt spid="83"/>
                                        </p:tgtEl>
                                      </p:cBhvr>
                                    </p:animEffect>
                                    <p:set>
                                      <p:cBhvr>
                                        <p:cTn id="78" dur="1" fill="hold">
                                          <p:stCondLst>
                                            <p:cond delay="499"/>
                                          </p:stCondLst>
                                        </p:cTn>
                                        <p:tgtEl>
                                          <p:spTgt spid="83"/>
                                        </p:tgtEl>
                                        <p:attrNameLst>
                                          <p:attrName>style.visibility</p:attrName>
                                        </p:attrNameLst>
                                      </p:cBhvr>
                                      <p:to>
                                        <p:strVal val="hidden"/>
                                      </p:to>
                                    </p:set>
                                  </p:childTnLst>
                                </p:cTn>
                              </p:par>
                            </p:childTnLst>
                          </p:cTn>
                        </p:par>
                        <p:par>
                          <p:cTn id="79" fill="hold">
                            <p:stCondLst>
                              <p:cond delay="500"/>
                            </p:stCondLst>
                            <p:childTnLst>
                              <p:par>
                                <p:cTn id="80" presetID="22" presetClass="entr" presetSubtype="8" fill="hold" nodeType="afterEffect">
                                  <p:stCondLst>
                                    <p:cond delay="0"/>
                                  </p:stCondLst>
                                  <p:childTnLst>
                                    <p:set>
                                      <p:cBhvr>
                                        <p:cTn id="81" dur="1" fill="hold">
                                          <p:stCondLst>
                                            <p:cond delay="0"/>
                                          </p:stCondLst>
                                        </p:cTn>
                                        <p:tgtEl>
                                          <p:spTgt spid="54"/>
                                        </p:tgtEl>
                                        <p:attrNameLst>
                                          <p:attrName>style.visibility</p:attrName>
                                        </p:attrNameLst>
                                      </p:cBhvr>
                                      <p:to>
                                        <p:strVal val="visible"/>
                                      </p:to>
                                    </p:set>
                                    <p:animEffect transition="in" filter="wipe(left)">
                                      <p:cBhvr>
                                        <p:cTn id="82" dur="500"/>
                                        <p:tgtEl>
                                          <p:spTgt spid="54"/>
                                        </p:tgtEl>
                                      </p:cBhvr>
                                    </p:animEffect>
                                  </p:childTnLst>
                                </p:cTn>
                              </p:par>
                            </p:childTnLst>
                          </p:cTn>
                        </p:par>
                        <p:par>
                          <p:cTn id="83" fill="hold">
                            <p:stCondLst>
                              <p:cond delay="1000"/>
                            </p:stCondLst>
                            <p:childTnLst>
                              <p:par>
                                <p:cTn id="84" presetID="42" presetClass="path" presetSubtype="0" accel="50000" decel="50000" fill="hold" grpId="0" nodeType="afterEffect">
                                  <p:stCondLst>
                                    <p:cond delay="0"/>
                                  </p:stCondLst>
                                  <p:childTnLst>
                                    <p:animMotion origin="layout" path="M -2.77778E-6 -3.7037E-6 L -0.09201 0.00093 " pathEditMode="relative" rAng="0" ptsTypes="AA">
                                      <p:cBhvr>
                                        <p:cTn id="85" dur="2000" fill="hold"/>
                                        <p:tgtEl>
                                          <p:spTgt spid="43"/>
                                        </p:tgtEl>
                                        <p:attrNameLst>
                                          <p:attrName>ppt_x</p:attrName>
                                          <p:attrName>ppt_y</p:attrName>
                                        </p:attrNameLst>
                                      </p:cBhvr>
                                      <p:rCtr x="-4601" y="46"/>
                                    </p:animMotion>
                                  </p:childTnLst>
                                </p:cTn>
                              </p:par>
                              <p:par>
                                <p:cTn id="86" presetID="22" presetClass="entr" presetSubtype="2" fill="hold" grpId="0" nodeType="withEffect">
                                  <p:stCondLst>
                                    <p:cond delay="0"/>
                                  </p:stCondLst>
                                  <p:childTnLst>
                                    <p:set>
                                      <p:cBhvr>
                                        <p:cTn id="87" dur="1" fill="hold">
                                          <p:stCondLst>
                                            <p:cond delay="0"/>
                                          </p:stCondLst>
                                        </p:cTn>
                                        <p:tgtEl>
                                          <p:spTgt spid="148"/>
                                        </p:tgtEl>
                                        <p:attrNameLst>
                                          <p:attrName>style.visibility</p:attrName>
                                        </p:attrNameLst>
                                      </p:cBhvr>
                                      <p:to>
                                        <p:strVal val="visible"/>
                                      </p:to>
                                    </p:set>
                                    <p:animEffect transition="in" filter="wipe(right)">
                                      <p:cBhvr>
                                        <p:cTn id="88" dur="500"/>
                                        <p:tgtEl>
                                          <p:spTgt spid="148"/>
                                        </p:tgtEl>
                                      </p:cBhvr>
                                    </p:animEffect>
                                  </p:childTnLst>
                                </p:cTn>
                              </p:par>
                              <p:par>
                                <p:cTn id="89" presetID="22" presetClass="entr" presetSubtype="2" fill="hold" grpId="0" nodeType="withEffect">
                                  <p:stCondLst>
                                    <p:cond delay="0"/>
                                  </p:stCondLst>
                                  <p:childTnLst>
                                    <p:set>
                                      <p:cBhvr>
                                        <p:cTn id="90" dur="1" fill="hold">
                                          <p:stCondLst>
                                            <p:cond delay="0"/>
                                          </p:stCondLst>
                                        </p:cTn>
                                        <p:tgtEl>
                                          <p:spTgt spid="147"/>
                                        </p:tgtEl>
                                        <p:attrNameLst>
                                          <p:attrName>style.visibility</p:attrName>
                                        </p:attrNameLst>
                                      </p:cBhvr>
                                      <p:to>
                                        <p:strVal val="visible"/>
                                      </p:to>
                                    </p:set>
                                    <p:animEffect transition="in" filter="wipe(right)">
                                      <p:cBhvr>
                                        <p:cTn id="91" dur="500"/>
                                        <p:tgtEl>
                                          <p:spTgt spid="147"/>
                                        </p:tgtEl>
                                      </p:cBhvr>
                                    </p:animEffect>
                                  </p:childTnLst>
                                </p:cTn>
                              </p:par>
                            </p:childTnLst>
                          </p:cTn>
                        </p:par>
                      </p:childTnLst>
                    </p:cTn>
                  </p:par>
                  <p:par>
                    <p:cTn id="92" fill="hold">
                      <p:stCondLst>
                        <p:cond delay="indefinite"/>
                      </p:stCondLst>
                      <p:childTnLst>
                        <p:par>
                          <p:cTn id="93" fill="hold">
                            <p:stCondLst>
                              <p:cond delay="0"/>
                            </p:stCondLst>
                            <p:childTnLst>
                              <p:par>
                                <p:cTn id="94" presetID="22" presetClass="entr" presetSubtype="1" fill="hold" nodeType="clickEffect">
                                  <p:stCondLst>
                                    <p:cond delay="0"/>
                                  </p:stCondLst>
                                  <p:childTnLst>
                                    <p:set>
                                      <p:cBhvr>
                                        <p:cTn id="95" dur="1" fill="hold">
                                          <p:stCondLst>
                                            <p:cond delay="0"/>
                                          </p:stCondLst>
                                        </p:cTn>
                                        <p:tgtEl>
                                          <p:spTgt spid="49"/>
                                        </p:tgtEl>
                                        <p:attrNameLst>
                                          <p:attrName>style.visibility</p:attrName>
                                        </p:attrNameLst>
                                      </p:cBhvr>
                                      <p:to>
                                        <p:strVal val="visible"/>
                                      </p:to>
                                    </p:set>
                                    <p:animEffect transition="in" filter="wipe(up)">
                                      <p:cBhvr>
                                        <p:cTn id="96" dur="500"/>
                                        <p:tgtEl>
                                          <p:spTgt spid="49"/>
                                        </p:tgtEl>
                                      </p:cBhvr>
                                    </p:animEffect>
                                  </p:childTnLst>
                                </p:cTn>
                              </p:par>
                            </p:childTnLst>
                          </p:cTn>
                        </p:par>
                        <p:par>
                          <p:cTn id="97" fill="hold">
                            <p:stCondLst>
                              <p:cond delay="500"/>
                            </p:stCondLst>
                            <p:childTnLst>
                              <p:par>
                                <p:cTn id="98" presetID="22" presetClass="entr" presetSubtype="1" fill="hold" grpId="0" nodeType="afterEffect">
                                  <p:stCondLst>
                                    <p:cond delay="0"/>
                                  </p:stCondLst>
                                  <p:childTnLst>
                                    <p:set>
                                      <p:cBhvr>
                                        <p:cTn id="99" dur="1" fill="hold">
                                          <p:stCondLst>
                                            <p:cond delay="0"/>
                                          </p:stCondLst>
                                        </p:cTn>
                                        <p:tgtEl>
                                          <p:spTgt spid="61"/>
                                        </p:tgtEl>
                                        <p:attrNameLst>
                                          <p:attrName>style.visibility</p:attrName>
                                        </p:attrNameLst>
                                      </p:cBhvr>
                                      <p:to>
                                        <p:strVal val="visible"/>
                                      </p:to>
                                    </p:set>
                                    <p:animEffect transition="in" filter="wipe(up)">
                                      <p:cBhvr>
                                        <p:cTn id="100" dur="500"/>
                                        <p:tgtEl>
                                          <p:spTgt spid="61"/>
                                        </p:tgtEl>
                                      </p:cBhvr>
                                    </p:animEffect>
                                  </p:childTnLst>
                                </p:cTn>
                              </p:par>
                            </p:childTnLst>
                          </p:cTn>
                        </p:par>
                        <p:par>
                          <p:cTn id="101" fill="hold">
                            <p:stCondLst>
                              <p:cond delay="1000"/>
                            </p:stCondLst>
                            <p:childTnLst>
                              <p:par>
                                <p:cTn id="102" presetID="22" presetClass="entr" presetSubtype="1" fill="hold" nodeType="afterEffect">
                                  <p:stCondLst>
                                    <p:cond delay="0"/>
                                  </p:stCondLst>
                                  <p:childTnLst>
                                    <p:set>
                                      <p:cBhvr>
                                        <p:cTn id="103" dur="1" fill="hold">
                                          <p:stCondLst>
                                            <p:cond delay="0"/>
                                          </p:stCondLst>
                                        </p:cTn>
                                        <p:tgtEl>
                                          <p:spTgt spid="45"/>
                                        </p:tgtEl>
                                        <p:attrNameLst>
                                          <p:attrName>style.visibility</p:attrName>
                                        </p:attrNameLst>
                                      </p:cBhvr>
                                      <p:to>
                                        <p:strVal val="visible"/>
                                      </p:to>
                                    </p:set>
                                    <p:animEffect transition="in" filter="wipe(up)">
                                      <p:cBhvr>
                                        <p:cTn id="104" dur="500"/>
                                        <p:tgtEl>
                                          <p:spTgt spid="45"/>
                                        </p:tgtEl>
                                      </p:cBhvr>
                                    </p:animEffect>
                                  </p:childTnLst>
                                </p:cTn>
                              </p:par>
                            </p:childTnLst>
                          </p:cTn>
                        </p:par>
                        <p:par>
                          <p:cTn id="105" fill="hold">
                            <p:stCondLst>
                              <p:cond delay="1500"/>
                            </p:stCondLst>
                            <p:childTnLst>
                              <p:par>
                                <p:cTn id="106" presetID="22" presetClass="entr" presetSubtype="1" fill="hold" grpId="0" nodeType="afterEffect">
                                  <p:stCondLst>
                                    <p:cond delay="0"/>
                                  </p:stCondLst>
                                  <p:childTnLst>
                                    <p:set>
                                      <p:cBhvr>
                                        <p:cTn id="107" dur="1" fill="hold">
                                          <p:stCondLst>
                                            <p:cond delay="0"/>
                                          </p:stCondLst>
                                        </p:cTn>
                                        <p:tgtEl>
                                          <p:spTgt spid="6"/>
                                        </p:tgtEl>
                                        <p:attrNameLst>
                                          <p:attrName>style.visibility</p:attrName>
                                        </p:attrNameLst>
                                      </p:cBhvr>
                                      <p:to>
                                        <p:strVal val="visible"/>
                                      </p:to>
                                    </p:set>
                                    <p:animEffect transition="in" filter="wipe(up)">
                                      <p:cBhvr>
                                        <p:cTn id="108" dur="500"/>
                                        <p:tgtEl>
                                          <p:spTgt spid="6"/>
                                        </p:tgtEl>
                                      </p:cBhvr>
                                    </p:animEffect>
                                  </p:childTnLst>
                                </p:cTn>
                              </p:par>
                            </p:childTnLst>
                          </p:cTn>
                        </p:par>
                        <p:par>
                          <p:cTn id="109" fill="hold">
                            <p:stCondLst>
                              <p:cond delay="2000"/>
                            </p:stCondLst>
                            <p:childTnLst>
                              <p:par>
                                <p:cTn id="110" presetID="22" presetClass="entr" presetSubtype="1" fill="hold" nodeType="afterEffect">
                                  <p:stCondLst>
                                    <p:cond delay="0"/>
                                  </p:stCondLst>
                                  <p:childTnLst>
                                    <p:set>
                                      <p:cBhvr>
                                        <p:cTn id="111" dur="1" fill="hold">
                                          <p:stCondLst>
                                            <p:cond delay="0"/>
                                          </p:stCondLst>
                                        </p:cTn>
                                        <p:tgtEl>
                                          <p:spTgt spid="51"/>
                                        </p:tgtEl>
                                        <p:attrNameLst>
                                          <p:attrName>style.visibility</p:attrName>
                                        </p:attrNameLst>
                                      </p:cBhvr>
                                      <p:to>
                                        <p:strVal val="visible"/>
                                      </p:to>
                                    </p:set>
                                    <p:animEffect transition="in" filter="wipe(up)">
                                      <p:cBhvr>
                                        <p:cTn id="112" dur="500"/>
                                        <p:tgtEl>
                                          <p:spTgt spid="51"/>
                                        </p:tgtEl>
                                      </p:cBhvr>
                                    </p:animEffect>
                                  </p:childTnLst>
                                </p:cTn>
                              </p:par>
                            </p:childTnLst>
                          </p:cTn>
                        </p:par>
                        <p:par>
                          <p:cTn id="113" fill="hold">
                            <p:stCondLst>
                              <p:cond delay="2500"/>
                            </p:stCondLst>
                            <p:childTnLst>
                              <p:par>
                                <p:cTn id="114" presetID="22" presetClass="entr" presetSubtype="1" fill="hold" grpId="0" nodeType="afterEffect">
                                  <p:stCondLst>
                                    <p:cond delay="0"/>
                                  </p:stCondLst>
                                  <p:childTnLst>
                                    <p:set>
                                      <p:cBhvr>
                                        <p:cTn id="115" dur="1" fill="hold">
                                          <p:stCondLst>
                                            <p:cond delay="0"/>
                                          </p:stCondLst>
                                        </p:cTn>
                                        <p:tgtEl>
                                          <p:spTgt spid="169"/>
                                        </p:tgtEl>
                                        <p:attrNameLst>
                                          <p:attrName>style.visibility</p:attrName>
                                        </p:attrNameLst>
                                      </p:cBhvr>
                                      <p:to>
                                        <p:strVal val="visible"/>
                                      </p:to>
                                    </p:set>
                                    <p:animEffect transition="in" filter="wipe(up)">
                                      <p:cBhvr>
                                        <p:cTn id="116" dur="500"/>
                                        <p:tgtEl>
                                          <p:spTgt spid="169"/>
                                        </p:tgtEl>
                                      </p:cBhvr>
                                    </p:animEffect>
                                  </p:childTnLst>
                                </p:cTn>
                              </p:par>
                            </p:childTnLst>
                          </p:cTn>
                        </p:par>
                        <p:par>
                          <p:cTn id="117" fill="hold">
                            <p:stCondLst>
                              <p:cond delay="3000"/>
                            </p:stCondLst>
                            <p:childTnLst>
                              <p:par>
                                <p:cTn id="118" presetID="22" presetClass="entr" presetSubtype="2" fill="hold" nodeType="afterEffect">
                                  <p:stCondLst>
                                    <p:cond delay="0"/>
                                  </p:stCondLst>
                                  <p:childTnLst>
                                    <p:set>
                                      <p:cBhvr>
                                        <p:cTn id="119" dur="1" fill="hold">
                                          <p:stCondLst>
                                            <p:cond delay="0"/>
                                          </p:stCondLst>
                                        </p:cTn>
                                        <p:tgtEl>
                                          <p:spTgt spid="85"/>
                                        </p:tgtEl>
                                        <p:attrNameLst>
                                          <p:attrName>style.visibility</p:attrName>
                                        </p:attrNameLst>
                                      </p:cBhvr>
                                      <p:to>
                                        <p:strVal val="visible"/>
                                      </p:to>
                                    </p:set>
                                    <p:animEffect transition="in" filter="wipe(right)">
                                      <p:cBhvr>
                                        <p:cTn id="120" dur="500"/>
                                        <p:tgtEl>
                                          <p:spTgt spid="85"/>
                                        </p:tgtEl>
                                      </p:cBhvr>
                                    </p:animEffect>
                                  </p:childTnLst>
                                </p:cTn>
                              </p:par>
                            </p:childTnLst>
                          </p:cTn>
                        </p:par>
                        <p:par>
                          <p:cTn id="121" fill="hold">
                            <p:stCondLst>
                              <p:cond delay="3500"/>
                            </p:stCondLst>
                            <p:childTnLst>
                              <p:par>
                                <p:cTn id="122" presetID="22" presetClass="entr" presetSubtype="2" fill="hold" grpId="0" nodeType="afterEffect">
                                  <p:stCondLst>
                                    <p:cond delay="0"/>
                                  </p:stCondLst>
                                  <p:childTnLst>
                                    <p:set>
                                      <p:cBhvr>
                                        <p:cTn id="123" dur="1" fill="hold">
                                          <p:stCondLst>
                                            <p:cond delay="0"/>
                                          </p:stCondLst>
                                        </p:cTn>
                                        <p:tgtEl>
                                          <p:spTgt spid="80"/>
                                        </p:tgtEl>
                                        <p:attrNameLst>
                                          <p:attrName>style.visibility</p:attrName>
                                        </p:attrNameLst>
                                      </p:cBhvr>
                                      <p:to>
                                        <p:strVal val="visible"/>
                                      </p:to>
                                    </p:set>
                                    <p:animEffect transition="in" filter="wipe(right)">
                                      <p:cBhvr>
                                        <p:cTn id="124" dur="500"/>
                                        <p:tgtEl>
                                          <p:spTgt spid="80"/>
                                        </p:tgtEl>
                                      </p:cBhvr>
                                    </p:animEffect>
                                  </p:childTnLst>
                                </p:cTn>
                              </p:par>
                            </p:childTnLst>
                          </p:cTn>
                        </p:par>
                      </p:childTnLst>
                    </p:cTn>
                  </p:par>
                  <p:par>
                    <p:cTn id="125" fill="hold">
                      <p:stCondLst>
                        <p:cond delay="indefinite"/>
                      </p:stCondLst>
                      <p:childTnLst>
                        <p:par>
                          <p:cTn id="126" fill="hold">
                            <p:stCondLst>
                              <p:cond delay="0"/>
                            </p:stCondLst>
                            <p:childTnLst>
                              <p:par>
                                <p:cTn id="127" presetID="22" presetClass="entr" presetSubtype="8" fill="hold" nodeType="clickEffect">
                                  <p:stCondLst>
                                    <p:cond delay="0"/>
                                  </p:stCondLst>
                                  <p:childTnLst>
                                    <p:set>
                                      <p:cBhvr>
                                        <p:cTn id="128" dur="1" fill="hold">
                                          <p:stCondLst>
                                            <p:cond delay="0"/>
                                          </p:stCondLst>
                                        </p:cTn>
                                        <p:tgtEl>
                                          <p:spTgt spid="75"/>
                                        </p:tgtEl>
                                        <p:attrNameLst>
                                          <p:attrName>style.visibility</p:attrName>
                                        </p:attrNameLst>
                                      </p:cBhvr>
                                      <p:to>
                                        <p:strVal val="visible"/>
                                      </p:to>
                                    </p:set>
                                    <p:animEffect transition="in" filter="wipe(left)">
                                      <p:cBhvr>
                                        <p:cTn id="129" dur="500"/>
                                        <p:tgtEl>
                                          <p:spTgt spid="75"/>
                                        </p:tgtEl>
                                      </p:cBhvr>
                                    </p:animEffect>
                                  </p:childTnLst>
                                </p:cTn>
                              </p:par>
                              <p:par>
                                <p:cTn id="130" presetID="22" presetClass="entr" presetSubtype="2" fill="hold" nodeType="withEffect">
                                  <p:stCondLst>
                                    <p:cond delay="0"/>
                                  </p:stCondLst>
                                  <p:childTnLst>
                                    <p:set>
                                      <p:cBhvr>
                                        <p:cTn id="131" dur="1" fill="hold">
                                          <p:stCondLst>
                                            <p:cond delay="0"/>
                                          </p:stCondLst>
                                        </p:cTn>
                                        <p:tgtEl>
                                          <p:spTgt spid="71"/>
                                        </p:tgtEl>
                                        <p:attrNameLst>
                                          <p:attrName>style.visibility</p:attrName>
                                        </p:attrNameLst>
                                      </p:cBhvr>
                                      <p:to>
                                        <p:strVal val="visible"/>
                                      </p:to>
                                    </p:set>
                                    <p:animEffect transition="in" filter="wipe(right)">
                                      <p:cBhvr>
                                        <p:cTn id="132" dur="500"/>
                                        <p:tgtEl>
                                          <p:spTgt spid="71"/>
                                        </p:tgtEl>
                                      </p:cBhvr>
                                    </p:animEffect>
                                  </p:childTnLst>
                                </p:cTn>
                              </p:par>
                            </p:childTnLst>
                          </p:cTn>
                        </p:par>
                        <p:par>
                          <p:cTn id="133" fill="hold">
                            <p:stCondLst>
                              <p:cond delay="500"/>
                            </p:stCondLst>
                            <p:childTnLst>
                              <p:par>
                                <p:cTn id="134" presetID="22" presetClass="entr" presetSubtype="8" fill="hold" grpId="0" nodeType="afterEffect">
                                  <p:stCondLst>
                                    <p:cond delay="0"/>
                                  </p:stCondLst>
                                  <p:childTnLst>
                                    <p:set>
                                      <p:cBhvr>
                                        <p:cTn id="135" dur="1" fill="hold">
                                          <p:stCondLst>
                                            <p:cond delay="0"/>
                                          </p:stCondLst>
                                        </p:cTn>
                                        <p:tgtEl>
                                          <p:spTgt spid="53"/>
                                        </p:tgtEl>
                                        <p:attrNameLst>
                                          <p:attrName>style.visibility</p:attrName>
                                        </p:attrNameLst>
                                      </p:cBhvr>
                                      <p:to>
                                        <p:strVal val="visible"/>
                                      </p:to>
                                    </p:set>
                                    <p:animEffect transition="in" filter="wipe(left)">
                                      <p:cBhvr>
                                        <p:cTn id="136" dur="500"/>
                                        <p:tgtEl>
                                          <p:spTgt spid="53"/>
                                        </p:tgtEl>
                                      </p:cBhvr>
                                    </p:animEffect>
                                  </p:childTnLst>
                                </p:cTn>
                              </p:par>
                            </p:childTnLst>
                          </p:cTn>
                        </p:par>
                      </p:childTnLst>
                    </p:cTn>
                  </p:par>
                  <p:par>
                    <p:cTn id="137" fill="hold">
                      <p:stCondLst>
                        <p:cond delay="indefinite"/>
                      </p:stCondLst>
                      <p:childTnLst>
                        <p:par>
                          <p:cTn id="138" fill="hold">
                            <p:stCondLst>
                              <p:cond delay="0"/>
                            </p:stCondLst>
                            <p:childTnLst>
                              <p:par>
                                <p:cTn id="139" presetID="42" presetClass="path" presetSubtype="0" accel="50000" decel="50000" fill="hold" grpId="0" nodeType="clickEffect">
                                  <p:stCondLst>
                                    <p:cond delay="0"/>
                                  </p:stCondLst>
                                  <p:childTnLst>
                                    <p:animMotion origin="layout" path="M -1.94444E-6 1.11111E-6 L 0.0632 -0.00023 " pathEditMode="relative" rAng="0" ptsTypes="AA">
                                      <p:cBhvr>
                                        <p:cTn id="140" dur="2000" fill="hold"/>
                                        <p:tgtEl>
                                          <p:spTgt spid="56"/>
                                        </p:tgtEl>
                                        <p:attrNameLst>
                                          <p:attrName>ppt_x</p:attrName>
                                          <p:attrName>ppt_y</p:attrName>
                                        </p:attrNameLst>
                                      </p:cBhvr>
                                      <p:rCtr x="3160" y="-23"/>
                                    </p:animMotion>
                                  </p:childTnLst>
                                </p:cTn>
                              </p:par>
                            </p:childTnLst>
                          </p:cTn>
                        </p:par>
                        <p:par>
                          <p:cTn id="141" fill="hold">
                            <p:stCondLst>
                              <p:cond delay="2000"/>
                            </p:stCondLst>
                            <p:childTnLst>
                              <p:par>
                                <p:cTn id="142" presetID="22" presetClass="entr" presetSubtype="8" fill="hold" grpId="0" nodeType="afterEffect">
                                  <p:stCondLst>
                                    <p:cond delay="0"/>
                                  </p:stCondLst>
                                  <p:childTnLst>
                                    <p:set>
                                      <p:cBhvr>
                                        <p:cTn id="143" dur="1" fill="hold">
                                          <p:stCondLst>
                                            <p:cond delay="0"/>
                                          </p:stCondLst>
                                        </p:cTn>
                                        <p:tgtEl>
                                          <p:spTgt spid="89"/>
                                        </p:tgtEl>
                                        <p:attrNameLst>
                                          <p:attrName>style.visibility</p:attrName>
                                        </p:attrNameLst>
                                      </p:cBhvr>
                                      <p:to>
                                        <p:strVal val="visible"/>
                                      </p:to>
                                    </p:set>
                                    <p:animEffect transition="in" filter="wipe(left)">
                                      <p:cBhvr>
                                        <p:cTn id="144" dur="500"/>
                                        <p:tgtEl>
                                          <p:spTgt spid="89"/>
                                        </p:tgtEl>
                                      </p:cBhvr>
                                    </p:animEffect>
                                  </p:childTnLst>
                                </p:cTn>
                              </p:par>
                              <p:par>
                                <p:cTn id="145" presetID="22" presetClass="entr" presetSubtype="8" fill="hold" grpId="0" nodeType="withEffect">
                                  <p:stCondLst>
                                    <p:cond delay="0"/>
                                  </p:stCondLst>
                                  <p:childTnLst>
                                    <p:set>
                                      <p:cBhvr>
                                        <p:cTn id="146" dur="1" fill="hold">
                                          <p:stCondLst>
                                            <p:cond delay="0"/>
                                          </p:stCondLst>
                                        </p:cTn>
                                        <p:tgtEl>
                                          <p:spTgt spid="88"/>
                                        </p:tgtEl>
                                        <p:attrNameLst>
                                          <p:attrName>style.visibility</p:attrName>
                                        </p:attrNameLst>
                                      </p:cBhvr>
                                      <p:to>
                                        <p:strVal val="visible"/>
                                      </p:to>
                                    </p:set>
                                    <p:animEffect transition="in" filter="wipe(left)">
                                      <p:cBhvr>
                                        <p:cTn id="147" dur="500"/>
                                        <p:tgtEl>
                                          <p:spTgt spid="88"/>
                                        </p:tgtEl>
                                      </p:cBhvr>
                                    </p:animEffect>
                                  </p:childTnLst>
                                </p:cTn>
                              </p:par>
                            </p:childTnLst>
                          </p:cTn>
                        </p:par>
                      </p:childTnLst>
                    </p:cTn>
                  </p:par>
                  <p:par>
                    <p:cTn id="148" fill="hold">
                      <p:stCondLst>
                        <p:cond delay="indefinite"/>
                      </p:stCondLst>
                      <p:childTnLst>
                        <p:par>
                          <p:cTn id="149" fill="hold">
                            <p:stCondLst>
                              <p:cond delay="0"/>
                            </p:stCondLst>
                            <p:childTnLst>
                              <p:par>
                                <p:cTn id="150" presetID="42" presetClass="path" presetSubtype="0" accel="50000" decel="50000" fill="hold" grpId="0" nodeType="clickEffect">
                                  <p:stCondLst>
                                    <p:cond delay="0"/>
                                  </p:stCondLst>
                                  <p:childTnLst>
                                    <p:animMotion origin="layout" path="M -3.61111E-6 1.11111E-6 L 0.08299 -0.00023 " pathEditMode="relative" rAng="0" ptsTypes="AA">
                                      <p:cBhvr>
                                        <p:cTn id="151" dur="2000" fill="hold"/>
                                        <p:tgtEl>
                                          <p:spTgt spid="57"/>
                                        </p:tgtEl>
                                        <p:attrNameLst>
                                          <p:attrName>ppt_x</p:attrName>
                                          <p:attrName>ppt_y</p:attrName>
                                        </p:attrNameLst>
                                      </p:cBhvr>
                                      <p:rCtr x="4149" y="-23"/>
                                    </p:animMotion>
                                  </p:childTnLst>
                                </p:cTn>
                              </p:par>
                            </p:childTnLst>
                          </p:cTn>
                        </p:par>
                        <p:par>
                          <p:cTn id="152" fill="hold">
                            <p:stCondLst>
                              <p:cond delay="2000"/>
                            </p:stCondLst>
                            <p:childTnLst>
                              <p:par>
                                <p:cTn id="153" presetID="22" presetClass="entr" presetSubtype="8" fill="hold" grpId="0" nodeType="afterEffect">
                                  <p:stCondLst>
                                    <p:cond delay="0"/>
                                  </p:stCondLst>
                                  <p:childTnLst>
                                    <p:set>
                                      <p:cBhvr>
                                        <p:cTn id="154" dur="1" fill="hold">
                                          <p:stCondLst>
                                            <p:cond delay="0"/>
                                          </p:stCondLst>
                                        </p:cTn>
                                        <p:tgtEl>
                                          <p:spTgt spid="91"/>
                                        </p:tgtEl>
                                        <p:attrNameLst>
                                          <p:attrName>style.visibility</p:attrName>
                                        </p:attrNameLst>
                                      </p:cBhvr>
                                      <p:to>
                                        <p:strVal val="visible"/>
                                      </p:to>
                                    </p:set>
                                    <p:animEffect transition="in" filter="wipe(left)">
                                      <p:cBhvr>
                                        <p:cTn id="155" dur="500"/>
                                        <p:tgtEl>
                                          <p:spTgt spid="91"/>
                                        </p:tgtEl>
                                      </p:cBhvr>
                                    </p:animEffect>
                                  </p:childTnLst>
                                </p:cTn>
                              </p:par>
                              <p:par>
                                <p:cTn id="156" presetID="22" presetClass="entr" presetSubtype="8" fill="hold" grpId="0" nodeType="withEffect">
                                  <p:stCondLst>
                                    <p:cond delay="0"/>
                                  </p:stCondLst>
                                  <p:childTnLst>
                                    <p:set>
                                      <p:cBhvr>
                                        <p:cTn id="157" dur="1" fill="hold">
                                          <p:stCondLst>
                                            <p:cond delay="0"/>
                                          </p:stCondLst>
                                        </p:cTn>
                                        <p:tgtEl>
                                          <p:spTgt spid="90"/>
                                        </p:tgtEl>
                                        <p:attrNameLst>
                                          <p:attrName>style.visibility</p:attrName>
                                        </p:attrNameLst>
                                      </p:cBhvr>
                                      <p:to>
                                        <p:strVal val="visible"/>
                                      </p:to>
                                    </p:set>
                                    <p:animEffect transition="in" filter="wipe(left)">
                                      <p:cBhvr>
                                        <p:cTn id="158" dur="500"/>
                                        <p:tgtEl>
                                          <p:spTgt spid="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9" grpId="0" animBg="1"/>
      <p:bldP spid="43" grpId="0" animBg="1"/>
      <p:bldP spid="58" grpId="0" animBg="1"/>
      <p:bldP spid="59" grpId="0" animBg="1"/>
      <p:bldP spid="39" grpId="0" animBg="1"/>
      <p:bldP spid="53" grpId="0" animBg="1"/>
      <p:bldP spid="80" grpId="0" animBg="1"/>
      <p:bldP spid="61" grpId="0" animBg="1"/>
      <p:bldP spid="6" grpId="0" animBg="1"/>
      <p:bldP spid="41" grpId="0" animBg="1"/>
      <p:bldP spid="41" grpId="1" animBg="1"/>
      <p:bldP spid="79" grpId="0" animBg="1"/>
      <p:bldP spid="83" grpId="0" animBg="1"/>
      <p:bldP spid="83" grpId="1" animBg="1"/>
      <p:bldP spid="94" grpId="0"/>
      <p:bldP spid="94" grpId="1"/>
      <p:bldP spid="148" grpId="0"/>
      <p:bldP spid="147" grpId="0" animBg="1"/>
      <p:bldP spid="56" grpId="0" animBg="1"/>
      <p:bldP spid="56" grpId="1" animBg="1"/>
      <p:bldP spid="57" grpId="0" animBg="1"/>
      <p:bldP spid="57" grpId="1" animBg="1"/>
      <p:bldP spid="88" grpId="0" animBg="1"/>
      <p:bldP spid="89" grpId="0"/>
      <p:bldP spid="90" grpId="0" animBg="1"/>
      <p:bldP spid="91"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4583517" y="4319912"/>
            <a:ext cx="2986389" cy="646331"/>
            <a:chOff x="4583517" y="4319912"/>
            <a:chExt cx="2986389" cy="646331"/>
          </a:xfrm>
        </p:grpSpPr>
        <p:sp>
          <p:nvSpPr>
            <p:cNvPr id="53" name="TextBox 52"/>
            <p:cNvSpPr txBox="1"/>
            <p:nvPr/>
          </p:nvSpPr>
          <p:spPr>
            <a:xfrm>
              <a:off x="6727459" y="4319912"/>
              <a:ext cx="842447" cy="646331"/>
            </a:xfrm>
            <a:prstGeom prst="rect">
              <a:avLst/>
            </a:prstGeom>
            <a:solidFill>
              <a:srgbClr val="FFC524">
                <a:alpha val="73000"/>
              </a:srgbClr>
            </a:solidFill>
            <a:ln w="38100">
              <a:solidFill>
                <a:schemeClr val="tx1"/>
              </a:solidFill>
            </a:ln>
          </p:spPr>
          <p:txBody>
            <a:bodyPr wrap="square" rtlCol="0">
              <a:spAutoFit/>
            </a:bodyPr>
            <a:lstStyle/>
            <a:p>
              <a:r>
                <a:rPr lang="en-US" i="1" dirty="0"/>
                <a:t>Image Sensor</a:t>
              </a:r>
            </a:p>
          </p:txBody>
        </p:sp>
        <p:cxnSp>
          <p:nvCxnSpPr>
            <p:cNvPr id="75" name="Straight Connector 74"/>
            <p:cNvCxnSpPr/>
            <p:nvPr/>
          </p:nvCxnSpPr>
          <p:spPr>
            <a:xfrm>
              <a:off x="4583517" y="4499886"/>
              <a:ext cx="1933464" cy="8886"/>
            </a:xfrm>
            <a:prstGeom prst="line">
              <a:avLst/>
            </a:prstGeom>
            <a:ln w="38100">
              <a:solidFill>
                <a:srgbClr val="CC337F"/>
              </a:solidFill>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a:endCxn id="53" idx="1"/>
            </p:cNvCxnSpPr>
            <p:nvPr/>
          </p:nvCxnSpPr>
          <p:spPr>
            <a:xfrm>
              <a:off x="6512580" y="4499886"/>
              <a:ext cx="214879" cy="14319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0" name="Group 9"/>
          <p:cNvGrpSpPr/>
          <p:nvPr/>
        </p:nvGrpSpPr>
        <p:grpSpPr>
          <a:xfrm>
            <a:off x="1281979" y="2838494"/>
            <a:ext cx="3008402" cy="1160661"/>
            <a:chOff x="1281979" y="2838494"/>
            <a:chExt cx="3008402" cy="1160661"/>
          </a:xfrm>
        </p:grpSpPr>
        <p:sp>
          <p:nvSpPr>
            <p:cNvPr id="44" name="TextBox 43"/>
            <p:cNvSpPr txBox="1"/>
            <p:nvPr/>
          </p:nvSpPr>
          <p:spPr>
            <a:xfrm>
              <a:off x="1281979" y="3236198"/>
              <a:ext cx="1439762" cy="369332"/>
            </a:xfrm>
            <a:prstGeom prst="rect">
              <a:avLst/>
            </a:prstGeom>
            <a:solidFill>
              <a:srgbClr val="FFC524">
                <a:alpha val="73000"/>
              </a:srgbClr>
            </a:solidFill>
            <a:ln w="38100">
              <a:solidFill>
                <a:schemeClr val="tx1"/>
              </a:solidFill>
            </a:ln>
          </p:spPr>
          <p:txBody>
            <a:bodyPr wrap="square" rtlCol="0">
              <a:spAutoFit/>
            </a:bodyPr>
            <a:lstStyle/>
            <a:p>
              <a:r>
                <a:rPr lang="en-US" i="1" dirty="0"/>
                <a:t>Focal Points</a:t>
              </a:r>
            </a:p>
          </p:txBody>
        </p:sp>
        <p:sp>
          <p:nvSpPr>
            <p:cNvPr id="5" name="Left Brace 4"/>
            <p:cNvSpPr/>
            <p:nvPr/>
          </p:nvSpPr>
          <p:spPr>
            <a:xfrm>
              <a:off x="2899546" y="2838494"/>
              <a:ext cx="351501" cy="1160661"/>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92" name="Straight Connector 91"/>
            <p:cNvCxnSpPr/>
            <p:nvPr/>
          </p:nvCxnSpPr>
          <p:spPr>
            <a:xfrm flipH="1">
              <a:off x="3302635" y="2838494"/>
              <a:ext cx="987746" cy="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flipH="1">
              <a:off x="3302635" y="3991577"/>
              <a:ext cx="987746" cy="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grpSp>
      <p:sp>
        <p:nvSpPr>
          <p:cNvPr id="169" name="Isosceles Triangle 168"/>
          <p:cNvSpPr/>
          <p:nvPr/>
        </p:nvSpPr>
        <p:spPr>
          <a:xfrm rot="7333758">
            <a:off x="4320697" y="3724152"/>
            <a:ext cx="143220" cy="318401"/>
          </a:xfrm>
          <a:prstGeom prst="triangle">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4" name="Group 53"/>
          <p:cNvGrpSpPr/>
          <p:nvPr/>
        </p:nvGrpSpPr>
        <p:grpSpPr>
          <a:xfrm>
            <a:off x="3693069" y="2839954"/>
            <a:ext cx="1735779" cy="1175308"/>
            <a:chOff x="3692293" y="4299301"/>
            <a:chExt cx="1735779" cy="1175308"/>
          </a:xfrm>
        </p:grpSpPr>
        <p:sp>
          <p:nvSpPr>
            <p:cNvPr id="55" name="Oval 54"/>
            <p:cNvSpPr/>
            <p:nvPr/>
          </p:nvSpPr>
          <p:spPr>
            <a:xfrm>
              <a:off x="3697056" y="4702407"/>
              <a:ext cx="1731016" cy="358815"/>
            </a:xfrm>
            <a:prstGeom prst="ellips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4" name="Straight Connector 63"/>
            <p:cNvCxnSpPr/>
            <p:nvPr/>
          </p:nvCxnSpPr>
          <p:spPr>
            <a:xfrm>
              <a:off x="4300538" y="4299301"/>
              <a:ext cx="509377" cy="3347"/>
            </a:xfrm>
            <a:prstGeom prst="line">
              <a:avLst/>
            </a:prstGeom>
            <a:ln w="19050"/>
          </p:spPr>
          <p:style>
            <a:lnRef idx="1">
              <a:schemeClr val="dk1"/>
            </a:lnRef>
            <a:fillRef idx="0">
              <a:schemeClr val="dk1"/>
            </a:fillRef>
            <a:effectRef idx="0">
              <a:schemeClr val="dk1"/>
            </a:effectRef>
            <a:fontRef idx="minor">
              <a:schemeClr val="tx1"/>
            </a:fontRef>
          </p:style>
        </p:cxnSp>
        <p:cxnSp>
          <p:nvCxnSpPr>
            <p:cNvPr id="65" name="Straight Connector 64"/>
            <p:cNvCxnSpPr/>
            <p:nvPr/>
          </p:nvCxnSpPr>
          <p:spPr>
            <a:xfrm flipH="1">
              <a:off x="4571435" y="4334482"/>
              <a:ext cx="178" cy="1140127"/>
            </a:xfrm>
            <a:prstGeom prst="line">
              <a:avLst/>
            </a:prstGeom>
            <a:ln w="19050"/>
          </p:spPr>
          <p:style>
            <a:lnRef idx="1">
              <a:schemeClr val="dk1"/>
            </a:lnRef>
            <a:fillRef idx="0">
              <a:schemeClr val="dk1"/>
            </a:fillRef>
            <a:effectRef idx="0">
              <a:schemeClr val="dk1"/>
            </a:effectRef>
            <a:fontRef idx="minor">
              <a:schemeClr val="tx1"/>
            </a:fontRef>
          </p:style>
        </p:cxnSp>
        <p:cxnSp>
          <p:nvCxnSpPr>
            <p:cNvPr id="67" name="Straight Connector 66"/>
            <p:cNvCxnSpPr/>
            <p:nvPr/>
          </p:nvCxnSpPr>
          <p:spPr>
            <a:xfrm>
              <a:off x="3692293" y="4881815"/>
              <a:ext cx="1731016"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69" name="Straight Connector 68"/>
            <p:cNvCxnSpPr/>
            <p:nvPr/>
          </p:nvCxnSpPr>
          <p:spPr>
            <a:xfrm>
              <a:off x="4300080" y="5455155"/>
              <a:ext cx="509377" cy="3347"/>
            </a:xfrm>
            <a:prstGeom prst="line">
              <a:avLst/>
            </a:prstGeom>
            <a:ln w="19050"/>
          </p:spPr>
          <p:style>
            <a:lnRef idx="1">
              <a:schemeClr val="dk1"/>
            </a:lnRef>
            <a:fillRef idx="0">
              <a:schemeClr val="dk1"/>
            </a:fillRef>
            <a:effectRef idx="0">
              <a:schemeClr val="dk1"/>
            </a:effectRef>
            <a:fontRef idx="minor">
              <a:schemeClr val="tx1"/>
            </a:fontRef>
          </p:style>
        </p:cxnSp>
      </p:grpSp>
      <p:cxnSp>
        <p:nvCxnSpPr>
          <p:cNvPr id="7" name="Straight Connector 6"/>
          <p:cNvCxnSpPr/>
          <p:nvPr/>
        </p:nvCxnSpPr>
        <p:spPr>
          <a:xfrm>
            <a:off x="4571999" y="1897380"/>
            <a:ext cx="0" cy="3674745"/>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 name="Footer Placeholder 1"/>
          <p:cNvSpPr>
            <a:spLocks noGrp="1"/>
          </p:cNvSpPr>
          <p:nvPr>
            <p:ph type="ftr" sz="quarter" idx="10"/>
          </p:nvPr>
        </p:nvSpPr>
        <p:spPr/>
        <p:txBody>
          <a:bodyPr/>
          <a:lstStyle/>
          <a:p>
            <a:r>
              <a:rPr lang="en-SG" dirty="0"/>
              <a:t>SYPT 2020</a:t>
            </a:r>
          </a:p>
        </p:txBody>
      </p:sp>
      <p:sp>
        <p:nvSpPr>
          <p:cNvPr id="3" name="Slide Number Placeholder 2"/>
          <p:cNvSpPr>
            <a:spLocks noGrp="1"/>
          </p:cNvSpPr>
          <p:nvPr>
            <p:ph type="sldNum" sz="quarter" idx="11"/>
          </p:nvPr>
        </p:nvSpPr>
        <p:spPr/>
        <p:txBody>
          <a:bodyPr/>
          <a:lstStyle/>
          <a:p>
            <a:fld id="{6FB55397-3576-4B12-B4D8-3E370C504D99}" type="slidenum">
              <a:rPr lang="en-SG" smtClean="0"/>
              <a:t>18</a:t>
            </a:fld>
            <a:endParaRPr lang="en-SG"/>
          </a:p>
        </p:txBody>
      </p:sp>
      <p:sp>
        <p:nvSpPr>
          <p:cNvPr id="4" name="Title 3"/>
          <p:cNvSpPr>
            <a:spLocks noGrp="1"/>
          </p:cNvSpPr>
          <p:nvPr>
            <p:ph type="title"/>
          </p:nvPr>
        </p:nvSpPr>
        <p:spPr/>
        <p:txBody>
          <a:bodyPr/>
          <a:lstStyle/>
          <a:p>
            <a:r>
              <a:rPr lang="en-US" dirty="0"/>
              <a:t>Speckle Drift – Farsighted View</a:t>
            </a:r>
          </a:p>
        </p:txBody>
      </p:sp>
      <p:sp>
        <p:nvSpPr>
          <p:cNvPr id="58" name="Oval 57"/>
          <p:cNvSpPr/>
          <p:nvPr/>
        </p:nvSpPr>
        <p:spPr>
          <a:xfrm>
            <a:off x="6223214" y="5686724"/>
            <a:ext cx="137721" cy="135511"/>
          </a:xfrm>
          <a:prstGeom prst="ellipse">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p:cNvSpPr/>
          <p:nvPr/>
        </p:nvSpPr>
        <p:spPr>
          <a:xfrm>
            <a:off x="6223951" y="5274422"/>
            <a:ext cx="137721" cy="135511"/>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p:cNvSpPr/>
          <p:nvPr/>
        </p:nvSpPr>
        <p:spPr>
          <a:xfrm>
            <a:off x="6563691" y="5152851"/>
            <a:ext cx="2294559" cy="8385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tx1"/>
                </a:solidFill>
              </a:rPr>
              <a:t>Position of Scattering Spot</a:t>
            </a:r>
          </a:p>
          <a:p>
            <a:endParaRPr lang="en-US" sz="1400" dirty="0">
              <a:solidFill>
                <a:schemeClr val="tx1"/>
              </a:solidFill>
            </a:endParaRPr>
          </a:p>
          <a:p>
            <a:r>
              <a:rPr lang="en-US" sz="1400" dirty="0">
                <a:solidFill>
                  <a:schemeClr val="tx1"/>
                </a:solidFill>
              </a:rPr>
              <a:t>Position of Speckle</a:t>
            </a:r>
          </a:p>
        </p:txBody>
      </p:sp>
      <p:sp>
        <p:nvSpPr>
          <p:cNvPr id="39" name="TextBox 38"/>
          <p:cNvSpPr txBox="1"/>
          <p:nvPr/>
        </p:nvSpPr>
        <p:spPr>
          <a:xfrm>
            <a:off x="3788062" y="5713900"/>
            <a:ext cx="1563893" cy="369332"/>
          </a:xfrm>
          <a:prstGeom prst="rect">
            <a:avLst/>
          </a:prstGeom>
          <a:solidFill>
            <a:srgbClr val="FFC524">
              <a:alpha val="73000"/>
            </a:srgbClr>
          </a:solidFill>
          <a:ln w="38100">
            <a:solidFill>
              <a:schemeClr val="tx1"/>
            </a:solidFill>
          </a:ln>
        </p:spPr>
        <p:txBody>
          <a:bodyPr wrap="square" rtlCol="0">
            <a:spAutoFit/>
          </a:bodyPr>
          <a:lstStyle/>
          <a:p>
            <a:r>
              <a:rPr lang="en-US" i="1" dirty="0"/>
              <a:t>Initial Position</a:t>
            </a:r>
          </a:p>
        </p:txBody>
      </p:sp>
      <p:sp>
        <p:nvSpPr>
          <p:cNvPr id="80" name="TextBox 79"/>
          <p:cNvSpPr txBox="1"/>
          <p:nvPr/>
        </p:nvSpPr>
        <p:spPr>
          <a:xfrm>
            <a:off x="1817178" y="4354600"/>
            <a:ext cx="1739220" cy="369332"/>
          </a:xfrm>
          <a:prstGeom prst="rect">
            <a:avLst/>
          </a:prstGeom>
          <a:solidFill>
            <a:srgbClr val="FFC524">
              <a:alpha val="73000"/>
            </a:srgbClr>
          </a:solidFill>
          <a:ln w="38100">
            <a:solidFill>
              <a:schemeClr val="tx1"/>
            </a:solidFill>
          </a:ln>
        </p:spPr>
        <p:txBody>
          <a:bodyPr wrap="square" rtlCol="0">
            <a:spAutoFit/>
          </a:bodyPr>
          <a:lstStyle/>
          <a:p>
            <a:r>
              <a:rPr lang="en-US" i="1" dirty="0"/>
              <a:t>Image Position</a:t>
            </a:r>
          </a:p>
        </p:txBody>
      </p:sp>
      <p:cxnSp>
        <p:nvCxnSpPr>
          <p:cNvPr id="85" name="Straight Arrow Connector 84"/>
          <p:cNvCxnSpPr/>
          <p:nvPr/>
        </p:nvCxnSpPr>
        <p:spPr>
          <a:xfrm flipH="1">
            <a:off x="3556398" y="4347385"/>
            <a:ext cx="1520039" cy="19188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1" name="Isosceles Triangle 60"/>
          <p:cNvSpPr/>
          <p:nvPr/>
        </p:nvSpPr>
        <p:spPr>
          <a:xfrm rot="8941627">
            <a:off x="4064082" y="2490755"/>
            <a:ext cx="171502" cy="327553"/>
          </a:xfrm>
          <a:prstGeom prst="triangl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Isosceles Triangle 5"/>
          <p:cNvSpPr/>
          <p:nvPr/>
        </p:nvSpPr>
        <p:spPr>
          <a:xfrm rot="10800000">
            <a:off x="3622460" y="2564574"/>
            <a:ext cx="189317" cy="344993"/>
          </a:xfrm>
          <a:prstGeom prst="triangle">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6" name="Group 145"/>
          <p:cNvGrpSpPr/>
          <p:nvPr/>
        </p:nvGrpSpPr>
        <p:grpSpPr>
          <a:xfrm>
            <a:off x="3692293" y="2838494"/>
            <a:ext cx="1735779" cy="1159201"/>
            <a:chOff x="3692293" y="4299301"/>
            <a:chExt cx="1735779" cy="1159201"/>
          </a:xfrm>
        </p:grpSpPr>
        <p:sp>
          <p:nvSpPr>
            <p:cNvPr id="68" name="Oval 67"/>
            <p:cNvSpPr/>
            <p:nvPr/>
          </p:nvSpPr>
          <p:spPr>
            <a:xfrm>
              <a:off x="3697056" y="4702407"/>
              <a:ext cx="1731016" cy="358815"/>
            </a:xfrm>
            <a:prstGeom prst="ellips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p:cNvCxnSpPr/>
            <p:nvPr/>
          </p:nvCxnSpPr>
          <p:spPr>
            <a:xfrm>
              <a:off x="4300538" y="4299301"/>
              <a:ext cx="509377" cy="3347"/>
            </a:xfrm>
            <a:prstGeom prst="line">
              <a:avLst/>
            </a:prstGeom>
            <a:ln w="19050"/>
          </p:spPr>
          <p:style>
            <a:lnRef idx="1">
              <a:schemeClr val="dk1"/>
            </a:lnRef>
            <a:fillRef idx="0">
              <a:schemeClr val="dk1"/>
            </a:fillRef>
            <a:effectRef idx="0">
              <a:schemeClr val="dk1"/>
            </a:effectRef>
            <a:fontRef idx="minor">
              <a:schemeClr val="tx1"/>
            </a:fontRef>
          </p:style>
        </p:cxnSp>
        <p:cxnSp>
          <p:nvCxnSpPr>
            <p:cNvPr id="87" name="Straight Connector 86"/>
            <p:cNvCxnSpPr/>
            <p:nvPr/>
          </p:nvCxnSpPr>
          <p:spPr>
            <a:xfrm flipH="1">
              <a:off x="4571435" y="4305907"/>
              <a:ext cx="178" cy="1140127"/>
            </a:xfrm>
            <a:prstGeom prst="line">
              <a:avLst/>
            </a:prstGeom>
            <a:ln w="19050"/>
          </p:spPr>
          <p:style>
            <a:lnRef idx="1">
              <a:schemeClr val="dk1"/>
            </a:lnRef>
            <a:fillRef idx="0">
              <a:schemeClr val="dk1"/>
            </a:fillRef>
            <a:effectRef idx="0">
              <a:schemeClr val="dk1"/>
            </a:effectRef>
            <a:fontRef idx="minor">
              <a:schemeClr val="tx1"/>
            </a:fontRef>
          </p:style>
        </p:cxnSp>
        <p:cxnSp>
          <p:nvCxnSpPr>
            <p:cNvPr id="70" name="Straight Connector 69"/>
            <p:cNvCxnSpPr/>
            <p:nvPr/>
          </p:nvCxnSpPr>
          <p:spPr>
            <a:xfrm>
              <a:off x="3692293" y="4881815"/>
              <a:ext cx="1731016"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62" name="Straight Connector 61"/>
            <p:cNvCxnSpPr/>
            <p:nvPr/>
          </p:nvCxnSpPr>
          <p:spPr>
            <a:xfrm>
              <a:off x="4300080" y="5455155"/>
              <a:ext cx="509377" cy="3347"/>
            </a:xfrm>
            <a:prstGeom prst="line">
              <a:avLst/>
            </a:prstGeom>
            <a:ln w="19050"/>
          </p:spPr>
          <p:style>
            <a:lnRef idx="1">
              <a:schemeClr val="dk1"/>
            </a:lnRef>
            <a:fillRef idx="0">
              <a:schemeClr val="dk1"/>
            </a:fillRef>
            <a:effectRef idx="0">
              <a:schemeClr val="dk1"/>
            </a:effectRef>
            <a:fontRef idx="minor">
              <a:schemeClr val="tx1"/>
            </a:fontRef>
          </p:style>
        </p:cxnSp>
      </p:grpSp>
      <p:sp>
        <p:nvSpPr>
          <p:cNvPr id="79" name="TextBox 78"/>
          <p:cNvSpPr txBox="1"/>
          <p:nvPr/>
        </p:nvSpPr>
        <p:spPr>
          <a:xfrm>
            <a:off x="4852122" y="1626087"/>
            <a:ext cx="1180974" cy="369332"/>
          </a:xfrm>
          <a:prstGeom prst="rect">
            <a:avLst/>
          </a:prstGeom>
          <a:solidFill>
            <a:srgbClr val="FFC524">
              <a:alpha val="73000"/>
            </a:srgbClr>
          </a:solidFill>
          <a:ln w="38100">
            <a:solidFill>
              <a:schemeClr val="tx1"/>
            </a:solidFill>
          </a:ln>
        </p:spPr>
        <p:txBody>
          <a:bodyPr wrap="square" rtlCol="0">
            <a:spAutoFit/>
          </a:bodyPr>
          <a:lstStyle/>
          <a:p>
            <a:r>
              <a:rPr lang="en-US" i="1" dirty="0"/>
              <a:t>Laser Spot</a:t>
            </a:r>
          </a:p>
        </p:txBody>
      </p:sp>
      <mc:AlternateContent xmlns:mc="http://schemas.openxmlformats.org/markup-compatibility/2006" xmlns:a14="http://schemas.microsoft.com/office/drawing/2010/main">
        <mc:Choice Requires="a14">
          <p:sp>
            <p:nvSpPr>
              <p:cNvPr id="148" name="TextBox 147"/>
              <p:cNvSpPr txBox="1"/>
              <p:nvPr/>
            </p:nvSpPr>
            <p:spPr>
              <a:xfrm>
                <a:off x="4002708" y="2025095"/>
                <a:ext cx="287673" cy="276999"/>
              </a:xfrm>
              <a:prstGeom prst="rect">
                <a:avLst/>
              </a:prstGeom>
              <a:noFill/>
              <a:ln w="38100">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𝑥</m:t>
                      </m:r>
                    </m:oMath>
                  </m:oMathPara>
                </a14:m>
                <a:endParaRPr lang="en-US" i="1" dirty="0"/>
              </a:p>
            </p:txBody>
          </p:sp>
        </mc:Choice>
        <mc:Fallback xmlns="">
          <p:sp>
            <p:nvSpPr>
              <p:cNvPr id="148" name="TextBox 147"/>
              <p:cNvSpPr txBox="1">
                <a:spLocks noRot="1" noChangeAspect="1" noMove="1" noResize="1" noEditPoints="1" noAdjustHandles="1" noChangeArrowheads="1" noChangeShapeType="1" noTextEdit="1"/>
              </p:cNvSpPr>
              <p:nvPr/>
            </p:nvSpPr>
            <p:spPr>
              <a:xfrm>
                <a:off x="4002708" y="2025095"/>
                <a:ext cx="287673" cy="276999"/>
              </a:xfrm>
              <a:prstGeom prst="rect">
                <a:avLst/>
              </a:prstGeom>
              <a:blipFill>
                <a:blip r:embed="rId4"/>
                <a:stretch>
                  <a:fillRect b="-2174"/>
                </a:stretch>
              </a:blipFill>
              <a:ln w="38100">
                <a:noFill/>
              </a:ln>
            </p:spPr>
            <p:txBody>
              <a:bodyPr/>
              <a:lstStyle/>
              <a:p>
                <a:r>
                  <a:rPr lang="en-US">
                    <a:noFill/>
                  </a:rPr>
                  <a:t> </a:t>
                </a:r>
              </a:p>
            </p:txBody>
          </p:sp>
        </mc:Fallback>
      </mc:AlternateContent>
      <p:cxnSp>
        <p:nvCxnSpPr>
          <p:cNvPr id="49" name="Straight Connector 48"/>
          <p:cNvCxnSpPr/>
          <p:nvPr/>
        </p:nvCxnSpPr>
        <p:spPr>
          <a:xfrm>
            <a:off x="3729958" y="1876951"/>
            <a:ext cx="1756036" cy="3252026"/>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a:endCxn id="68" idx="2"/>
          </p:cNvCxnSpPr>
          <p:nvPr/>
        </p:nvCxnSpPr>
        <p:spPr>
          <a:xfrm flipH="1">
            <a:off x="3697056" y="1884759"/>
            <a:ext cx="30001" cy="1536249"/>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sp>
        <p:nvSpPr>
          <p:cNvPr id="147" name="Left Brace 146"/>
          <p:cNvSpPr/>
          <p:nvPr/>
        </p:nvSpPr>
        <p:spPr>
          <a:xfrm rot="16200000">
            <a:off x="4118644" y="1531398"/>
            <a:ext cx="65790" cy="839792"/>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51" name="Straight Connector 50"/>
          <p:cNvCxnSpPr>
            <a:stCxn id="68" idx="2"/>
          </p:cNvCxnSpPr>
          <p:nvPr/>
        </p:nvCxnSpPr>
        <p:spPr>
          <a:xfrm>
            <a:off x="3697056" y="3421008"/>
            <a:ext cx="1788938" cy="1187994"/>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sp>
        <p:nvSpPr>
          <p:cNvPr id="56" name="Oval 55"/>
          <p:cNvSpPr/>
          <p:nvPr/>
        </p:nvSpPr>
        <p:spPr>
          <a:xfrm>
            <a:off x="5077066" y="4436573"/>
            <a:ext cx="137721" cy="135511"/>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p:cNvSpPr/>
          <p:nvPr/>
        </p:nvSpPr>
        <p:spPr>
          <a:xfrm>
            <a:off x="5244160" y="4431969"/>
            <a:ext cx="137721" cy="135511"/>
          </a:xfrm>
          <a:prstGeom prst="ellipse">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grpSp>
        <p:nvGrpSpPr>
          <p:cNvPr id="63" name="Group 62">
            <a:extLst>
              <a:ext uri="{FF2B5EF4-FFF2-40B4-BE49-F238E27FC236}">
                <a16:creationId xmlns:a16="http://schemas.microsoft.com/office/drawing/2014/main" id="{0E3A7137-AA01-4EB1-BD3A-2A487073D941}"/>
              </a:ext>
            </a:extLst>
          </p:cNvPr>
          <p:cNvGrpSpPr/>
          <p:nvPr/>
        </p:nvGrpSpPr>
        <p:grpSpPr>
          <a:xfrm>
            <a:off x="1183167" y="6269881"/>
            <a:ext cx="6777665" cy="344469"/>
            <a:chOff x="164165" y="6353803"/>
            <a:chExt cx="6777665" cy="344469"/>
          </a:xfrm>
        </p:grpSpPr>
        <p:sp>
          <p:nvSpPr>
            <p:cNvPr id="72" name="TextBox 71">
              <a:extLst>
                <a:ext uri="{FF2B5EF4-FFF2-40B4-BE49-F238E27FC236}">
                  <a16:creationId xmlns:a16="http://schemas.microsoft.com/office/drawing/2014/main" id="{80AAD0A4-97ED-4120-A4C9-E6B44E876CC9}"/>
                </a:ext>
              </a:extLst>
            </p:cNvPr>
            <p:cNvSpPr txBox="1"/>
            <p:nvPr/>
          </p:nvSpPr>
          <p:spPr>
            <a:xfrm>
              <a:off x="2189065" y="6353804"/>
              <a:ext cx="1034963" cy="307777"/>
            </a:xfrm>
            <a:prstGeom prst="rect">
              <a:avLst/>
            </a:prstGeom>
            <a:noFill/>
          </p:spPr>
          <p:txBody>
            <a:bodyPr wrap="none" rtlCol="0">
              <a:spAutoFit/>
            </a:bodyPr>
            <a:lstStyle/>
            <a:p>
              <a:pPr algn="ctr"/>
              <a:r>
                <a:rPr lang="en-SG" sz="1400" dirty="0">
                  <a:solidFill>
                    <a:srgbClr val="C00000"/>
                  </a:solidFill>
                  <a:ea typeface="Segoe UI" charset="0"/>
                  <a:cs typeface="Segoe UI" charset="0"/>
                </a:rPr>
                <a:t>Qualitative</a:t>
              </a:r>
            </a:p>
          </p:txBody>
        </p:sp>
        <p:sp>
          <p:nvSpPr>
            <p:cNvPr id="74" name="TextBox 73">
              <a:extLst>
                <a:ext uri="{FF2B5EF4-FFF2-40B4-BE49-F238E27FC236}">
                  <a16:creationId xmlns:a16="http://schemas.microsoft.com/office/drawing/2014/main" id="{CB06E594-14E8-4349-A3B2-51B1C83AB8C8}"/>
                </a:ext>
              </a:extLst>
            </p:cNvPr>
            <p:cNvSpPr txBox="1"/>
            <p:nvPr/>
          </p:nvSpPr>
          <p:spPr>
            <a:xfrm>
              <a:off x="3860508" y="6353803"/>
              <a:ext cx="1153586" cy="307777"/>
            </a:xfrm>
            <a:prstGeom prst="rect">
              <a:avLst/>
            </a:prstGeom>
            <a:noFill/>
            <a:ln>
              <a:noFill/>
            </a:ln>
          </p:spPr>
          <p:txBody>
            <a:bodyPr wrap="none" rtlCol="0">
              <a:spAutoFit/>
            </a:bodyPr>
            <a:lstStyle/>
            <a:p>
              <a:pPr algn="ctr"/>
              <a:r>
                <a:rPr lang="en-SG" sz="1400" b="0" dirty="0">
                  <a:ln>
                    <a:noFill/>
                  </a:ln>
                  <a:latin typeface="Segoe UI" charset="0"/>
                  <a:ea typeface="Segoe UI" charset="0"/>
                  <a:cs typeface="Segoe UI" charset="0"/>
                </a:rPr>
                <a:t>Quantitative</a:t>
              </a:r>
            </a:p>
          </p:txBody>
        </p:sp>
        <p:sp>
          <p:nvSpPr>
            <p:cNvPr id="76" name="TextBox 75">
              <a:extLst>
                <a:ext uri="{FF2B5EF4-FFF2-40B4-BE49-F238E27FC236}">
                  <a16:creationId xmlns:a16="http://schemas.microsoft.com/office/drawing/2014/main" id="{E642D2CC-CF26-46EF-A352-43F1F7A7DE0E}"/>
                </a:ext>
              </a:extLst>
            </p:cNvPr>
            <p:cNvSpPr txBox="1"/>
            <p:nvPr/>
          </p:nvSpPr>
          <p:spPr>
            <a:xfrm>
              <a:off x="5612553" y="6353803"/>
              <a:ext cx="1034257" cy="307777"/>
            </a:xfrm>
            <a:prstGeom prst="rect">
              <a:avLst/>
            </a:prstGeom>
            <a:noFill/>
          </p:spPr>
          <p:txBody>
            <a:bodyPr wrap="none" rtlCol="0">
              <a:spAutoFit/>
            </a:bodyPr>
            <a:lstStyle/>
            <a:p>
              <a:pPr algn="ctr"/>
              <a:r>
                <a:rPr lang="en-SG" sz="1400" dirty="0"/>
                <a:t>Conclusion</a:t>
              </a:r>
            </a:p>
          </p:txBody>
        </p:sp>
        <p:cxnSp>
          <p:nvCxnSpPr>
            <p:cNvPr id="77" name="Straight Connector 76">
              <a:extLst>
                <a:ext uri="{FF2B5EF4-FFF2-40B4-BE49-F238E27FC236}">
                  <a16:creationId xmlns:a16="http://schemas.microsoft.com/office/drawing/2014/main" id="{3C5A11E0-5486-4291-BAFC-4703AFFBA72B}"/>
                </a:ext>
              </a:extLst>
            </p:cNvPr>
            <p:cNvCxnSpPr>
              <a:cxnSpLocks/>
            </p:cNvCxnSpPr>
            <p:nvPr/>
          </p:nvCxnSpPr>
          <p:spPr>
            <a:xfrm flipV="1">
              <a:off x="164165" y="6695222"/>
              <a:ext cx="1624295" cy="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C038DE49-FC64-4960-AFBE-A134066B0299}"/>
                </a:ext>
              </a:extLst>
            </p:cNvPr>
            <p:cNvSpPr txBox="1"/>
            <p:nvPr/>
          </p:nvSpPr>
          <p:spPr>
            <a:xfrm>
              <a:off x="407967" y="6353806"/>
              <a:ext cx="1131335" cy="307777"/>
            </a:xfrm>
            <a:prstGeom prst="rect">
              <a:avLst/>
            </a:prstGeom>
            <a:noFill/>
          </p:spPr>
          <p:txBody>
            <a:bodyPr wrap="none" rtlCol="0">
              <a:spAutoFit/>
            </a:bodyPr>
            <a:lstStyle/>
            <a:p>
              <a:pPr algn="ctr"/>
              <a:r>
                <a:rPr lang="en-SG" sz="1400" dirty="0">
                  <a:cs typeface="Segoe UI Semibold" panose="020B0702040204020203" pitchFamily="34" charset="0"/>
                </a:rPr>
                <a:t>Introduction</a:t>
              </a:r>
            </a:p>
          </p:txBody>
        </p:sp>
        <p:cxnSp>
          <p:nvCxnSpPr>
            <p:cNvPr id="82" name="Straight Connector 81">
              <a:extLst>
                <a:ext uri="{FF2B5EF4-FFF2-40B4-BE49-F238E27FC236}">
                  <a16:creationId xmlns:a16="http://schemas.microsoft.com/office/drawing/2014/main" id="{0B173E45-F167-485F-A5F6-AE1D1B0940DF}"/>
                </a:ext>
              </a:extLst>
            </p:cNvPr>
            <p:cNvCxnSpPr>
              <a:cxnSpLocks/>
            </p:cNvCxnSpPr>
            <p:nvPr/>
          </p:nvCxnSpPr>
          <p:spPr>
            <a:xfrm flipV="1">
              <a:off x="1880544" y="6695220"/>
              <a:ext cx="1624295" cy="2"/>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2D103EE8-4103-4552-9545-15389E7BA077}"/>
                </a:ext>
              </a:extLst>
            </p:cNvPr>
            <p:cNvCxnSpPr>
              <a:cxnSpLocks/>
            </p:cNvCxnSpPr>
            <p:nvPr/>
          </p:nvCxnSpPr>
          <p:spPr>
            <a:xfrm flipV="1">
              <a:off x="3596923" y="6698270"/>
              <a:ext cx="1624295" cy="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A421A564-AF8E-4A82-B1BF-AC07D1BFBC26}"/>
                </a:ext>
              </a:extLst>
            </p:cNvPr>
            <p:cNvCxnSpPr>
              <a:cxnSpLocks/>
            </p:cNvCxnSpPr>
            <p:nvPr/>
          </p:nvCxnSpPr>
          <p:spPr>
            <a:xfrm flipV="1">
              <a:off x="5317535" y="6695218"/>
              <a:ext cx="1624295" cy="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88" name="Left Brace 87"/>
          <p:cNvSpPr/>
          <p:nvPr/>
        </p:nvSpPr>
        <p:spPr>
          <a:xfrm rot="16200000">
            <a:off x="4843737" y="4425765"/>
            <a:ext cx="45719" cy="551316"/>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9" name="TextBox 88"/>
              <p:cNvSpPr txBox="1"/>
              <p:nvPr/>
            </p:nvSpPr>
            <p:spPr>
              <a:xfrm>
                <a:off x="4737730" y="4770468"/>
                <a:ext cx="260688" cy="276999"/>
              </a:xfrm>
              <a:prstGeom prst="rect">
                <a:avLst/>
              </a:prstGeom>
              <a:noFill/>
              <a:ln w="38100">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𝛼</m:t>
                      </m:r>
                    </m:oMath>
                  </m:oMathPara>
                </a14:m>
                <a:endParaRPr lang="en-US" i="1" dirty="0"/>
              </a:p>
            </p:txBody>
          </p:sp>
        </mc:Choice>
        <mc:Fallback xmlns="">
          <p:sp>
            <p:nvSpPr>
              <p:cNvPr id="89" name="TextBox 88"/>
              <p:cNvSpPr txBox="1">
                <a:spLocks noRot="1" noChangeAspect="1" noMove="1" noResize="1" noEditPoints="1" noAdjustHandles="1" noChangeArrowheads="1" noChangeShapeType="1" noTextEdit="1"/>
              </p:cNvSpPr>
              <p:nvPr/>
            </p:nvSpPr>
            <p:spPr>
              <a:xfrm>
                <a:off x="4737730" y="4770468"/>
                <a:ext cx="260688" cy="276999"/>
              </a:xfrm>
              <a:prstGeom prst="rect">
                <a:avLst/>
              </a:prstGeom>
              <a:blipFill>
                <a:blip r:embed="rId5"/>
                <a:stretch>
                  <a:fillRect b="-4444"/>
                </a:stretch>
              </a:blipFill>
              <a:ln w="38100">
                <a:noFill/>
              </a:ln>
            </p:spPr>
            <p:txBody>
              <a:bodyPr/>
              <a:lstStyle/>
              <a:p>
                <a:r>
                  <a:rPr lang="en-US">
                    <a:noFill/>
                  </a:rPr>
                  <a:t> </a:t>
                </a:r>
              </a:p>
            </p:txBody>
          </p:sp>
        </mc:Fallback>
      </mc:AlternateContent>
      <p:sp>
        <p:nvSpPr>
          <p:cNvPr id="90" name="Left Brace 89"/>
          <p:cNvSpPr/>
          <p:nvPr/>
        </p:nvSpPr>
        <p:spPr>
          <a:xfrm rot="16200000">
            <a:off x="4938508" y="4834004"/>
            <a:ext cx="65879" cy="761018"/>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1" name="TextBox 90"/>
              <p:cNvSpPr txBox="1"/>
              <p:nvPr/>
            </p:nvSpPr>
            <p:spPr>
              <a:xfrm>
                <a:off x="4896405" y="5338707"/>
                <a:ext cx="166309" cy="276999"/>
              </a:xfrm>
              <a:prstGeom prst="rect">
                <a:avLst/>
              </a:prstGeom>
              <a:noFill/>
              <a:ln w="38100">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ea typeface="Cambria Math" panose="02040503050406030204" pitchFamily="18" charset="0"/>
                        </a:rPr>
                        <m:t> </m:t>
                      </m:r>
                    </m:oMath>
                  </m:oMathPara>
                </a14:m>
                <a:endParaRPr lang="en-US" i="1" dirty="0"/>
              </a:p>
            </p:txBody>
          </p:sp>
        </mc:Choice>
        <mc:Fallback xmlns="">
          <p:sp>
            <p:nvSpPr>
              <p:cNvPr id="91" name="TextBox 90"/>
              <p:cNvSpPr txBox="1">
                <a:spLocks noRot="1" noChangeAspect="1" noMove="1" noResize="1" noEditPoints="1" noAdjustHandles="1" noChangeArrowheads="1" noChangeShapeType="1" noTextEdit="1"/>
              </p:cNvSpPr>
              <p:nvPr/>
            </p:nvSpPr>
            <p:spPr>
              <a:xfrm>
                <a:off x="4896405" y="5338707"/>
                <a:ext cx="166309" cy="276999"/>
              </a:xfrm>
              <a:prstGeom prst="rect">
                <a:avLst/>
              </a:prstGeom>
              <a:blipFill>
                <a:blip r:embed="rId6"/>
                <a:stretch>
                  <a:fillRect l="-66667" r="-51852" b="-40000"/>
                </a:stretch>
              </a:blipFill>
              <a:ln w="38100">
                <a:noFill/>
              </a:ln>
            </p:spPr>
            <p:txBody>
              <a:bodyPr/>
              <a:lstStyle/>
              <a:p>
                <a:r>
                  <a:rPr lang="en-US">
                    <a:noFill/>
                  </a:rPr>
                  <a:t> </a:t>
                </a:r>
              </a:p>
            </p:txBody>
          </p:sp>
        </mc:Fallback>
      </mc:AlternateContent>
      <p:sp>
        <p:nvSpPr>
          <p:cNvPr id="66" name="Oval 65"/>
          <p:cNvSpPr/>
          <p:nvPr/>
        </p:nvSpPr>
        <p:spPr>
          <a:xfrm>
            <a:off x="3681713" y="1780640"/>
            <a:ext cx="100008" cy="101473"/>
          </a:xfrm>
          <a:prstGeom prst="ellipse">
            <a:avLst/>
          </a:prstGeom>
          <a:solidFill>
            <a:srgbClr val="FF0000"/>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Left Brace 100"/>
          <p:cNvSpPr/>
          <p:nvPr/>
        </p:nvSpPr>
        <p:spPr>
          <a:xfrm rot="16200000">
            <a:off x="4762221" y="4385570"/>
            <a:ext cx="45719" cy="410412"/>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02" name="TextBox 101"/>
              <p:cNvSpPr txBox="1"/>
              <p:nvPr/>
            </p:nvSpPr>
            <p:spPr>
              <a:xfrm>
                <a:off x="4646876" y="4613713"/>
                <a:ext cx="260688" cy="276999"/>
              </a:xfrm>
              <a:prstGeom prst="rect">
                <a:avLst/>
              </a:prstGeom>
              <a:noFill/>
              <a:ln w="38100">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𝛼</m:t>
                      </m:r>
                    </m:oMath>
                  </m:oMathPara>
                </a14:m>
                <a:endParaRPr lang="en-US" i="1" dirty="0"/>
              </a:p>
            </p:txBody>
          </p:sp>
        </mc:Choice>
        <mc:Fallback xmlns="">
          <p:sp>
            <p:nvSpPr>
              <p:cNvPr id="102" name="TextBox 101"/>
              <p:cNvSpPr txBox="1">
                <a:spLocks noRot="1" noChangeAspect="1" noMove="1" noResize="1" noEditPoints="1" noAdjustHandles="1" noChangeArrowheads="1" noChangeShapeType="1" noTextEdit="1"/>
              </p:cNvSpPr>
              <p:nvPr/>
            </p:nvSpPr>
            <p:spPr>
              <a:xfrm>
                <a:off x="4646876" y="4613713"/>
                <a:ext cx="260688" cy="276999"/>
              </a:xfrm>
              <a:prstGeom prst="rect">
                <a:avLst/>
              </a:prstGeom>
              <a:blipFill>
                <a:blip r:embed="rId7"/>
                <a:stretch>
                  <a:fillRect b="-4444"/>
                </a:stretch>
              </a:blipFill>
              <a:ln w="38100">
                <a:noFill/>
              </a:ln>
            </p:spPr>
            <p:txBody>
              <a:bodyPr/>
              <a:lstStyle/>
              <a:p>
                <a:r>
                  <a:rPr lang="en-US">
                    <a:noFill/>
                  </a:rPr>
                  <a:t> </a:t>
                </a:r>
              </a:p>
            </p:txBody>
          </p:sp>
        </mc:Fallback>
      </mc:AlternateContent>
      <p:sp>
        <p:nvSpPr>
          <p:cNvPr id="103" name="Left Brace 102"/>
          <p:cNvSpPr/>
          <p:nvPr/>
        </p:nvSpPr>
        <p:spPr>
          <a:xfrm rot="16200000">
            <a:off x="4628658" y="4148703"/>
            <a:ext cx="45719" cy="66037"/>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04" name="TextBox 103"/>
              <p:cNvSpPr txBox="1"/>
              <p:nvPr/>
            </p:nvSpPr>
            <p:spPr>
              <a:xfrm>
                <a:off x="4573197" y="4264821"/>
                <a:ext cx="166309" cy="276999"/>
              </a:xfrm>
              <a:prstGeom prst="rect">
                <a:avLst/>
              </a:prstGeom>
              <a:noFill/>
              <a:ln w="38100">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ea typeface="Cambria Math" panose="02040503050406030204" pitchFamily="18" charset="0"/>
                        </a:rPr>
                        <m:t> </m:t>
                      </m:r>
                    </m:oMath>
                  </m:oMathPara>
                </a14:m>
                <a:endParaRPr lang="en-US" i="1" dirty="0"/>
              </a:p>
            </p:txBody>
          </p:sp>
        </mc:Choice>
        <mc:Fallback xmlns="">
          <p:sp>
            <p:nvSpPr>
              <p:cNvPr id="104" name="TextBox 103"/>
              <p:cNvSpPr txBox="1">
                <a:spLocks noRot="1" noChangeAspect="1" noMove="1" noResize="1" noEditPoints="1" noAdjustHandles="1" noChangeArrowheads="1" noChangeShapeType="1" noTextEdit="1"/>
              </p:cNvSpPr>
              <p:nvPr/>
            </p:nvSpPr>
            <p:spPr>
              <a:xfrm>
                <a:off x="4573197" y="4264821"/>
                <a:ext cx="166309" cy="276999"/>
              </a:xfrm>
              <a:prstGeom prst="rect">
                <a:avLst/>
              </a:prstGeom>
              <a:blipFill>
                <a:blip r:embed="rId8"/>
                <a:stretch>
                  <a:fillRect l="-66667" r="-51852" b="-40000"/>
                </a:stretch>
              </a:blipFill>
              <a:ln w="38100">
                <a:noFill/>
              </a:ln>
            </p:spPr>
            <p:txBody>
              <a:bodyPr/>
              <a:lstStyle/>
              <a:p>
                <a:r>
                  <a:rPr lang="en-US">
                    <a:noFill/>
                  </a:rPr>
                  <a:t> </a:t>
                </a:r>
              </a:p>
            </p:txBody>
          </p:sp>
        </mc:Fallback>
      </mc:AlternateContent>
    </p:spTree>
    <p:extLst>
      <p:ext uri="{BB962C8B-B14F-4D97-AF65-F5344CB8AC3E}">
        <p14:creationId xmlns:p14="http://schemas.microsoft.com/office/powerpoint/2010/main" val="21523591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2.77778E-7 -1.85185E-6 L -0.00052 -0.06574 " pathEditMode="relative" rAng="0" ptsTypes="AA">
                                      <p:cBhvr>
                                        <p:cTn id="6" dur="2000" fill="hold"/>
                                        <p:tgtEl>
                                          <p:spTgt spid="8"/>
                                        </p:tgtEl>
                                        <p:attrNameLst>
                                          <p:attrName>ppt_x</p:attrName>
                                          <p:attrName>ppt_y</p:attrName>
                                        </p:attrNameLst>
                                      </p:cBhvr>
                                      <p:rCtr x="-35" y="-3287"/>
                                    </p:animMotion>
                                  </p:childTnLst>
                                </p:cTn>
                              </p:par>
                              <p:par>
                                <p:cTn id="7" presetID="42" presetClass="path" presetSubtype="0" accel="50000" decel="50000" fill="hold" grpId="0" nodeType="withEffect">
                                  <p:stCondLst>
                                    <p:cond delay="0"/>
                                  </p:stCondLst>
                                  <p:childTnLst>
                                    <p:animMotion origin="layout" path="M -3.61111E-6 -2.96296E-6 L -0.02413 -0.06273 " pathEditMode="relative" rAng="0" ptsTypes="AA">
                                      <p:cBhvr>
                                        <p:cTn id="8" dur="2000" fill="hold"/>
                                        <p:tgtEl>
                                          <p:spTgt spid="56"/>
                                        </p:tgtEl>
                                        <p:attrNameLst>
                                          <p:attrName>ppt_x</p:attrName>
                                          <p:attrName>ppt_y</p:attrName>
                                        </p:attrNameLst>
                                      </p:cBhvr>
                                      <p:rCtr x="-1215" y="-3148"/>
                                    </p:animMotion>
                                  </p:childTnLst>
                                </p:cTn>
                              </p:par>
                              <p:par>
                                <p:cTn id="9" presetID="42" presetClass="path" presetSubtype="0" accel="50000" decel="50000" fill="hold" grpId="0" nodeType="withEffect">
                                  <p:stCondLst>
                                    <p:cond delay="0"/>
                                  </p:stCondLst>
                                  <p:childTnLst>
                                    <p:animMotion origin="layout" path="M -2.77778E-6 1.48148E-6 L -0.06996 -0.06204 " pathEditMode="relative" rAng="0" ptsTypes="AA">
                                      <p:cBhvr>
                                        <p:cTn id="10" dur="2000" fill="hold"/>
                                        <p:tgtEl>
                                          <p:spTgt spid="57"/>
                                        </p:tgtEl>
                                        <p:attrNameLst>
                                          <p:attrName>ppt_x</p:attrName>
                                          <p:attrName>ppt_y</p:attrName>
                                        </p:attrNameLst>
                                      </p:cBhvr>
                                      <p:rCtr x="-3507" y="-3102"/>
                                    </p:animMotion>
                                  </p:childTnLst>
                                </p:cTn>
                              </p:par>
                              <p:par>
                                <p:cTn id="11" presetID="10" presetClass="exit" presetSubtype="0" fill="hold" grpId="0" nodeType="withEffect">
                                  <p:stCondLst>
                                    <p:cond delay="0"/>
                                  </p:stCondLst>
                                  <p:childTnLst>
                                    <p:animEffect transition="out" filter="fade">
                                      <p:cBhvr>
                                        <p:cTn id="12" dur="500"/>
                                        <p:tgtEl>
                                          <p:spTgt spid="91"/>
                                        </p:tgtEl>
                                      </p:cBhvr>
                                    </p:animEffect>
                                    <p:set>
                                      <p:cBhvr>
                                        <p:cTn id="13" dur="1" fill="hold">
                                          <p:stCondLst>
                                            <p:cond delay="499"/>
                                          </p:stCondLst>
                                        </p:cTn>
                                        <p:tgtEl>
                                          <p:spTgt spid="91"/>
                                        </p:tgtEl>
                                        <p:attrNameLst>
                                          <p:attrName>style.visibility</p:attrName>
                                        </p:attrNameLst>
                                      </p:cBhvr>
                                      <p:to>
                                        <p:strVal val="hidden"/>
                                      </p:to>
                                    </p:set>
                                  </p:childTnLst>
                                </p:cTn>
                              </p:par>
                              <p:par>
                                <p:cTn id="14" presetID="10" presetClass="exit" presetSubtype="0" fill="hold" grpId="0" nodeType="withEffect">
                                  <p:stCondLst>
                                    <p:cond delay="0"/>
                                  </p:stCondLst>
                                  <p:childTnLst>
                                    <p:animEffect transition="out" filter="fade">
                                      <p:cBhvr>
                                        <p:cTn id="15" dur="500"/>
                                        <p:tgtEl>
                                          <p:spTgt spid="90"/>
                                        </p:tgtEl>
                                      </p:cBhvr>
                                    </p:animEffect>
                                    <p:set>
                                      <p:cBhvr>
                                        <p:cTn id="16" dur="1" fill="hold">
                                          <p:stCondLst>
                                            <p:cond delay="499"/>
                                          </p:stCondLst>
                                        </p:cTn>
                                        <p:tgtEl>
                                          <p:spTgt spid="90"/>
                                        </p:tgtEl>
                                        <p:attrNameLst>
                                          <p:attrName>style.visibility</p:attrName>
                                        </p:attrNameLst>
                                      </p:cBhvr>
                                      <p:to>
                                        <p:strVal val="hidden"/>
                                      </p:to>
                                    </p:set>
                                  </p:childTnLst>
                                </p:cTn>
                              </p:par>
                              <p:par>
                                <p:cTn id="17" presetID="10" presetClass="exit" presetSubtype="0" fill="hold" grpId="0" nodeType="withEffect">
                                  <p:stCondLst>
                                    <p:cond delay="0"/>
                                  </p:stCondLst>
                                  <p:childTnLst>
                                    <p:animEffect transition="out" filter="fade">
                                      <p:cBhvr>
                                        <p:cTn id="18" dur="500"/>
                                        <p:tgtEl>
                                          <p:spTgt spid="89"/>
                                        </p:tgtEl>
                                      </p:cBhvr>
                                    </p:animEffect>
                                    <p:set>
                                      <p:cBhvr>
                                        <p:cTn id="19" dur="1" fill="hold">
                                          <p:stCondLst>
                                            <p:cond delay="499"/>
                                          </p:stCondLst>
                                        </p:cTn>
                                        <p:tgtEl>
                                          <p:spTgt spid="89"/>
                                        </p:tgtEl>
                                        <p:attrNameLst>
                                          <p:attrName>style.visibility</p:attrName>
                                        </p:attrNameLst>
                                      </p:cBhvr>
                                      <p:to>
                                        <p:strVal val="hidden"/>
                                      </p:to>
                                    </p:set>
                                  </p:childTnLst>
                                </p:cTn>
                              </p:par>
                              <p:par>
                                <p:cTn id="20" presetID="10" presetClass="exit" presetSubtype="0" fill="hold" grpId="0" nodeType="withEffect">
                                  <p:stCondLst>
                                    <p:cond delay="0"/>
                                  </p:stCondLst>
                                  <p:childTnLst>
                                    <p:animEffect transition="out" filter="fade">
                                      <p:cBhvr>
                                        <p:cTn id="21" dur="500"/>
                                        <p:tgtEl>
                                          <p:spTgt spid="88"/>
                                        </p:tgtEl>
                                      </p:cBhvr>
                                    </p:animEffect>
                                    <p:set>
                                      <p:cBhvr>
                                        <p:cTn id="22" dur="1" fill="hold">
                                          <p:stCondLst>
                                            <p:cond delay="499"/>
                                          </p:stCondLst>
                                        </p:cTn>
                                        <p:tgtEl>
                                          <p:spTgt spid="88"/>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01"/>
                                        </p:tgtEl>
                                        <p:attrNameLst>
                                          <p:attrName>style.visibility</p:attrName>
                                        </p:attrNameLst>
                                      </p:cBhvr>
                                      <p:to>
                                        <p:strVal val="visible"/>
                                      </p:to>
                                    </p:set>
                                    <p:animEffect transition="in" filter="wipe(left)">
                                      <p:cBhvr>
                                        <p:cTn id="27" dur="500"/>
                                        <p:tgtEl>
                                          <p:spTgt spid="101"/>
                                        </p:tgtEl>
                                      </p:cBhvr>
                                    </p:animEffect>
                                  </p:childTnLst>
                                </p:cTn>
                              </p:par>
                              <p:par>
                                <p:cTn id="28" presetID="22" presetClass="entr" presetSubtype="8" fill="hold" grpId="0" nodeType="withEffect">
                                  <p:stCondLst>
                                    <p:cond delay="0"/>
                                  </p:stCondLst>
                                  <p:childTnLst>
                                    <p:set>
                                      <p:cBhvr>
                                        <p:cTn id="29" dur="1" fill="hold">
                                          <p:stCondLst>
                                            <p:cond delay="0"/>
                                          </p:stCondLst>
                                        </p:cTn>
                                        <p:tgtEl>
                                          <p:spTgt spid="102"/>
                                        </p:tgtEl>
                                        <p:attrNameLst>
                                          <p:attrName>style.visibility</p:attrName>
                                        </p:attrNameLst>
                                      </p:cBhvr>
                                      <p:to>
                                        <p:strVal val="visible"/>
                                      </p:to>
                                    </p:set>
                                    <p:animEffect transition="in" filter="wipe(left)">
                                      <p:cBhvr>
                                        <p:cTn id="30" dur="500"/>
                                        <p:tgtEl>
                                          <p:spTgt spid="102"/>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104"/>
                                        </p:tgtEl>
                                        <p:attrNameLst>
                                          <p:attrName>style.visibility</p:attrName>
                                        </p:attrNameLst>
                                      </p:cBhvr>
                                      <p:to>
                                        <p:strVal val="visible"/>
                                      </p:to>
                                    </p:set>
                                    <p:animEffect transition="in" filter="wipe(left)">
                                      <p:cBhvr>
                                        <p:cTn id="35" dur="500"/>
                                        <p:tgtEl>
                                          <p:spTgt spid="104"/>
                                        </p:tgtEl>
                                      </p:cBhvr>
                                    </p:animEffect>
                                  </p:childTnLst>
                                </p:cTn>
                              </p:par>
                              <p:par>
                                <p:cTn id="36" presetID="22" presetClass="entr" presetSubtype="8" fill="hold" grpId="0" nodeType="withEffect">
                                  <p:stCondLst>
                                    <p:cond delay="0"/>
                                  </p:stCondLst>
                                  <p:childTnLst>
                                    <p:set>
                                      <p:cBhvr>
                                        <p:cTn id="37" dur="1" fill="hold">
                                          <p:stCondLst>
                                            <p:cond delay="0"/>
                                          </p:stCondLst>
                                        </p:cTn>
                                        <p:tgtEl>
                                          <p:spTgt spid="103"/>
                                        </p:tgtEl>
                                        <p:attrNameLst>
                                          <p:attrName>style.visibility</p:attrName>
                                        </p:attrNameLst>
                                      </p:cBhvr>
                                      <p:to>
                                        <p:strVal val="visible"/>
                                      </p:to>
                                    </p:set>
                                    <p:animEffect transition="in" filter="wipe(left)">
                                      <p:cBhvr>
                                        <p:cTn id="38" dur="500"/>
                                        <p:tgtEl>
                                          <p:spTgt spid="1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57" grpId="0" animBg="1"/>
      <p:bldP spid="88" grpId="0" animBg="1"/>
      <p:bldP spid="89" grpId="0"/>
      <p:bldP spid="90" grpId="0" animBg="1"/>
      <p:bldP spid="91" grpId="0"/>
      <p:bldP spid="101" grpId="0" animBg="1"/>
      <p:bldP spid="102" grpId="0"/>
      <p:bldP spid="103" grpId="0" animBg="1"/>
      <p:bldP spid="10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1281979" y="2838494"/>
            <a:ext cx="3008402" cy="1160661"/>
            <a:chOff x="1281979" y="2838494"/>
            <a:chExt cx="3008402" cy="1160661"/>
          </a:xfrm>
        </p:grpSpPr>
        <p:sp>
          <p:nvSpPr>
            <p:cNvPr id="44" name="TextBox 43"/>
            <p:cNvSpPr txBox="1"/>
            <p:nvPr/>
          </p:nvSpPr>
          <p:spPr>
            <a:xfrm>
              <a:off x="1281979" y="3236198"/>
              <a:ext cx="1439762" cy="369332"/>
            </a:xfrm>
            <a:prstGeom prst="rect">
              <a:avLst/>
            </a:prstGeom>
            <a:solidFill>
              <a:srgbClr val="FFC524">
                <a:alpha val="73000"/>
              </a:srgbClr>
            </a:solidFill>
            <a:ln w="38100">
              <a:solidFill>
                <a:schemeClr val="tx1"/>
              </a:solidFill>
            </a:ln>
          </p:spPr>
          <p:txBody>
            <a:bodyPr wrap="square" rtlCol="0">
              <a:spAutoFit/>
            </a:bodyPr>
            <a:lstStyle/>
            <a:p>
              <a:r>
                <a:rPr lang="en-US" i="1" dirty="0"/>
                <a:t>Focal Points</a:t>
              </a:r>
            </a:p>
          </p:txBody>
        </p:sp>
        <p:sp>
          <p:nvSpPr>
            <p:cNvPr id="5" name="Left Brace 4"/>
            <p:cNvSpPr/>
            <p:nvPr/>
          </p:nvSpPr>
          <p:spPr>
            <a:xfrm>
              <a:off x="2899546" y="2838494"/>
              <a:ext cx="351501" cy="1160661"/>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92" name="Straight Connector 91"/>
            <p:cNvCxnSpPr/>
            <p:nvPr/>
          </p:nvCxnSpPr>
          <p:spPr>
            <a:xfrm flipH="1">
              <a:off x="3302635" y="2838494"/>
              <a:ext cx="987746" cy="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flipH="1">
              <a:off x="3302635" y="3991577"/>
              <a:ext cx="987746" cy="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grpSp>
      <p:sp>
        <p:nvSpPr>
          <p:cNvPr id="169" name="Isosceles Triangle 168"/>
          <p:cNvSpPr/>
          <p:nvPr/>
        </p:nvSpPr>
        <p:spPr>
          <a:xfrm rot="7333758">
            <a:off x="4320697" y="3724152"/>
            <a:ext cx="143220" cy="318401"/>
          </a:xfrm>
          <a:prstGeom prst="triangle">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4" name="Group 53"/>
          <p:cNvGrpSpPr/>
          <p:nvPr/>
        </p:nvGrpSpPr>
        <p:grpSpPr>
          <a:xfrm>
            <a:off x="3693069" y="2839954"/>
            <a:ext cx="1735779" cy="1175308"/>
            <a:chOff x="3692293" y="4299301"/>
            <a:chExt cx="1735779" cy="1175308"/>
          </a:xfrm>
        </p:grpSpPr>
        <p:sp>
          <p:nvSpPr>
            <p:cNvPr id="55" name="Oval 54"/>
            <p:cNvSpPr/>
            <p:nvPr/>
          </p:nvSpPr>
          <p:spPr>
            <a:xfrm>
              <a:off x="3697056" y="4702407"/>
              <a:ext cx="1731016" cy="358815"/>
            </a:xfrm>
            <a:prstGeom prst="ellips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4" name="Straight Connector 63"/>
            <p:cNvCxnSpPr/>
            <p:nvPr/>
          </p:nvCxnSpPr>
          <p:spPr>
            <a:xfrm>
              <a:off x="4300538" y="4299301"/>
              <a:ext cx="509377" cy="3347"/>
            </a:xfrm>
            <a:prstGeom prst="line">
              <a:avLst/>
            </a:prstGeom>
            <a:ln w="19050"/>
          </p:spPr>
          <p:style>
            <a:lnRef idx="1">
              <a:schemeClr val="dk1"/>
            </a:lnRef>
            <a:fillRef idx="0">
              <a:schemeClr val="dk1"/>
            </a:fillRef>
            <a:effectRef idx="0">
              <a:schemeClr val="dk1"/>
            </a:effectRef>
            <a:fontRef idx="minor">
              <a:schemeClr val="tx1"/>
            </a:fontRef>
          </p:style>
        </p:cxnSp>
        <p:cxnSp>
          <p:nvCxnSpPr>
            <p:cNvPr id="65" name="Straight Connector 64"/>
            <p:cNvCxnSpPr/>
            <p:nvPr/>
          </p:nvCxnSpPr>
          <p:spPr>
            <a:xfrm flipH="1">
              <a:off x="4571435" y="4334482"/>
              <a:ext cx="178" cy="1140127"/>
            </a:xfrm>
            <a:prstGeom prst="line">
              <a:avLst/>
            </a:prstGeom>
            <a:ln w="19050"/>
          </p:spPr>
          <p:style>
            <a:lnRef idx="1">
              <a:schemeClr val="dk1"/>
            </a:lnRef>
            <a:fillRef idx="0">
              <a:schemeClr val="dk1"/>
            </a:fillRef>
            <a:effectRef idx="0">
              <a:schemeClr val="dk1"/>
            </a:effectRef>
            <a:fontRef idx="minor">
              <a:schemeClr val="tx1"/>
            </a:fontRef>
          </p:style>
        </p:cxnSp>
        <p:cxnSp>
          <p:nvCxnSpPr>
            <p:cNvPr id="67" name="Straight Connector 66"/>
            <p:cNvCxnSpPr/>
            <p:nvPr/>
          </p:nvCxnSpPr>
          <p:spPr>
            <a:xfrm>
              <a:off x="3692293" y="4881815"/>
              <a:ext cx="1731016"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69" name="Straight Connector 68"/>
            <p:cNvCxnSpPr/>
            <p:nvPr/>
          </p:nvCxnSpPr>
          <p:spPr>
            <a:xfrm>
              <a:off x="4300080" y="5455155"/>
              <a:ext cx="509377" cy="3347"/>
            </a:xfrm>
            <a:prstGeom prst="line">
              <a:avLst/>
            </a:prstGeom>
            <a:ln w="19050"/>
          </p:spPr>
          <p:style>
            <a:lnRef idx="1">
              <a:schemeClr val="dk1"/>
            </a:lnRef>
            <a:fillRef idx="0">
              <a:schemeClr val="dk1"/>
            </a:fillRef>
            <a:effectRef idx="0">
              <a:schemeClr val="dk1"/>
            </a:effectRef>
            <a:fontRef idx="minor">
              <a:schemeClr val="tx1"/>
            </a:fontRef>
          </p:style>
        </p:cxnSp>
      </p:grpSp>
      <p:cxnSp>
        <p:nvCxnSpPr>
          <p:cNvPr id="7" name="Straight Connector 6"/>
          <p:cNvCxnSpPr/>
          <p:nvPr/>
        </p:nvCxnSpPr>
        <p:spPr>
          <a:xfrm>
            <a:off x="4571999" y="1897380"/>
            <a:ext cx="0" cy="3674745"/>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 name="Footer Placeholder 1"/>
          <p:cNvSpPr>
            <a:spLocks noGrp="1"/>
          </p:cNvSpPr>
          <p:nvPr>
            <p:ph type="ftr" sz="quarter" idx="10"/>
          </p:nvPr>
        </p:nvSpPr>
        <p:spPr/>
        <p:txBody>
          <a:bodyPr/>
          <a:lstStyle/>
          <a:p>
            <a:r>
              <a:rPr lang="en-SG" dirty="0"/>
              <a:t>SYPT 2020</a:t>
            </a:r>
          </a:p>
        </p:txBody>
      </p:sp>
      <p:sp>
        <p:nvSpPr>
          <p:cNvPr id="3" name="Slide Number Placeholder 2"/>
          <p:cNvSpPr>
            <a:spLocks noGrp="1"/>
          </p:cNvSpPr>
          <p:nvPr>
            <p:ph type="sldNum" sz="quarter" idx="11"/>
          </p:nvPr>
        </p:nvSpPr>
        <p:spPr/>
        <p:txBody>
          <a:bodyPr/>
          <a:lstStyle/>
          <a:p>
            <a:fld id="{6FB55397-3576-4B12-B4D8-3E370C504D99}" type="slidenum">
              <a:rPr lang="en-SG" smtClean="0"/>
              <a:t>19</a:t>
            </a:fld>
            <a:endParaRPr lang="en-SG"/>
          </a:p>
        </p:txBody>
      </p:sp>
      <p:sp>
        <p:nvSpPr>
          <p:cNvPr id="4" name="Title 3"/>
          <p:cNvSpPr>
            <a:spLocks noGrp="1"/>
          </p:cNvSpPr>
          <p:nvPr>
            <p:ph type="title"/>
          </p:nvPr>
        </p:nvSpPr>
        <p:spPr/>
        <p:txBody>
          <a:bodyPr/>
          <a:lstStyle/>
          <a:p>
            <a:r>
              <a:rPr lang="en-US" dirty="0"/>
              <a:t>Speckle Drift – Perfect View</a:t>
            </a:r>
          </a:p>
        </p:txBody>
      </p:sp>
      <p:sp>
        <p:nvSpPr>
          <p:cNvPr id="58" name="Oval 57"/>
          <p:cNvSpPr/>
          <p:nvPr/>
        </p:nvSpPr>
        <p:spPr>
          <a:xfrm>
            <a:off x="6223214" y="5686724"/>
            <a:ext cx="137721" cy="135511"/>
          </a:xfrm>
          <a:prstGeom prst="ellipse">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p:cNvSpPr/>
          <p:nvPr/>
        </p:nvSpPr>
        <p:spPr>
          <a:xfrm>
            <a:off x="6223951" y="5274422"/>
            <a:ext cx="137721" cy="135511"/>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p:cNvSpPr/>
          <p:nvPr/>
        </p:nvSpPr>
        <p:spPr>
          <a:xfrm>
            <a:off x="6563691" y="5152851"/>
            <a:ext cx="2294559" cy="8385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tx1"/>
                </a:solidFill>
              </a:rPr>
              <a:t>Position of Scattering Spot</a:t>
            </a:r>
          </a:p>
          <a:p>
            <a:endParaRPr lang="en-US" sz="1400" dirty="0">
              <a:solidFill>
                <a:schemeClr val="tx1"/>
              </a:solidFill>
            </a:endParaRPr>
          </a:p>
          <a:p>
            <a:r>
              <a:rPr lang="en-US" sz="1400" dirty="0">
                <a:solidFill>
                  <a:schemeClr val="tx1"/>
                </a:solidFill>
              </a:rPr>
              <a:t>Position of Speckle</a:t>
            </a:r>
          </a:p>
        </p:txBody>
      </p:sp>
      <p:sp>
        <p:nvSpPr>
          <p:cNvPr id="39" name="TextBox 38"/>
          <p:cNvSpPr txBox="1"/>
          <p:nvPr/>
        </p:nvSpPr>
        <p:spPr>
          <a:xfrm>
            <a:off x="3788062" y="5713900"/>
            <a:ext cx="1563893" cy="369332"/>
          </a:xfrm>
          <a:prstGeom prst="rect">
            <a:avLst/>
          </a:prstGeom>
          <a:solidFill>
            <a:srgbClr val="FFC524">
              <a:alpha val="73000"/>
            </a:srgbClr>
          </a:solidFill>
          <a:ln w="38100">
            <a:solidFill>
              <a:schemeClr val="tx1"/>
            </a:solidFill>
          </a:ln>
        </p:spPr>
        <p:txBody>
          <a:bodyPr wrap="square" rtlCol="0">
            <a:spAutoFit/>
          </a:bodyPr>
          <a:lstStyle/>
          <a:p>
            <a:r>
              <a:rPr lang="en-US" i="1" dirty="0"/>
              <a:t>Initial Position</a:t>
            </a:r>
          </a:p>
        </p:txBody>
      </p:sp>
      <p:sp>
        <p:nvSpPr>
          <p:cNvPr id="80" name="TextBox 79"/>
          <p:cNvSpPr txBox="1"/>
          <p:nvPr/>
        </p:nvSpPr>
        <p:spPr>
          <a:xfrm>
            <a:off x="1817178" y="4354600"/>
            <a:ext cx="1739220" cy="369332"/>
          </a:xfrm>
          <a:prstGeom prst="rect">
            <a:avLst/>
          </a:prstGeom>
          <a:solidFill>
            <a:srgbClr val="FFC524">
              <a:alpha val="73000"/>
            </a:srgbClr>
          </a:solidFill>
          <a:ln w="38100">
            <a:solidFill>
              <a:schemeClr val="tx1"/>
            </a:solidFill>
          </a:ln>
        </p:spPr>
        <p:txBody>
          <a:bodyPr wrap="square" rtlCol="0">
            <a:spAutoFit/>
          </a:bodyPr>
          <a:lstStyle/>
          <a:p>
            <a:r>
              <a:rPr lang="en-US" i="1" dirty="0"/>
              <a:t>Image Position</a:t>
            </a:r>
          </a:p>
        </p:txBody>
      </p:sp>
      <p:cxnSp>
        <p:nvCxnSpPr>
          <p:cNvPr id="85" name="Straight Arrow Connector 84"/>
          <p:cNvCxnSpPr/>
          <p:nvPr/>
        </p:nvCxnSpPr>
        <p:spPr>
          <a:xfrm flipH="1">
            <a:off x="3556398" y="4347385"/>
            <a:ext cx="1520039" cy="19188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1" name="Isosceles Triangle 60"/>
          <p:cNvSpPr/>
          <p:nvPr/>
        </p:nvSpPr>
        <p:spPr>
          <a:xfrm rot="8941627">
            <a:off x="4064082" y="2490755"/>
            <a:ext cx="171502" cy="327553"/>
          </a:xfrm>
          <a:prstGeom prst="triangl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Isosceles Triangle 5"/>
          <p:cNvSpPr/>
          <p:nvPr/>
        </p:nvSpPr>
        <p:spPr>
          <a:xfrm rot="10800000">
            <a:off x="3622460" y="2564574"/>
            <a:ext cx="189317" cy="344993"/>
          </a:xfrm>
          <a:prstGeom prst="triangle">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6" name="Group 145"/>
          <p:cNvGrpSpPr/>
          <p:nvPr/>
        </p:nvGrpSpPr>
        <p:grpSpPr>
          <a:xfrm>
            <a:off x="3692293" y="2838494"/>
            <a:ext cx="1735779" cy="1159201"/>
            <a:chOff x="3692293" y="4299301"/>
            <a:chExt cx="1735779" cy="1159201"/>
          </a:xfrm>
        </p:grpSpPr>
        <p:sp>
          <p:nvSpPr>
            <p:cNvPr id="68" name="Oval 67"/>
            <p:cNvSpPr/>
            <p:nvPr/>
          </p:nvSpPr>
          <p:spPr>
            <a:xfrm>
              <a:off x="3697056" y="4702407"/>
              <a:ext cx="1731016" cy="358815"/>
            </a:xfrm>
            <a:prstGeom prst="ellips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p:cNvCxnSpPr/>
            <p:nvPr/>
          </p:nvCxnSpPr>
          <p:spPr>
            <a:xfrm>
              <a:off x="4300538" y="4299301"/>
              <a:ext cx="509377" cy="3347"/>
            </a:xfrm>
            <a:prstGeom prst="line">
              <a:avLst/>
            </a:prstGeom>
            <a:ln w="19050"/>
          </p:spPr>
          <p:style>
            <a:lnRef idx="1">
              <a:schemeClr val="dk1"/>
            </a:lnRef>
            <a:fillRef idx="0">
              <a:schemeClr val="dk1"/>
            </a:fillRef>
            <a:effectRef idx="0">
              <a:schemeClr val="dk1"/>
            </a:effectRef>
            <a:fontRef idx="minor">
              <a:schemeClr val="tx1"/>
            </a:fontRef>
          </p:style>
        </p:cxnSp>
        <p:cxnSp>
          <p:nvCxnSpPr>
            <p:cNvPr id="87" name="Straight Connector 86"/>
            <p:cNvCxnSpPr/>
            <p:nvPr/>
          </p:nvCxnSpPr>
          <p:spPr>
            <a:xfrm flipH="1">
              <a:off x="4571435" y="4305907"/>
              <a:ext cx="178" cy="1140127"/>
            </a:xfrm>
            <a:prstGeom prst="line">
              <a:avLst/>
            </a:prstGeom>
            <a:ln w="19050"/>
          </p:spPr>
          <p:style>
            <a:lnRef idx="1">
              <a:schemeClr val="dk1"/>
            </a:lnRef>
            <a:fillRef idx="0">
              <a:schemeClr val="dk1"/>
            </a:fillRef>
            <a:effectRef idx="0">
              <a:schemeClr val="dk1"/>
            </a:effectRef>
            <a:fontRef idx="minor">
              <a:schemeClr val="tx1"/>
            </a:fontRef>
          </p:style>
        </p:cxnSp>
        <p:cxnSp>
          <p:nvCxnSpPr>
            <p:cNvPr id="70" name="Straight Connector 69"/>
            <p:cNvCxnSpPr/>
            <p:nvPr/>
          </p:nvCxnSpPr>
          <p:spPr>
            <a:xfrm>
              <a:off x="3692293" y="4881815"/>
              <a:ext cx="1731016"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62" name="Straight Connector 61"/>
            <p:cNvCxnSpPr/>
            <p:nvPr/>
          </p:nvCxnSpPr>
          <p:spPr>
            <a:xfrm>
              <a:off x="4300080" y="5455155"/>
              <a:ext cx="509377" cy="3347"/>
            </a:xfrm>
            <a:prstGeom prst="line">
              <a:avLst/>
            </a:prstGeom>
            <a:ln w="19050"/>
          </p:spPr>
          <p:style>
            <a:lnRef idx="1">
              <a:schemeClr val="dk1"/>
            </a:lnRef>
            <a:fillRef idx="0">
              <a:schemeClr val="dk1"/>
            </a:fillRef>
            <a:effectRef idx="0">
              <a:schemeClr val="dk1"/>
            </a:effectRef>
            <a:fontRef idx="minor">
              <a:schemeClr val="tx1"/>
            </a:fontRef>
          </p:style>
        </p:cxnSp>
      </p:grpSp>
      <p:sp>
        <p:nvSpPr>
          <p:cNvPr id="79" name="TextBox 78"/>
          <p:cNvSpPr txBox="1"/>
          <p:nvPr/>
        </p:nvSpPr>
        <p:spPr>
          <a:xfrm>
            <a:off x="4852122" y="1626087"/>
            <a:ext cx="1180974" cy="369332"/>
          </a:xfrm>
          <a:prstGeom prst="rect">
            <a:avLst/>
          </a:prstGeom>
          <a:solidFill>
            <a:srgbClr val="FFC524">
              <a:alpha val="73000"/>
            </a:srgbClr>
          </a:solidFill>
          <a:ln w="38100">
            <a:solidFill>
              <a:schemeClr val="tx1"/>
            </a:solidFill>
          </a:ln>
        </p:spPr>
        <p:txBody>
          <a:bodyPr wrap="square" rtlCol="0">
            <a:spAutoFit/>
          </a:bodyPr>
          <a:lstStyle/>
          <a:p>
            <a:r>
              <a:rPr lang="en-US" i="1" dirty="0"/>
              <a:t>Laser Spot</a:t>
            </a:r>
          </a:p>
        </p:txBody>
      </p:sp>
      <mc:AlternateContent xmlns:mc="http://schemas.openxmlformats.org/markup-compatibility/2006" xmlns:a14="http://schemas.microsoft.com/office/drawing/2010/main">
        <mc:Choice Requires="a14">
          <p:sp>
            <p:nvSpPr>
              <p:cNvPr id="148" name="TextBox 147"/>
              <p:cNvSpPr txBox="1"/>
              <p:nvPr/>
            </p:nvSpPr>
            <p:spPr>
              <a:xfrm>
                <a:off x="4002708" y="2025095"/>
                <a:ext cx="287673" cy="276999"/>
              </a:xfrm>
              <a:prstGeom prst="rect">
                <a:avLst/>
              </a:prstGeom>
              <a:noFill/>
              <a:ln w="38100">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𝑥</m:t>
                      </m:r>
                    </m:oMath>
                  </m:oMathPara>
                </a14:m>
                <a:endParaRPr lang="en-US" i="1" dirty="0"/>
              </a:p>
            </p:txBody>
          </p:sp>
        </mc:Choice>
        <mc:Fallback xmlns="">
          <p:sp>
            <p:nvSpPr>
              <p:cNvPr id="148" name="TextBox 147"/>
              <p:cNvSpPr txBox="1">
                <a:spLocks noRot="1" noChangeAspect="1" noMove="1" noResize="1" noEditPoints="1" noAdjustHandles="1" noChangeArrowheads="1" noChangeShapeType="1" noTextEdit="1"/>
              </p:cNvSpPr>
              <p:nvPr/>
            </p:nvSpPr>
            <p:spPr>
              <a:xfrm>
                <a:off x="4002708" y="2025095"/>
                <a:ext cx="287673" cy="276999"/>
              </a:xfrm>
              <a:prstGeom prst="rect">
                <a:avLst/>
              </a:prstGeom>
              <a:blipFill>
                <a:blip r:embed="rId4"/>
                <a:stretch>
                  <a:fillRect b="-2174"/>
                </a:stretch>
              </a:blipFill>
              <a:ln w="38100">
                <a:noFill/>
              </a:ln>
            </p:spPr>
            <p:txBody>
              <a:bodyPr/>
              <a:lstStyle/>
              <a:p>
                <a:r>
                  <a:rPr lang="en-US">
                    <a:noFill/>
                  </a:rPr>
                  <a:t> </a:t>
                </a:r>
              </a:p>
            </p:txBody>
          </p:sp>
        </mc:Fallback>
      </mc:AlternateContent>
      <p:cxnSp>
        <p:nvCxnSpPr>
          <p:cNvPr id="49" name="Straight Connector 48"/>
          <p:cNvCxnSpPr/>
          <p:nvPr/>
        </p:nvCxnSpPr>
        <p:spPr>
          <a:xfrm>
            <a:off x="3729958" y="1876951"/>
            <a:ext cx="1756036" cy="3252026"/>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a:endCxn id="68" idx="2"/>
          </p:cNvCxnSpPr>
          <p:nvPr/>
        </p:nvCxnSpPr>
        <p:spPr>
          <a:xfrm flipH="1">
            <a:off x="3697056" y="1884759"/>
            <a:ext cx="30001" cy="1536249"/>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sp>
        <p:nvSpPr>
          <p:cNvPr id="147" name="Left Brace 146"/>
          <p:cNvSpPr/>
          <p:nvPr/>
        </p:nvSpPr>
        <p:spPr>
          <a:xfrm rot="16200000">
            <a:off x="4118644" y="1531398"/>
            <a:ext cx="65790" cy="839792"/>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51" name="Straight Connector 50"/>
          <p:cNvCxnSpPr>
            <a:stCxn id="68" idx="2"/>
          </p:cNvCxnSpPr>
          <p:nvPr/>
        </p:nvCxnSpPr>
        <p:spPr>
          <a:xfrm>
            <a:off x="3697056" y="3421008"/>
            <a:ext cx="1788938" cy="1187994"/>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grpSp>
        <p:nvGrpSpPr>
          <p:cNvPr id="63" name="Group 62">
            <a:extLst>
              <a:ext uri="{FF2B5EF4-FFF2-40B4-BE49-F238E27FC236}">
                <a16:creationId xmlns:a16="http://schemas.microsoft.com/office/drawing/2014/main" id="{0E3A7137-AA01-4EB1-BD3A-2A487073D941}"/>
              </a:ext>
            </a:extLst>
          </p:cNvPr>
          <p:cNvGrpSpPr/>
          <p:nvPr/>
        </p:nvGrpSpPr>
        <p:grpSpPr>
          <a:xfrm>
            <a:off x="1183167" y="6269881"/>
            <a:ext cx="6777665" cy="344469"/>
            <a:chOff x="164165" y="6353803"/>
            <a:chExt cx="6777665" cy="344469"/>
          </a:xfrm>
        </p:grpSpPr>
        <p:sp>
          <p:nvSpPr>
            <p:cNvPr id="72" name="TextBox 71">
              <a:extLst>
                <a:ext uri="{FF2B5EF4-FFF2-40B4-BE49-F238E27FC236}">
                  <a16:creationId xmlns:a16="http://schemas.microsoft.com/office/drawing/2014/main" id="{80AAD0A4-97ED-4120-A4C9-E6B44E876CC9}"/>
                </a:ext>
              </a:extLst>
            </p:cNvPr>
            <p:cNvSpPr txBox="1"/>
            <p:nvPr/>
          </p:nvSpPr>
          <p:spPr>
            <a:xfrm>
              <a:off x="2189065" y="6353804"/>
              <a:ext cx="1034963" cy="307777"/>
            </a:xfrm>
            <a:prstGeom prst="rect">
              <a:avLst/>
            </a:prstGeom>
            <a:noFill/>
          </p:spPr>
          <p:txBody>
            <a:bodyPr wrap="none" rtlCol="0">
              <a:spAutoFit/>
            </a:bodyPr>
            <a:lstStyle/>
            <a:p>
              <a:pPr algn="ctr"/>
              <a:r>
                <a:rPr lang="en-SG" sz="1400" dirty="0">
                  <a:solidFill>
                    <a:srgbClr val="C00000"/>
                  </a:solidFill>
                  <a:ea typeface="Segoe UI" charset="0"/>
                  <a:cs typeface="Segoe UI" charset="0"/>
                </a:rPr>
                <a:t>Qualitative</a:t>
              </a:r>
            </a:p>
          </p:txBody>
        </p:sp>
        <p:sp>
          <p:nvSpPr>
            <p:cNvPr id="74" name="TextBox 73">
              <a:extLst>
                <a:ext uri="{FF2B5EF4-FFF2-40B4-BE49-F238E27FC236}">
                  <a16:creationId xmlns:a16="http://schemas.microsoft.com/office/drawing/2014/main" id="{CB06E594-14E8-4349-A3B2-51B1C83AB8C8}"/>
                </a:ext>
              </a:extLst>
            </p:cNvPr>
            <p:cNvSpPr txBox="1"/>
            <p:nvPr/>
          </p:nvSpPr>
          <p:spPr>
            <a:xfrm>
              <a:off x="3860508" y="6353803"/>
              <a:ext cx="1153586" cy="307777"/>
            </a:xfrm>
            <a:prstGeom prst="rect">
              <a:avLst/>
            </a:prstGeom>
            <a:noFill/>
            <a:ln>
              <a:noFill/>
            </a:ln>
          </p:spPr>
          <p:txBody>
            <a:bodyPr wrap="none" rtlCol="0">
              <a:spAutoFit/>
            </a:bodyPr>
            <a:lstStyle/>
            <a:p>
              <a:pPr algn="ctr"/>
              <a:r>
                <a:rPr lang="en-SG" sz="1400" b="0" dirty="0">
                  <a:ln>
                    <a:noFill/>
                  </a:ln>
                  <a:latin typeface="Segoe UI" charset="0"/>
                  <a:ea typeface="Segoe UI" charset="0"/>
                  <a:cs typeface="Segoe UI" charset="0"/>
                </a:rPr>
                <a:t>Quantitative</a:t>
              </a:r>
            </a:p>
          </p:txBody>
        </p:sp>
        <p:sp>
          <p:nvSpPr>
            <p:cNvPr id="76" name="TextBox 75">
              <a:extLst>
                <a:ext uri="{FF2B5EF4-FFF2-40B4-BE49-F238E27FC236}">
                  <a16:creationId xmlns:a16="http://schemas.microsoft.com/office/drawing/2014/main" id="{E642D2CC-CF26-46EF-A352-43F1F7A7DE0E}"/>
                </a:ext>
              </a:extLst>
            </p:cNvPr>
            <p:cNvSpPr txBox="1"/>
            <p:nvPr/>
          </p:nvSpPr>
          <p:spPr>
            <a:xfrm>
              <a:off x="5612553" y="6353803"/>
              <a:ext cx="1034257" cy="307777"/>
            </a:xfrm>
            <a:prstGeom prst="rect">
              <a:avLst/>
            </a:prstGeom>
            <a:noFill/>
          </p:spPr>
          <p:txBody>
            <a:bodyPr wrap="none" rtlCol="0">
              <a:spAutoFit/>
            </a:bodyPr>
            <a:lstStyle/>
            <a:p>
              <a:pPr algn="ctr"/>
              <a:r>
                <a:rPr lang="en-SG" sz="1400" dirty="0"/>
                <a:t>Conclusion</a:t>
              </a:r>
            </a:p>
          </p:txBody>
        </p:sp>
        <p:cxnSp>
          <p:nvCxnSpPr>
            <p:cNvPr id="77" name="Straight Connector 76">
              <a:extLst>
                <a:ext uri="{FF2B5EF4-FFF2-40B4-BE49-F238E27FC236}">
                  <a16:creationId xmlns:a16="http://schemas.microsoft.com/office/drawing/2014/main" id="{3C5A11E0-5486-4291-BAFC-4703AFFBA72B}"/>
                </a:ext>
              </a:extLst>
            </p:cNvPr>
            <p:cNvCxnSpPr>
              <a:cxnSpLocks/>
            </p:cNvCxnSpPr>
            <p:nvPr/>
          </p:nvCxnSpPr>
          <p:spPr>
            <a:xfrm flipV="1">
              <a:off x="164165" y="6695222"/>
              <a:ext cx="1624295" cy="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C038DE49-FC64-4960-AFBE-A134066B0299}"/>
                </a:ext>
              </a:extLst>
            </p:cNvPr>
            <p:cNvSpPr txBox="1"/>
            <p:nvPr/>
          </p:nvSpPr>
          <p:spPr>
            <a:xfrm>
              <a:off x="407967" y="6353806"/>
              <a:ext cx="1131335" cy="307777"/>
            </a:xfrm>
            <a:prstGeom prst="rect">
              <a:avLst/>
            </a:prstGeom>
            <a:noFill/>
          </p:spPr>
          <p:txBody>
            <a:bodyPr wrap="none" rtlCol="0">
              <a:spAutoFit/>
            </a:bodyPr>
            <a:lstStyle/>
            <a:p>
              <a:pPr algn="ctr"/>
              <a:r>
                <a:rPr lang="en-SG" sz="1400" dirty="0">
                  <a:cs typeface="Segoe UI Semibold" panose="020B0702040204020203" pitchFamily="34" charset="0"/>
                </a:rPr>
                <a:t>Introduction</a:t>
              </a:r>
            </a:p>
          </p:txBody>
        </p:sp>
        <p:cxnSp>
          <p:nvCxnSpPr>
            <p:cNvPr id="82" name="Straight Connector 81">
              <a:extLst>
                <a:ext uri="{FF2B5EF4-FFF2-40B4-BE49-F238E27FC236}">
                  <a16:creationId xmlns:a16="http://schemas.microsoft.com/office/drawing/2014/main" id="{0B173E45-F167-485F-A5F6-AE1D1B0940DF}"/>
                </a:ext>
              </a:extLst>
            </p:cNvPr>
            <p:cNvCxnSpPr>
              <a:cxnSpLocks/>
            </p:cNvCxnSpPr>
            <p:nvPr/>
          </p:nvCxnSpPr>
          <p:spPr>
            <a:xfrm flipV="1">
              <a:off x="1880544" y="6695220"/>
              <a:ext cx="1624295" cy="2"/>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2D103EE8-4103-4552-9545-15389E7BA077}"/>
                </a:ext>
              </a:extLst>
            </p:cNvPr>
            <p:cNvCxnSpPr>
              <a:cxnSpLocks/>
            </p:cNvCxnSpPr>
            <p:nvPr/>
          </p:nvCxnSpPr>
          <p:spPr>
            <a:xfrm flipV="1">
              <a:off x="3596923" y="6698270"/>
              <a:ext cx="1624295" cy="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A421A564-AF8E-4A82-B1BF-AC07D1BFBC26}"/>
                </a:ext>
              </a:extLst>
            </p:cNvPr>
            <p:cNvCxnSpPr>
              <a:cxnSpLocks/>
            </p:cNvCxnSpPr>
            <p:nvPr/>
          </p:nvCxnSpPr>
          <p:spPr>
            <a:xfrm flipV="1">
              <a:off x="5317535" y="6695218"/>
              <a:ext cx="1624295" cy="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6" name="Oval 65"/>
          <p:cNvSpPr/>
          <p:nvPr/>
        </p:nvSpPr>
        <p:spPr>
          <a:xfrm>
            <a:off x="3681713" y="1780640"/>
            <a:ext cx="100008" cy="101473"/>
          </a:xfrm>
          <a:prstGeom prst="ellipse">
            <a:avLst/>
          </a:prstGeom>
          <a:solidFill>
            <a:srgbClr val="FF0000"/>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5" name="Group 94"/>
          <p:cNvGrpSpPr/>
          <p:nvPr/>
        </p:nvGrpSpPr>
        <p:grpSpPr>
          <a:xfrm>
            <a:off x="4577879" y="3885453"/>
            <a:ext cx="2986389" cy="646331"/>
            <a:chOff x="4583517" y="4319912"/>
            <a:chExt cx="2986389" cy="646331"/>
          </a:xfrm>
        </p:grpSpPr>
        <p:sp>
          <p:nvSpPr>
            <p:cNvPr id="96" name="TextBox 95"/>
            <p:cNvSpPr txBox="1"/>
            <p:nvPr/>
          </p:nvSpPr>
          <p:spPr>
            <a:xfrm>
              <a:off x="6727459" y="4319912"/>
              <a:ext cx="842447" cy="646331"/>
            </a:xfrm>
            <a:prstGeom prst="rect">
              <a:avLst/>
            </a:prstGeom>
            <a:solidFill>
              <a:srgbClr val="FFC524">
                <a:alpha val="73000"/>
              </a:srgbClr>
            </a:solidFill>
            <a:ln w="38100">
              <a:solidFill>
                <a:schemeClr val="tx1"/>
              </a:solidFill>
            </a:ln>
          </p:spPr>
          <p:txBody>
            <a:bodyPr wrap="square" rtlCol="0">
              <a:spAutoFit/>
            </a:bodyPr>
            <a:lstStyle/>
            <a:p>
              <a:r>
                <a:rPr lang="en-US" i="1" dirty="0"/>
                <a:t>Image Sensor</a:t>
              </a:r>
            </a:p>
          </p:txBody>
        </p:sp>
        <p:cxnSp>
          <p:nvCxnSpPr>
            <p:cNvPr id="97" name="Straight Connector 96"/>
            <p:cNvCxnSpPr/>
            <p:nvPr/>
          </p:nvCxnSpPr>
          <p:spPr>
            <a:xfrm>
              <a:off x="4583517" y="4499886"/>
              <a:ext cx="1933464" cy="8886"/>
            </a:xfrm>
            <a:prstGeom prst="line">
              <a:avLst/>
            </a:prstGeom>
            <a:ln w="38100">
              <a:solidFill>
                <a:srgbClr val="CC337F"/>
              </a:solidFill>
            </a:ln>
          </p:spPr>
          <p:style>
            <a:lnRef idx="1">
              <a:schemeClr val="accent1"/>
            </a:lnRef>
            <a:fillRef idx="0">
              <a:schemeClr val="accent1"/>
            </a:fillRef>
            <a:effectRef idx="0">
              <a:schemeClr val="accent1"/>
            </a:effectRef>
            <a:fontRef idx="minor">
              <a:schemeClr val="tx1"/>
            </a:fontRef>
          </p:style>
        </p:cxnSp>
        <p:cxnSp>
          <p:nvCxnSpPr>
            <p:cNvPr id="98" name="Straight Arrow Connector 97"/>
            <p:cNvCxnSpPr>
              <a:endCxn id="96" idx="1"/>
            </p:cNvCxnSpPr>
            <p:nvPr/>
          </p:nvCxnSpPr>
          <p:spPr>
            <a:xfrm>
              <a:off x="6512580" y="4499886"/>
              <a:ext cx="214879" cy="14319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99" name="Oval 98"/>
          <p:cNvSpPr/>
          <p:nvPr/>
        </p:nvSpPr>
        <p:spPr>
          <a:xfrm>
            <a:off x="4852122" y="4011763"/>
            <a:ext cx="137721" cy="135511"/>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p:cNvSpPr/>
          <p:nvPr/>
        </p:nvSpPr>
        <p:spPr>
          <a:xfrm>
            <a:off x="4601966" y="4007822"/>
            <a:ext cx="137721" cy="135511"/>
          </a:xfrm>
          <a:prstGeom prst="ellipse">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101" name="Left Brace 100"/>
          <p:cNvSpPr/>
          <p:nvPr/>
        </p:nvSpPr>
        <p:spPr>
          <a:xfrm rot="16200000">
            <a:off x="4809846" y="4385570"/>
            <a:ext cx="45719" cy="410412"/>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02" name="TextBox 101"/>
              <p:cNvSpPr txBox="1"/>
              <p:nvPr/>
            </p:nvSpPr>
            <p:spPr>
              <a:xfrm>
                <a:off x="4646876" y="4613713"/>
                <a:ext cx="260688" cy="276999"/>
              </a:xfrm>
              <a:prstGeom prst="rect">
                <a:avLst/>
              </a:prstGeom>
              <a:noFill/>
              <a:ln w="38100">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𝛼</m:t>
                      </m:r>
                    </m:oMath>
                  </m:oMathPara>
                </a14:m>
                <a:endParaRPr lang="en-US" i="1" dirty="0"/>
              </a:p>
            </p:txBody>
          </p:sp>
        </mc:Choice>
        <mc:Fallback xmlns="">
          <p:sp>
            <p:nvSpPr>
              <p:cNvPr id="102" name="TextBox 101"/>
              <p:cNvSpPr txBox="1">
                <a:spLocks noRot="1" noChangeAspect="1" noMove="1" noResize="1" noEditPoints="1" noAdjustHandles="1" noChangeArrowheads="1" noChangeShapeType="1" noTextEdit="1"/>
              </p:cNvSpPr>
              <p:nvPr/>
            </p:nvSpPr>
            <p:spPr>
              <a:xfrm>
                <a:off x="4646876" y="4613713"/>
                <a:ext cx="260688" cy="276999"/>
              </a:xfrm>
              <a:prstGeom prst="rect">
                <a:avLst/>
              </a:prstGeom>
              <a:blipFill>
                <a:blip r:embed="rId5"/>
                <a:stretch>
                  <a:fillRect b="-4444"/>
                </a:stretch>
              </a:blipFill>
              <a:ln w="38100">
                <a:noFill/>
              </a:ln>
            </p:spPr>
            <p:txBody>
              <a:bodyPr/>
              <a:lstStyle/>
              <a:p>
                <a:r>
                  <a:rPr lang="en-US">
                    <a:noFill/>
                  </a:rPr>
                  <a:t> </a:t>
                </a:r>
              </a:p>
            </p:txBody>
          </p:sp>
        </mc:Fallback>
      </mc:AlternateContent>
      <p:sp>
        <p:nvSpPr>
          <p:cNvPr id="103" name="Left Brace 102"/>
          <p:cNvSpPr/>
          <p:nvPr/>
        </p:nvSpPr>
        <p:spPr>
          <a:xfrm rot="16200000">
            <a:off x="4638183" y="4148703"/>
            <a:ext cx="45719" cy="66037"/>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04" name="TextBox 103"/>
              <p:cNvSpPr txBox="1"/>
              <p:nvPr/>
            </p:nvSpPr>
            <p:spPr>
              <a:xfrm>
                <a:off x="4582722" y="4264821"/>
                <a:ext cx="166309" cy="276999"/>
              </a:xfrm>
              <a:prstGeom prst="rect">
                <a:avLst/>
              </a:prstGeom>
              <a:noFill/>
              <a:ln w="38100">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ea typeface="Cambria Math" panose="02040503050406030204" pitchFamily="18" charset="0"/>
                        </a:rPr>
                        <m:t> </m:t>
                      </m:r>
                    </m:oMath>
                  </m:oMathPara>
                </a14:m>
                <a:endParaRPr lang="en-US" i="1" dirty="0"/>
              </a:p>
            </p:txBody>
          </p:sp>
        </mc:Choice>
        <mc:Fallback xmlns="">
          <p:sp>
            <p:nvSpPr>
              <p:cNvPr id="104" name="TextBox 103"/>
              <p:cNvSpPr txBox="1">
                <a:spLocks noRot="1" noChangeAspect="1" noMove="1" noResize="1" noEditPoints="1" noAdjustHandles="1" noChangeArrowheads="1" noChangeShapeType="1" noTextEdit="1"/>
              </p:cNvSpPr>
              <p:nvPr/>
            </p:nvSpPr>
            <p:spPr>
              <a:xfrm>
                <a:off x="4582722" y="4264821"/>
                <a:ext cx="166309" cy="276999"/>
              </a:xfrm>
              <a:prstGeom prst="rect">
                <a:avLst/>
              </a:prstGeom>
              <a:blipFill>
                <a:blip r:embed="rId6"/>
                <a:stretch>
                  <a:fillRect l="-66667" r="-51852" b="-40000"/>
                </a:stretch>
              </a:blipFill>
              <a:ln w="38100">
                <a:noFill/>
              </a:ln>
            </p:spPr>
            <p:txBody>
              <a:bodyPr/>
              <a:lstStyle/>
              <a:p>
                <a:r>
                  <a:rPr lang="en-US">
                    <a:noFill/>
                  </a:rPr>
                  <a:t> </a:t>
                </a:r>
              </a:p>
            </p:txBody>
          </p:sp>
        </mc:Fallback>
      </mc:AlternateContent>
      <p:sp>
        <p:nvSpPr>
          <p:cNvPr id="83" name="Left Brace 82"/>
          <p:cNvSpPr/>
          <p:nvPr/>
        </p:nvSpPr>
        <p:spPr>
          <a:xfrm rot="16200000">
            <a:off x="4832869" y="4173980"/>
            <a:ext cx="45719" cy="460445"/>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4" name="TextBox 93"/>
              <p:cNvSpPr txBox="1"/>
              <p:nvPr/>
            </p:nvSpPr>
            <p:spPr>
              <a:xfrm>
                <a:off x="4419600" y="4427140"/>
                <a:ext cx="876829" cy="276999"/>
              </a:xfrm>
              <a:prstGeom prst="rect">
                <a:avLst/>
              </a:prstGeom>
              <a:noFill/>
              <a:ln w="38100">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𝛼</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𝛽</m:t>
                      </m:r>
                    </m:oMath>
                  </m:oMathPara>
                </a14:m>
                <a:endParaRPr lang="en-US" i="1" dirty="0"/>
              </a:p>
            </p:txBody>
          </p:sp>
        </mc:Choice>
        <mc:Fallback xmlns="">
          <p:sp>
            <p:nvSpPr>
              <p:cNvPr id="94" name="TextBox 93"/>
              <p:cNvSpPr txBox="1">
                <a:spLocks noRot="1" noChangeAspect="1" noMove="1" noResize="1" noEditPoints="1" noAdjustHandles="1" noChangeArrowheads="1" noChangeShapeType="1" noTextEdit="1"/>
              </p:cNvSpPr>
              <p:nvPr/>
            </p:nvSpPr>
            <p:spPr>
              <a:xfrm>
                <a:off x="4419600" y="4427140"/>
                <a:ext cx="876829" cy="276999"/>
              </a:xfrm>
              <a:prstGeom prst="rect">
                <a:avLst/>
              </a:prstGeom>
              <a:blipFill>
                <a:blip r:embed="rId7"/>
                <a:stretch>
                  <a:fillRect b="-36957"/>
                </a:stretch>
              </a:blipFill>
              <a:ln w="38100">
                <a:noFill/>
              </a:ln>
            </p:spPr>
            <p:txBody>
              <a:bodyPr/>
              <a:lstStyle/>
              <a:p>
                <a:r>
                  <a:rPr lang="en-US">
                    <a:noFill/>
                  </a:rPr>
                  <a:t> </a:t>
                </a:r>
              </a:p>
            </p:txBody>
          </p:sp>
        </mc:Fallback>
      </mc:AlternateContent>
    </p:spTree>
    <p:extLst>
      <p:ext uri="{BB962C8B-B14F-4D97-AF65-F5344CB8AC3E}">
        <p14:creationId xmlns:p14="http://schemas.microsoft.com/office/powerpoint/2010/main" val="4862612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1.11111E-6 2.59259E-6 L -0.00017 0.0375 " pathEditMode="relative" rAng="0" ptsTypes="AA">
                                      <p:cBhvr>
                                        <p:cTn id="6" dur="2000" fill="hold"/>
                                        <p:tgtEl>
                                          <p:spTgt spid="95"/>
                                        </p:tgtEl>
                                        <p:attrNameLst>
                                          <p:attrName>ppt_x</p:attrName>
                                          <p:attrName>ppt_y</p:attrName>
                                        </p:attrNameLst>
                                      </p:cBhvr>
                                      <p:rCtr x="-17" y="1875"/>
                                    </p:animMotion>
                                  </p:childTnLst>
                                </p:cTn>
                              </p:par>
                              <p:par>
                                <p:cTn id="7" presetID="42" presetClass="path" presetSubtype="0" accel="50000" decel="50000" fill="hold" grpId="0" nodeType="withEffect">
                                  <p:stCondLst>
                                    <p:cond delay="0"/>
                                  </p:stCondLst>
                                  <p:childTnLst>
                                    <p:animMotion origin="layout" path="M -3.88889E-6 -2.96296E-6 L 0.04046 0.03542 " pathEditMode="relative" rAng="0" ptsTypes="AA">
                                      <p:cBhvr>
                                        <p:cTn id="8" dur="2000" fill="hold"/>
                                        <p:tgtEl>
                                          <p:spTgt spid="100"/>
                                        </p:tgtEl>
                                        <p:attrNameLst>
                                          <p:attrName>ppt_x</p:attrName>
                                          <p:attrName>ppt_y</p:attrName>
                                        </p:attrNameLst>
                                      </p:cBhvr>
                                      <p:rCtr x="2014" y="1759"/>
                                    </p:animMotion>
                                  </p:childTnLst>
                                </p:cTn>
                              </p:par>
                              <p:par>
                                <p:cTn id="9" presetID="42" presetClass="path" presetSubtype="0" accel="50000" decel="50000" fill="hold" grpId="0" nodeType="withEffect">
                                  <p:stCondLst>
                                    <p:cond delay="0"/>
                                  </p:stCondLst>
                                  <p:childTnLst>
                                    <p:animMotion origin="layout" path="M -8.33333E-7 4.07407E-6 L 0.01302 0.03495 " pathEditMode="relative" rAng="0" ptsTypes="AA">
                                      <p:cBhvr>
                                        <p:cTn id="10" dur="2000" fill="hold"/>
                                        <p:tgtEl>
                                          <p:spTgt spid="99"/>
                                        </p:tgtEl>
                                        <p:attrNameLst>
                                          <p:attrName>ppt_x</p:attrName>
                                          <p:attrName>ppt_y</p:attrName>
                                        </p:attrNameLst>
                                      </p:cBhvr>
                                      <p:rCtr x="642" y="1736"/>
                                    </p:animMotion>
                                  </p:childTnLst>
                                </p:cTn>
                              </p:par>
                              <p:par>
                                <p:cTn id="11" presetID="10" presetClass="exit" presetSubtype="0" fill="hold" grpId="0" nodeType="withEffect">
                                  <p:stCondLst>
                                    <p:cond delay="0"/>
                                  </p:stCondLst>
                                  <p:childTnLst>
                                    <p:animEffect transition="out" filter="fade">
                                      <p:cBhvr>
                                        <p:cTn id="12" dur="500"/>
                                        <p:tgtEl>
                                          <p:spTgt spid="101"/>
                                        </p:tgtEl>
                                      </p:cBhvr>
                                    </p:animEffect>
                                    <p:set>
                                      <p:cBhvr>
                                        <p:cTn id="13" dur="1" fill="hold">
                                          <p:stCondLst>
                                            <p:cond delay="499"/>
                                          </p:stCondLst>
                                        </p:cTn>
                                        <p:tgtEl>
                                          <p:spTgt spid="101"/>
                                        </p:tgtEl>
                                        <p:attrNameLst>
                                          <p:attrName>style.visibility</p:attrName>
                                        </p:attrNameLst>
                                      </p:cBhvr>
                                      <p:to>
                                        <p:strVal val="hidden"/>
                                      </p:to>
                                    </p:set>
                                  </p:childTnLst>
                                </p:cTn>
                              </p:par>
                              <p:par>
                                <p:cTn id="14" presetID="10" presetClass="exit" presetSubtype="0" fill="hold" grpId="0" nodeType="withEffect">
                                  <p:stCondLst>
                                    <p:cond delay="0"/>
                                  </p:stCondLst>
                                  <p:childTnLst>
                                    <p:animEffect transition="out" filter="fade">
                                      <p:cBhvr>
                                        <p:cTn id="15" dur="500"/>
                                        <p:tgtEl>
                                          <p:spTgt spid="102"/>
                                        </p:tgtEl>
                                      </p:cBhvr>
                                    </p:animEffect>
                                    <p:set>
                                      <p:cBhvr>
                                        <p:cTn id="16" dur="1" fill="hold">
                                          <p:stCondLst>
                                            <p:cond delay="499"/>
                                          </p:stCondLst>
                                        </p:cTn>
                                        <p:tgtEl>
                                          <p:spTgt spid="102"/>
                                        </p:tgtEl>
                                        <p:attrNameLst>
                                          <p:attrName>style.visibility</p:attrName>
                                        </p:attrNameLst>
                                      </p:cBhvr>
                                      <p:to>
                                        <p:strVal val="hidden"/>
                                      </p:to>
                                    </p:set>
                                  </p:childTnLst>
                                </p:cTn>
                              </p:par>
                              <p:par>
                                <p:cTn id="17" presetID="10" presetClass="exit" presetSubtype="0" fill="hold" grpId="0" nodeType="withEffect">
                                  <p:stCondLst>
                                    <p:cond delay="0"/>
                                  </p:stCondLst>
                                  <p:childTnLst>
                                    <p:animEffect transition="out" filter="fade">
                                      <p:cBhvr>
                                        <p:cTn id="18" dur="500"/>
                                        <p:tgtEl>
                                          <p:spTgt spid="104"/>
                                        </p:tgtEl>
                                      </p:cBhvr>
                                    </p:animEffect>
                                    <p:set>
                                      <p:cBhvr>
                                        <p:cTn id="19" dur="1" fill="hold">
                                          <p:stCondLst>
                                            <p:cond delay="499"/>
                                          </p:stCondLst>
                                        </p:cTn>
                                        <p:tgtEl>
                                          <p:spTgt spid="104"/>
                                        </p:tgtEl>
                                        <p:attrNameLst>
                                          <p:attrName>style.visibility</p:attrName>
                                        </p:attrNameLst>
                                      </p:cBhvr>
                                      <p:to>
                                        <p:strVal val="hidden"/>
                                      </p:to>
                                    </p:set>
                                  </p:childTnLst>
                                </p:cTn>
                              </p:par>
                              <p:par>
                                <p:cTn id="20" presetID="10" presetClass="exit" presetSubtype="0" fill="hold" grpId="0" nodeType="withEffect">
                                  <p:stCondLst>
                                    <p:cond delay="0"/>
                                  </p:stCondLst>
                                  <p:childTnLst>
                                    <p:animEffect transition="out" filter="fade">
                                      <p:cBhvr>
                                        <p:cTn id="21" dur="500"/>
                                        <p:tgtEl>
                                          <p:spTgt spid="103"/>
                                        </p:tgtEl>
                                      </p:cBhvr>
                                    </p:animEffect>
                                    <p:set>
                                      <p:cBhvr>
                                        <p:cTn id="22" dur="1" fill="hold">
                                          <p:stCondLst>
                                            <p:cond delay="499"/>
                                          </p:stCondLst>
                                        </p:cTn>
                                        <p:tgtEl>
                                          <p:spTgt spid="103"/>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94"/>
                                        </p:tgtEl>
                                        <p:attrNameLst>
                                          <p:attrName>style.visibility</p:attrName>
                                        </p:attrNameLst>
                                      </p:cBhvr>
                                      <p:to>
                                        <p:strVal val="visible"/>
                                      </p:to>
                                    </p:set>
                                    <p:animEffect transition="in" filter="wipe(left)">
                                      <p:cBhvr>
                                        <p:cTn id="27" dur="500"/>
                                        <p:tgtEl>
                                          <p:spTgt spid="94"/>
                                        </p:tgtEl>
                                      </p:cBhvr>
                                    </p:animEffect>
                                  </p:childTnLst>
                                </p:cTn>
                              </p:par>
                              <p:par>
                                <p:cTn id="28" presetID="22" presetClass="entr" presetSubtype="8" fill="hold" grpId="0" nodeType="withEffect">
                                  <p:stCondLst>
                                    <p:cond delay="0"/>
                                  </p:stCondLst>
                                  <p:childTnLst>
                                    <p:set>
                                      <p:cBhvr>
                                        <p:cTn id="29" dur="1" fill="hold">
                                          <p:stCondLst>
                                            <p:cond delay="0"/>
                                          </p:stCondLst>
                                        </p:cTn>
                                        <p:tgtEl>
                                          <p:spTgt spid="83"/>
                                        </p:tgtEl>
                                        <p:attrNameLst>
                                          <p:attrName>style.visibility</p:attrName>
                                        </p:attrNameLst>
                                      </p:cBhvr>
                                      <p:to>
                                        <p:strVal val="visible"/>
                                      </p:to>
                                    </p:set>
                                    <p:animEffect transition="in" filter="wipe(left)">
                                      <p:cBhvr>
                                        <p:cTn id="30" dur="500"/>
                                        <p:tgtEl>
                                          <p:spTgt spid="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 grpId="0" animBg="1"/>
      <p:bldP spid="100" grpId="0" animBg="1"/>
      <p:bldP spid="101" grpId="0" animBg="1"/>
      <p:bldP spid="102" grpId="0"/>
      <p:bldP spid="103" grpId="0" animBg="1"/>
      <p:bldP spid="104" grpId="0"/>
      <p:bldP spid="83" grpId="0" animBg="1"/>
      <p:bldP spid="9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Media1">
            <a:hlinkClick r:id="" action="ppaction://media"/>
          </p:cNvPr>
          <p:cNvPicPr>
            <a:picLocks noChangeAspect="1"/>
          </p:cNvPicPr>
          <p:nvPr>
            <a:videoFile r:link="rId3"/>
            <p:extLst>
              <p:ext uri="{DAA4B4D4-6D71-4841-9C94-3DE7FCFB9230}">
                <p14:media xmlns:p14="http://schemas.microsoft.com/office/powerpoint/2010/main" r:embed="rId2"/>
              </p:ext>
            </p:extLst>
          </p:nvPr>
        </p:nvPicPr>
        <p:blipFill>
          <a:blip r:embed="rId6"/>
          <a:stretch>
            <a:fillRect/>
          </a:stretch>
        </p:blipFill>
        <p:spPr>
          <a:xfrm>
            <a:off x="3379839" y="3280035"/>
            <a:ext cx="5764161" cy="3040195"/>
          </a:xfrm>
          <a:prstGeom prst="rect">
            <a:avLst/>
          </a:prstGeom>
        </p:spPr>
      </p:pic>
      <p:pic>
        <p:nvPicPr>
          <p:cNvPr id="1026" name="Picture 2" descr="Image result for dark cardboard"/>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b="11609"/>
          <a:stretch/>
        </p:blipFill>
        <p:spPr bwMode="auto">
          <a:xfrm>
            <a:off x="1699575" y="4282391"/>
            <a:ext cx="769338" cy="73233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GB" dirty="0"/>
              <a:t>Problem Statement</a:t>
            </a:r>
          </a:p>
        </p:txBody>
      </p:sp>
      <p:sp>
        <p:nvSpPr>
          <p:cNvPr id="3" name="Content Placeholder 2"/>
          <p:cNvSpPr>
            <a:spLocks noGrp="1"/>
          </p:cNvSpPr>
          <p:nvPr>
            <p:ph idx="1"/>
          </p:nvPr>
        </p:nvSpPr>
        <p:spPr>
          <a:xfrm>
            <a:off x="469387" y="1702881"/>
            <a:ext cx="8205226" cy="1729088"/>
          </a:xfrm>
        </p:spPr>
        <p:txBody>
          <a:bodyPr>
            <a:normAutofit fontScale="55000" lnSpcReduction="20000"/>
          </a:bodyPr>
          <a:lstStyle/>
          <a:p>
            <a:pPr marL="0" indent="0" algn="just">
              <a:lnSpc>
                <a:spcPct val="150000"/>
              </a:lnSpc>
              <a:buNone/>
            </a:pPr>
            <a:r>
              <a:rPr lang="en-US" sz="3200" dirty="0"/>
              <a:t>Shine a laser beam onto a dark surface. A granular pattern can be seen inside the spot. When the pattern is observed by a camera or the eye, that is moving slowly, the pattern seems to drift relative to the surface. Explain the phenomenon and investigate how the drift depends on relevant parameters.</a:t>
            </a:r>
            <a:endParaRPr lang="en-SG" sz="4000" dirty="0"/>
          </a:p>
        </p:txBody>
      </p:sp>
      <p:sp>
        <p:nvSpPr>
          <p:cNvPr id="5" name="Slide Number Placeholder 4"/>
          <p:cNvSpPr>
            <a:spLocks noGrp="1"/>
          </p:cNvSpPr>
          <p:nvPr>
            <p:ph type="sldNum" sz="quarter" idx="4"/>
          </p:nvPr>
        </p:nvSpPr>
        <p:spPr>
          <a:xfrm>
            <a:off x="7998106" y="174373"/>
            <a:ext cx="517244" cy="365125"/>
          </a:xfrm>
        </p:spPr>
        <p:txBody>
          <a:bodyPr/>
          <a:lstStyle/>
          <a:p>
            <a:fld id="{D524B6CE-5D57-4459-A907-3F1D5BE11E1F}" type="slidenum">
              <a:rPr lang="en-SG" smtClean="0">
                <a:solidFill>
                  <a:prstClr val="black"/>
                </a:solidFill>
              </a:rPr>
              <a:pPr/>
              <a:t>2</a:t>
            </a:fld>
            <a:endParaRPr lang="en-SG" dirty="0">
              <a:solidFill>
                <a:prstClr val="black"/>
              </a:solidFill>
            </a:endParaRPr>
          </a:p>
        </p:txBody>
      </p:sp>
      <p:sp>
        <p:nvSpPr>
          <p:cNvPr id="10" name="TextBox 9">
            <a:extLst>
              <a:ext uri="{FF2B5EF4-FFF2-40B4-BE49-F238E27FC236}">
                <a16:creationId xmlns:a16="http://schemas.microsoft.com/office/drawing/2014/main" id="{DD419190-E33A-4AD7-AA07-B0822D886776}"/>
              </a:ext>
            </a:extLst>
          </p:cNvPr>
          <p:cNvSpPr txBox="1"/>
          <p:nvPr/>
        </p:nvSpPr>
        <p:spPr>
          <a:xfrm>
            <a:off x="4917282" y="1752544"/>
            <a:ext cx="1700212" cy="429900"/>
          </a:xfrm>
          <a:prstGeom prst="roundRect">
            <a:avLst/>
          </a:prstGeom>
          <a:noFill/>
          <a:ln w="38100">
            <a:solidFill>
              <a:srgbClr val="6F4191"/>
            </a:solidFill>
          </a:ln>
        </p:spPr>
        <p:txBody>
          <a:bodyPr wrap="square" rtlCol="0">
            <a:spAutoFit/>
          </a:bodyPr>
          <a:lstStyle/>
          <a:p>
            <a:pPr algn="ctr"/>
            <a:endParaRPr lang="en-SG" i="1" dirty="0"/>
          </a:p>
        </p:txBody>
      </p:sp>
      <p:sp>
        <p:nvSpPr>
          <p:cNvPr id="12" name="Footer Placeholder 1"/>
          <p:cNvSpPr>
            <a:spLocks noGrp="1"/>
          </p:cNvSpPr>
          <p:nvPr>
            <p:ph type="ftr" sz="quarter" idx="4294967295"/>
          </p:nvPr>
        </p:nvSpPr>
        <p:spPr>
          <a:xfrm>
            <a:off x="628650" y="193931"/>
            <a:ext cx="931926" cy="365125"/>
          </a:xfrm>
          <a:prstGeom prst="rect">
            <a:avLst/>
          </a:prstGeom>
        </p:spPr>
        <p:txBody>
          <a:bodyPr/>
          <a:lstStyle/>
          <a:p>
            <a:r>
              <a:rPr lang="en-SG" dirty="0"/>
              <a:t>SYPT 2020</a:t>
            </a:r>
          </a:p>
        </p:txBody>
      </p:sp>
      <p:sp>
        <p:nvSpPr>
          <p:cNvPr id="13" name="TextBox 12">
            <a:extLst>
              <a:ext uri="{FF2B5EF4-FFF2-40B4-BE49-F238E27FC236}">
                <a16:creationId xmlns:a16="http://schemas.microsoft.com/office/drawing/2014/main" id="{DD419190-E33A-4AD7-AA07-B0822D886776}"/>
              </a:ext>
            </a:extLst>
          </p:cNvPr>
          <p:cNvSpPr txBox="1"/>
          <p:nvPr/>
        </p:nvSpPr>
        <p:spPr>
          <a:xfrm>
            <a:off x="3981449" y="2440926"/>
            <a:ext cx="3228975" cy="429900"/>
          </a:xfrm>
          <a:prstGeom prst="roundRect">
            <a:avLst/>
          </a:prstGeom>
          <a:noFill/>
          <a:ln w="38100">
            <a:solidFill>
              <a:srgbClr val="6F4191"/>
            </a:solidFill>
          </a:ln>
        </p:spPr>
        <p:txBody>
          <a:bodyPr wrap="square" rtlCol="0">
            <a:spAutoFit/>
          </a:bodyPr>
          <a:lstStyle/>
          <a:p>
            <a:pPr algn="ctr"/>
            <a:endParaRPr lang="en-SG" i="1" dirty="0"/>
          </a:p>
        </p:txBody>
      </p:sp>
      <p:pic>
        <p:nvPicPr>
          <p:cNvPr id="4" name="Picture 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535788" flipH="1">
            <a:off x="285123" y="3225155"/>
            <a:ext cx="1457833" cy="1133425"/>
          </a:xfrm>
          <a:prstGeom prst="rect">
            <a:avLst/>
          </a:prstGeom>
        </p:spPr>
      </p:pic>
      <p:cxnSp>
        <p:nvCxnSpPr>
          <p:cNvPr id="7" name="Straight Connector 6"/>
          <p:cNvCxnSpPr/>
          <p:nvPr/>
        </p:nvCxnSpPr>
        <p:spPr>
          <a:xfrm>
            <a:off x="1406583" y="4100067"/>
            <a:ext cx="669786" cy="54033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996950" y="4640405"/>
            <a:ext cx="2160000" cy="0"/>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V="1">
            <a:off x="2076368" y="3485228"/>
            <a:ext cx="2" cy="2160000"/>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flipH="1">
            <a:off x="1094613" y="3947679"/>
            <a:ext cx="1751288" cy="1598251"/>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1" name="Flowchart: Connector 10"/>
          <p:cNvSpPr/>
          <p:nvPr/>
        </p:nvSpPr>
        <p:spPr>
          <a:xfrm>
            <a:off x="2002647" y="4574857"/>
            <a:ext cx="147443" cy="150464"/>
          </a:xfrm>
          <a:prstGeom prst="flowChartConnector">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Arrow Connector 32"/>
          <p:cNvCxnSpPr/>
          <p:nvPr/>
        </p:nvCxnSpPr>
        <p:spPr>
          <a:xfrm flipV="1">
            <a:off x="1202511" y="5880716"/>
            <a:ext cx="1600271" cy="2414"/>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23" name="Picture 22"/>
          <p:cNvPicPr>
            <a:picLocks noChangeAspect="1"/>
          </p:cNvPicPr>
          <p:nvPr/>
        </p:nvPicPr>
        <p:blipFill>
          <a:blip r:embed="rId9"/>
          <a:stretch>
            <a:fillRect/>
          </a:stretch>
        </p:blipFill>
        <p:spPr>
          <a:xfrm>
            <a:off x="-1159662" y="5471278"/>
            <a:ext cx="2235033" cy="819151"/>
          </a:xfrm>
          <a:prstGeom prst="rect">
            <a:avLst/>
          </a:prstGeom>
        </p:spPr>
      </p:pic>
      <p:pic>
        <p:nvPicPr>
          <p:cNvPr id="21" name="Picture 20"/>
          <p:cNvPicPr>
            <a:picLocks noChangeAspect="1"/>
          </p:cNvPicPr>
          <p:nvPr/>
        </p:nvPicPr>
        <p:blipFill>
          <a:blip r:embed="rId10"/>
          <a:stretch>
            <a:fillRect/>
          </a:stretch>
        </p:blipFill>
        <p:spPr>
          <a:xfrm>
            <a:off x="8897257" y="3030656"/>
            <a:ext cx="246742" cy="3827344"/>
          </a:xfrm>
          <a:prstGeom prst="rect">
            <a:avLst/>
          </a:prstGeom>
        </p:spPr>
      </p:pic>
    </p:spTree>
    <p:custDataLst>
      <p:tags r:id="rId1"/>
    </p:custDataLst>
    <p:extLst>
      <p:ext uri="{BB962C8B-B14F-4D97-AF65-F5344CB8AC3E}">
        <p14:creationId xmlns:p14="http://schemas.microsoft.com/office/powerpoint/2010/main" val="2371619065"/>
      </p:ext>
    </p:extLst>
  </p:cSld>
  <p:clrMapOvr>
    <a:masterClrMapping/>
  </p:clrMapOvr>
  <mc:AlternateContent xmlns:mc="http://schemas.openxmlformats.org/markup-compatibility/2006" xmlns:p14="http://schemas.microsoft.com/office/powerpoint/2010/main">
    <mc:Choice Requires="p14">
      <p:transition p14:dur="250" advTm="15463">
        <p:fade/>
      </p:transition>
    </mc:Choice>
    <mc:Fallback xmlns="">
      <p:transition advTm="15463">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wipe(left)">
                                      <p:cBhvr>
                                        <p:cTn id="16" dur="500"/>
                                        <p:tgtEl>
                                          <p:spTgt spid="10"/>
                                        </p:tgtEl>
                                      </p:cBhvr>
                                    </p:animEffect>
                                  </p:childTnLst>
                                </p:cTn>
                              </p:par>
                              <p:par>
                                <p:cTn id="17" presetID="22" presetClass="entr" presetSubtype="8"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wipe(left)">
                                      <p:cBhvr>
                                        <p:cTn id="19" dur="500"/>
                                        <p:tgtEl>
                                          <p:spTgt spid="20"/>
                                        </p:tgtEl>
                                      </p:cBhvr>
                                    </p:animEffect>
                                  </p:childTnLst>
                                </p:cTn>
                              </p:par>
                            </p:childTnLst>
                          </p:cTn>
                        </p:par>
                      </p:childTnLst>
                    </p:cTn>
                  </p:par>
                  <p:par>
                    <p:cTn id="20" fill="hold">
                      <p:stCondLst>
                        <p:cond delay="indefinite"/>
                      </p:stCondLst>
                      <p:childTnLst>
                        <p:par>
                          <p:cTn id="21" fill="hold">
                            <p:stCondLst>
                              <p:cond delay="0"/>
                            </p:stCondLst>
                            <p:childTnLst>
                              <p:par>
                                <p:cTn id="22" presetID="42" presetClass="path" presetSubtype="0" accel="50000" decel="50000" fill="hold" nodeType="clickEffect">
                                  <p:stCondLst>
                                    <p:cond delay="0"/>
                                  </p:stCondLst>
                                  <p:childTnLst>
                                    <p:animMotion origin="layout" path="M 3.88889E-6 2.59259E-6 L 0.21284 -0.0051 " pathEditMode="relative" rAng="0" ptsTypes="AA">
                                      <p:cBhvr>
                                        <p:cTn id="23" dur="2000" fill="hold"/>
                                        <p:tgtEl>
                                          <p:spTgt spid="23"/>
                                        </p:tgtEl>
                                        <p:attrNameLst>
                                          <p:attrName>ppt_x</p:attrName>
                                          <p:attrName>ppt_y</p:attrName>
                                        </p:attrNameLst>
                                      </p:cBhvr>
                                      <p:rCtr x="10642" y="-255"/>
                                    </p:animMotion>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wipe(left)">
                                      <p:cBhvr>
                                        <p:cTn id="2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29" fill="hold" display="0">
                  <p:stCondLst>
                    <p:cond delay="indefinite"/>
                  </p:stCondLst>
                </p:cTn>
                <p:tgtEl>
                  <p:spTgt spid="20"/>
                </p:tgtEl>
              </p:cMediaNode>
            </p:video>
          </p:childTnLst>
        </p:cTn>
      </p:par>
    </p:tnLst>
    <p:bldLst>
      <p:bldP spid="10" grpId="0" animBg="1"/>
      <p:bldP spid="13" grpId="0" animBg="1"/>
      <p:bldP spid="11" grpId="0" animBg="1"/>
    </p:bldLst>
  </p:timing>
  <p:extLst>
    <p:ext uri="{E180D4A7-C9FB-4DFB-919C-405C955672EB}">
      <p14:showEvtLst xmlns:p14="http://schemas.microsoft.com/office/powerpoint/2010/main">
        <p14:playEvt time="274" objId="15"/>
        <p14:stopEvt time="3140" objId="15"/>
        <p14:playEvt time="3880" objId="34"/>
        <p14:stopEvt time="6718" objId="34"/>
        <p14:playEvt time="9713" objId="34"/>
        <p14:pauseEvt time="11319" objId="34"/>
        <p14:stopEvt time="15463" objId="34"/>
      </p14:showEvtLst>
    </p:ext>
  </p:extLs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Quantitative Account</a:t>
            </a:r>
          </a:p>
        </p:txBody>
      </p:sp>
      <p:sp>
        <p:nvSpPr>
          <p:cNvPr id="3" name="Footer Placeholder 2"/>
          <p:cNvSpPr>
            <a:spLocks noGrp="1"/>
          </p:cNvSpPr>
          <p:nvPr>
            <p:ph type="ftr" sz="quarter" idx="11"/>
          </p:nvPr>
        </p:nvSpPr>
        <p:spPr/>
        <p:txBody>
          <a:bodyPr/>
          <a:lstStyle/>
          <a:p>
            <a:r>
              <a:rPr lang="en-SG" dirty="0"/>
              <a:t>SYPT 2020</a:t>
            </a:r>
          </a:p>
        </p:txBody>
      </p:sp>
      <p:sp>
        <p:nvSpPr>
          <p:cNvPr id="4" name="Slide Number Placeholder 3"/>
          <p:cNvSpPr>
            <a:spLocks noGrp="1"/>
          </p:cNvSpPr>
          <p:nvPr>
            <p:ph type="sldNum" sz="quarter" idx="4"/>
          </p:nvPr>
        </p:nvSpPr>
        <p:spPr/>
        <p:txBody>
          <a:bodyPr/>
          <a:lstStyle/>
          <a:p>
            <a:fld id="{D524B6CE-5D57-4459-A907-3F1D5BE11E1F}" type="slidenum">
              <a:rPr lang="en-SG" smtClean="0">
                <a:solidFill>
                  <a:prstClr val="black"/>
                </a:solidFill>
              </a:rPr>
              <a:pPr/>
              <a:t>20</a:t>
            </a:fld>
            <a:endParaRPr lang="en-SG" dirty="0">
              <a:solidFill>
                <a:prstClr val="black"/>
              </a:solidFill>
            </a:endParaRPr>
          </a:p>
        </p:txBody>
      </p:sp>
    </p:spTree>
    <p:extLst>
      <p:ext uri="{BB962C8B-B14F-4D97-AF65-F5344CB8AC3E}">
        <p14:creationId xmlns:p14="http://schemas.microsoft.com/office/powerpoint/2010/main" val="294469128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ounded Rectangle 27"/>
          <p:cNvSpPr/>
          <p:nvPr/>
        </p:nvSpPr>
        <p:spPr>
          <a:xfrm>
            <a:off x="781381" y="2177813"/>
            <a:ext cx="7456470" cy="936104"/>
          </a:xfrm>
          <a:prstGeom prst="roundRect">
            <a:avLst>
              <a:gd name="adj" fmla="val 0"/>
            </a:avLst>
          </a:prstGeom>
          <a:solidFill>
            <a:srgbClr val="AED076">
              <a:alpha val="48000"/>
            </a:srgbClr>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300"/>
              </a:spcBef>
            </a:pPr>
            <a:endParaRPr lang="en-GB" i="1" dirty="0">
              <a:solidFill>
                <a:schemeClr val="tx1"/>
              </a:solidFill>
            </a:endParaRPr>
          </a:p>
        </p:txBody>
      </p:sp>
      <p:sp>
        <p:nvSpPr>
          <p:cNvPr id="5" name="Title 4"/>
          <p:cNvSpPr>
            <a:spLocks noGrp="1"/>
          </p:cNvSpPr>
          <p:nvPr>
            <p:ph type="title"/>
          </p:nvPr>
        </p:nvSpPr>
        <p:spPr/>
        <p:txBody>
          <a:bodyPr/>
          <a:lstStyle/>
          <a:p>
            <a:r>
              <a:rPr lang="en-GB" dirty="0"/>
              <a:t>Theory Map</a:t>
            </a:r>
          </a:p>
        </p:txBody>
      </p:sp>
      <p:sp>
        <p:nvSpPr>
          <p:cNvPr id="4" name="Slide Number Placeholder 3"/>
          <p:cNvSpPr>
            <a:spLocks noGrp="1"/>
          </p:cNvSpPr>
          <p:nvPr>
            <p:ph type="sldNum" sz="quarter" idx="4"/>
          </p:nvPr>
        </p:nvSpPr>
        <p:spPr>
          <a:xfrm>
            <a:off x="7998106" y="174373"/>
            <a:ext cx="517244" cy="365125"/>
          </a:xfrm>
        </p:spPr>
        <p:txBody>
          <a:bodyPr/>
          <a:lstStyle/>
          <a:p>
            <a:fld id="{D524B6CE-5D57-4459-A907-3F1D5BE11E1F}" type="slidenum">
              <a:rPr lang="en-SG" smtClean="0">
                <a:solidFill>
                  <a:prstClr val="black"/>
                </a:solidFill>
              </a:rPr>
              <a:pPr/>
              <a:t>21</a:t>
            </a:fld>
            <a:endParaRPr lang="en-SG" dirty="0">
              <a:solidFill>
                <a:prstClr val="black"/>
              </a:solidFill>
            </a:endParaRPr>
          </a:p>
        </p:txBody>
      </p:sp>
      <p:sp>
        <p:nvSpPr>
          <p:cNvPr id="3" name="Footer Placeholder 2"/>
          <p:cNvSpPr>
            <a:spLocks noGrp="1"/>
          </p:cNvSpPr>
          <p:nvPr>
            <p:ph type="ftr" sz="quarter" idx="11"/>
          </p:nvPr>
        </p:nvSpPr>
        <p:spPr/>
        <p:txBody>
          <a:bodyPr/>
          <a:lstStyle/>
          <a:p>
            <a:r>
              <a:rPr lang="en-SG" dirty="0"/>
              <a:t>SYPT 2020</a:t>
            </a:r>
          </a:p>
        </p:txBody>
      </p:sp>
      <p:grpSp>
        <p:nvGrpSpPr>
          <p:cNvPr id="31" name="Group 30"/>
          <p:cNvGrpSpPr/>
          <p:nvPr/>
        </p:nvGrpSpPr>
        <p:grpSpPr>
          <a:xfrm>
            <a:off x="781381" y="3264072"/>
            <a:ext cx="7462612" cy="936104"/>
            <a:chOff x="840694" y="1995489"/>
            <a:chExt cx="7462612" cy="936104"/>
          </a:xfrm>
          <a:noFill/>
        </p:grpSpPr>
        <p:sp>
          <p:nvSpPr>
            <p:cNvPr id="33" name="Rounded Rectangle 32"/>
            <p:cNvSpPr/>
            <p:nvPr/>
          </p:nvSpPr>
          <p:spPr>
            <a:xfrm>
              <a:off x="840694" y="1995489"/>
              <a:ext cx="7462612" cy="936104"/>
            </a:xfrm>
            <a:prstGeom prst="roundRect">
              <a:avLst>
                <a:gd name="adj" fmla="val 0"/>
              </a:avLst>
            </a:prstGeom>
            <a:noFill/>
            <a:ln w="2857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300"/>
                </a:spcBef>
              </a:pPr>
              <a:r>
                <a:rPr lang="en-US" sz="2000" b="1" dirty="0">
                  <a:solidFill>
                    <a:schemeClr val="tx1"/>
                  </a:solidFill>
                </a:rPr>
                <a:t>Characterization</a:t>
              </a:r>
            </a:p>
            <a:p>
              <a:pPr algn="ctr">
                <a:spcBef>
                  <a:spcPts val="300"/>
                </a:spcBef>
              </a:pPr>
              <a:r>
                <a:rPr lang="en-GB" i="1" dirty="0">
                  <a:solidFill>
                    <a:schemeClr val="tx1"/>
                  </a:solidFill>
                </a:rPr>
                <a:t>Optical System</a:t>
              </a:r>
            </a:p>
          </p:txBody>
        </p:sp>
        <p:sp>
          <p:nvSpPr>
            <p:cNvPr id="34" name="Oval 33"/>
            <p:cNvSpPr/>
            <p:nvPr/>
          </p:nvSpPr>
          <p:spPr>
            <a:xfrm>
              <a:off x="1124124" y="2139505"/>
              <a:ext cx="648072" cy="648072"/>
            </a:xfrm>
            <a:prstGeom prst="ellipse">
              <a:avLst/>
            </a:prstGeom>
            <a:grp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solidFill>
                    <a:schemeClr val="tx1"/>
                  </a:solidFill>
                </a:rPr>
                <a:t>B</a:t>
              </a:r>
            </a:p>
          </p:txBody>
        </p:sp>
      </p:grpSp>
      <p:grpSp>
        <p:nvGrpSpPr>
          <p:cNvPr id="17" name="Group 16">
            <a:extLst>
              <a:ext uri="{FF2B5EF4-FFF2-40B4-BE49-F238E27FC236}">
                <a16:creationId xmlns:a16="http://schemas.microsoft.com/office/drawing/2014/main" id="{0E3A7137-AA01-4EB1-BD3A-2A487073D941}"/>
              </a:ext>
            </a:extLst>
          </p:cNvPr>
          <p:cNvGrpSpPr/>
          <p:nvPr/>
        </p:nvGrpSpPr>
        <p:grpSpPr>
          <a:xfrm>
            <a:off x="1183167" y="6269881"/>
            <a:ext cx="6777665" cy="344469"/>
            <a:chOff x="164165" y="6353803"/>
            <a:chExt cx="6777665" cy="344469"/>
          </a:xfrm>
        </p:grpSpPr>
        <p:sp>
          <p:nvSpPr>
            <p:cNvPr id="18" name="TextBox 17">
              <a:extLst>
                <a:ext uri="{FF2B5EF4-FFF2-40B4-BE49-F238E27FC236}">
                  <a16:creationId xmlns:a16="http://schemas.microsoft.com/office/drawing/2014/main" id="{80AAD0A4-97ED-4120-A4C9-E6B44E876CC9}"/>
                </a:ext>
              </a:extLst>
            </p:cNvPr>
            <p:cNvSpPr txBox="1"/>
            <p:nvPr/>
          </p:nvSpPr>
          <p:spPr>
            <a:xfrm>
              <a:off x="2189065" y="6353804"/>
              <a:ext cx="1034963" cy="307777"/>
            </a:xfrm>
            <a:prstGeom prst="rect">
              <a:avLst/>
            </a:prstGeom>
            <a:noFill/>
          </p:spPr>
          <p:txBody>
            <a:bodyPr wrap="none" rtlCol="0">
              <a:spAutoFit/>
            </a:bodyPr>
            <a:lstStyle/>
            <a:p>
              <a:pPr algn="ctr"/>
              <a:r>
                <a:rPr lang="en-SG" sz="1400" dirty="0">
                  <a:ea typeface="Segoe UI" charset="0"/>
                  <a:cs typeface="Segoe UI" charset="0"/>
                </a:rPr>
                <a:t>Qualitative</a:t>
              </a:r>
            </a:p>
          </p:txBody>
        </p:sp>
        <p:sp>
          <p:nvSpPr>
            <p:cNvPr id="19" name="TextBox 18">
              <a:extLst>
                <a:ext uri="{FF2B5EF4-FFF2-40B4-BE49-F238E27FC236}">
                  <a16:creationId xmlns:a16="http://schemas.microsoft.com/office/drawing/2014/main" id="{CB06E594-14E8-4349-A3B2-51B1C83AB8C8}"/>
                </a:ext>
              </a:extLst>
            </p:cNvPr>
            <p:cNvSpPr txBox="1"/>
            <p:nvPr/>
          </p:nvSpPr>
          <p:spPr>
            <a:xfrm>
              <a:off x="3860508" y="6353803"/>
              <a:ext cx="1153586" cy="307777"/>
            </a:xfrm>
            <a:prstGeom prst="rect">
              <a:avLst/>
            </a:prstGeom>
            <a:noFill/>
            <a:ln>
              <a:noFill/>
            </a:ln>
          </p:spPr>
          <p:txBody>
            <a:bodyPr wrap="none" rtlCol="0">
              <a:spAutoFit/>
            </a:bodyPr>
            <a:lstStyle/>
            <a:p>
              <a:pPr algn="ctr"/>
              <a:r>
                <a:rPr lang="en-SG" sz="1400" b="0" dirty="0">
                  <a:ln>
                    <a:noFill/>
                  </a:ln>
                  <a:solidFill>
                    <a:srgbClr val="C00000"/>
                  </a:solidFill>
                  <a:latin typeface="Segoe UI" charset="0"/>
                  <a:ea typeface="Segoe UI" charset="0"/>
                  <a:cs typeface="Segoe UI" charset="0"/>
                </a:rPr>
                <a:t>Quantitative</a:t>
              </a:r>
            </a:p>
          </p:txBody>
        </p:sp>
        <p:sp>
          <p:nvSpPr>
            <p:cNvPr id="20" name="TextBox 19">
              <a:extLst>
                <a:ext uri="{FF2B5EF4-FFF2-40B4-BE49-F238E27FC236}">
                  <a16:creationId xmlns:a16="http://schemas.microsoft.com/office/drawing/2014/main" id="{E642D2CC-CF26-46EF-A352-43F1F7A7DE0E}"/>
                </a:ext>
              </a:extLst>
            </p:cNvPr>
            <p:cNvSpPr txBox="1"/>
            <p:nvPr/>
          </p:nvSpPr>
          <p:spPr>
            <a:xfrm>
              <a:off x="5612553" y="6353803"/>
              <a:ext cx="1034257" cy="307777"/>
            </a:xfrm>
            <a:prstGeom prst="rect">
              <a:avLst/>
            </a:prstGeom>
            <a:noFill/>
          </p:spPr>
          <p:txBody>
            <a:bodyPr wrap="none" rtlCol="0">
              <a:spAutoFit/>
            </a:bodyPr>
            <a:lstStyle/>
            <a:p>
              <a:pPr algn="ctr"/>
              <a:r>
                <a:rPr lang="en-SG" sz="1400" dirty="0"/>
                <a:t>Conclusion</a:t>
              </a:r>
            </a:p>
          </p:txBody>
        </p:sp>
        <p:cxnSp>
          <p:nvCxnSpPr>
            <p:cNvPr id="21" name="Straight Connector 20">
              <a:extLst>
                <a:ext uri="{FF2B5EF4-FFF2-40B4-BE49-F238E27FC236}">
                  <a16:creationId xmlns:a16="http://schemas.microsoft.com/office/drawing/2014/main" id="{3C5A11E0-5486-4291-BAFC-4703AFFBA72B}"/>
                </a:ext>
              </a:extLst>
            </p:cNvPr>
            <p:cNvCxnSpPr>
              <a:cxnSpLocks/>
            </p:cNvCxnSpPr>
            <p:nvPr/>
          </p:nvCxnSpPr>
          <p:spPr>
            <a:xfrm flipV="1">
              <a:off x="164165" y="6695222"/>
              <a:ext cx="1624295" cy="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C038DE49-FC64-4960-AFBE-A134066B0299}"/>
                </a:ext>
              </a:extLst>
            </p:cNvPr>
            <p:cNvSpPr txBox="1"/>
            <p:nvPr/>
          </p:nvSpPr>
          <p:spPr>
            <a:xfrm>
              <a:off x="407967" y="6353806"/>
              <a:ext cx="1131335" cy="307777"/>
            </a:xfrm>
            <a:prstGeom prst="rect">
              <a:avLst/>
            </a:prstGeom>
            <a:noFill/>
          </p:spPr>
          <p:txBody>
            <a:bodyPr wrap="none" rtlCol="0">
              <a:spAutoFit/>
            </a:bodyPr>
            <a:lstStyle/>
            <a:p>
              <a:pPr algn="ctr"/>
              <a:r>
                <a:rPr lang="en-SG" sz="1400" dirty="0">
                  <a:cs typeface="Segoe UI Semibold" panose="020B0702040204020203" pitchFamily="34" charset="0"/>
                </a:rPr>
                <a:t>Introduction</a:t>
              </a:r>
            </a:p>
          </p:txBody>
        </p:sp>
        <p:cxnSp>
          <p:nvCxnSpPr>
            <p:cNvPr id="27" name="Straight Connector 26">
              <a:extLst>
                <a:ext uri="{FF2B5EF4-FFF2-40B4-BE49-F238E27FC236}">
                  <a16:creationId xmlns:a16="http://schemas.microsoft.com/office/drawing/2014/main" id="{0B173E45-F167-485F-A5F6-AE1D1B0940DF}"/>
                </a:ext>
              </a:extLst>
            </p:cNvPr>
            <p:cNvCxnSpPr>
              <a:cxnSpLocks/>
            </p:cNvCxnSpPr>
            <p:nvPr/>
          </p:nvCxnSpPr>
          <p:spPr>
            <a:xfrm flipV="1">
              <a:off x="1880544" y="6695220"/>
              <a:ext cx="1624295" cy="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2D103EE8-4103-4552-9545-15389E7BA077}"/>
                </a:ext>
              </a:extLst>
            </p:cNvPr>
            <p:cNvCxnSpPr>
              <a:cxnSpLocks/>
            </p:cNvCxnSpPr>
            <p:nvPr/>
          </p:nvCxnSpPr>
          <p:spPr>
            <a:xfrm flipV="1">
              <a:off x="3596923" y="6698270"/>
              <a:ext cx="1624295" cy="2"/>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A421A564-AF8E-4A82-B1BF-AC07D1BFBC26}"/>
                </a:ext>
              </a:extLst>
            </p:cNvPr>
            <p:cNvCxnSpPr>
              <a:cxnSpLocks/>
            </p:cNvCxnSpPr>
            <p:nvPr/>
          </p:nvCxnSpPr>
          <p:spPr>
            <a:xfrm flipV="1">
              <a:off x="5317535" y="6695218"/>
              <a:ext cx="1624295" cy="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45" name="Group 44"/>
          <p:cNvGrpSpPr/>
          <p:nvPr/>
        </p:nvGrpSpPr>
        <p:grpSpPr>
          <a:xfrm>
            <a:off x="781381" y="4349303"/>
            <a:ext cx="7462612" cy="936104"/>
            <a:chOff x="840694" y="1995489"/>
            <a:chExt cx="7462612" cy="936104"/>
          </a:xfrm>
          <a:noFill/>
        </p:grpSpPr>
        <p:sp>
          <p:nvSpPr>
            <p:cNvPr id="46" name="Rounded Rectangle 45"/>
            <p:cNvSpPr/>
            <p:nvPr/>
          </p:nvSpPr>
          <p:spPr>
            <a:xfrm>
              <a:off x="840694" y="1995489"/>
              <a:ext cx="7462612" cy="936104"/>
            </a:xfrm>
            <a:prstGeom prst="roundRect">
              <a:avLst>
                <a:gd name="adj" fmla="val 0"/>
              </a:avLst>
            </a:prstGeom>
            <a:noFill/>
            <a:ln w="2857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300"/>
                </a:spcBef>
              </a:pPr>
              <a:r>
                <a:rPr lang="en-US" sz="2000" b="1" dirty="0">
                  <a:solidFill>
                    <a:schemeClr val="tx1"/>
                  </a:solidFill>
                </a:rPr>
                <a:t>Experimental Verification</a:t>
              </a:r>
            </a:p>
            <a:p>
              <a:pPr algn="ctr">
                <a:spcBef>
                  <a:spcPts val="300"/>
                </a:spcBef>
              </a:pPr>
              <a:r>
                <a:rPr lang="en-GB" i="1" dirty="0">
                  <a:solidFill>
                    <a:schemeClr val="tx1"/>
                  </a:solidFill>
                </a:rPr>
                <a:t>Speckle Drift, Granular Pattern</a:t>
              </a:r>
            </a:p>
          </p:txBody>
        </p:sp>
        <p:sp>
          <p:nvSpPr>
            <p:cNvPr id="47" name="Oval 46"/>
            <p:cNvSpPr/>
            <p:nvPr/>
          </p:nvSpPr>
          <p:spPr>
            <a:xfrm>
              <a:off x="1124124" y="2139505"/>
              <a:ext cx="648072" cy="648072"/>
            </a:xfrm>
            <a:prstGeom prst="ellipse">
              <a:avLst/>
            </a:prstGeom>
            <a:grp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solidFill>
                    <a:schemeClr val="tx1"/>
                  </a:solidFill>
                </a:rPr>
                <a:t>C</a:t>
              </a:r>
            </a:p>
          </p:txBody>
        </p:sp>
      </p:grpSp>
      <p:grpSp>
        <p:nvGrpSpPr>
          <p:cNvPr id="26" name="Group 25"/>
          <p:cNvGrpSpPr/>
          <p:nvPr/>
        </p:nvGrpSpPr>
        <p:grpSpPr>
          <a:xfrm>
            <a:off x="781381" y="2177813"/>
            <a:ext cx="7462612" cy="936104"/>
            <a:chOff x="840694" y="1995489"/>
            <a:chExt cx="7462612" cy="936104"/>
          </a:xfrm>
          <a:noFill/>
        </p:grpSpPr>
        <p:sp>
          <p:nvSpPr>
            <p:cNvPr id="29" name="Rounded Rectangle 28"/>
            <p:cNvSpPr/>
            <p:nvPr/>
          </p:nvSpPr>
          <p:spPr>
            <a:xfrm>
              <a:off x="840694" y="1995489"/>
              <a:ext cx="7462612" cy="936104"/>
            </a:xfrm>
            <a:prstGeom prst="roundRect">
              <a:avLst>
                <a:gd name="adj" fmla="val 0"/>
              </a:avLst>
            </a:prstGeom>
            <a:noFill/>
            <a:ln w="2857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300"/>
                </a:spcBef>
              </a:pPr>
              <a:r>
                <a:rPr lang="en-US" sz="2000" b="1" dirty="0">
                  <a:solidFill>
                    <a:schemeClr val="tx1"/>
                  </a:solidFill>
                </a:rPr>
                <a:t>Full Wave Calculation</a:t>
              </a:r>
            </a:p>
            <a:p>
              <a:pPr algn="ctr">
                <a:spcBef>
                  <a:spcPts val="300"/>
                </a:spcBef>
              </a:pPr>
              <a:r>
                <a:rPr lang="en-GB" i="1" dirty="0">
                  <a:solidFill>
                    <a:schemeClr val="tx1"/>
                  </a:solidFill>
                </a:rPr>
                <a:t>Simulation of Formation of Speckle Field</a:t>
              </a:r>
            </a:p>
          </p:txBody>
        </p:sp>
        <p:sp>
          <p:nvSpPr>
            <p:cNvPr id="35" name="Oval 34"/>
            <p:cNvSpPr/>
            <p:nvPr/>
          </p:nvSpPr>
          <p:spPr>
            <a:xfrm>
              <a:off x="1124124" y="2139505"/>
              <a:ext cx="648072" cy="648072"/>
            </a:xfrm>
            <a:prstGeom prst="ellipse">
              <a:avLst/>
            </a:prstGeom>
            <a:grp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solidFill>
                    <a:schemeClr val="tx1"/>
                  </a:solidFill>
                </a:rPr>
                <a:t>A</a:t>
              </a:r>
            </a:p>
          </p:txBody>
        </p:sp>
      </p:grpSp>
    </p:spTree>
    <p:extLst>
      <p:ext uri="{BB962C8B-B14F-4D97-AF65-F5344CB8AC3E}">
        <p14:creationId xmlns:p14="http://schemas.microsoft.com/office/powerpoint/2010/main" val="965060240"/>
      </p:ext>
    </p:extLst>
  </p:cSld>
  <p:clrMapOvr>
    <a:masterClrMapping/>
  </p:clrMapOvr>
  <mc:AlternateContent xmlns:mc="http://schemas.openxmlformats.org/markup-compatibility/2006" xmlns:p14="http://schemas.microsoft.com/office/powerpoint/2010/main">
    <mc:Choice Requires="p14">
      <p:transition p14:dur="250" advTm="6919">
        <p:fade/>
      </p:transition>
    </mc:Choice>
    <mc:Fallback xmlns="">
      <p:transition advTm="6919">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left)">
                                      <p:cBhvr>
                                        <p:cTn id="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77318"/>
            <a:ext cx="7886700" cy="1339970"/>
          </a:xfrm>
        </p:spPr>
        <p:txBody>
          <a:bodyPr/>
          <a:lstStyle/>
          <a:p>
            <a:r>
              <a:rPr lang="en-US" dirty="0"/>
              <a:t>Full Wave Calculation</a:t>
            </a:r>
          </a:p>
        </p:txBody>
      </p:sp>
      <p:sp>
        <p:nvSpPr>
          <p:cNvPr id="4" name="Footer Placeholder 3"/>
          <p:cNvSpPr>
            <a:spLocks noGrp="1"/>
          </p:cNvSpPr>
          <p:nvPr>
            <p:ph type="ftr" sz="quarter" idx="11"/>
          </p:nvPr>
        </p:nvSpPr>
        <p:spPr/>
        <p:txBody>
          <a:bodyPr/>
          <a:lstStyle/>
          <a:p>
            <a:r>
              <a:rPr lang="en-SG" dirty="0"/>
              <a:t>SYPT 2020</a:t>
            </a:r>
          </a:p>
        </p:txBody>
      </p:sp>
      <p:sp>
        <p:nvSpPr>
          <p:cNvPr id="5" name="Slide Number Placeholder 4"/>
          <p:cNvSpPr>
            <a:spLocks noGrp="1"/>
          </p:cNvSpPr>
          <p:nvPr>
            <p:ph type="sldNum" sz="quarter" idx="4"/>
          </p:nvPr>
        </p:nvSpPr>
        <p:spPr/>
        <p:txBody>
          <a:bodyPr/>
          <a:lstStyle/>
          <a:p>
            <a:fld id="{D524B6CE-5D57-4459-A907-3F1D5BE11E1F}" type="slidenum">
              <a:rPr lang="en-SG" smtClean="0">
                <a:solidFill>
                  <a:prstClr val="black"/>
                </a:solidFill>
              </a:rPr>
              <a:pPr/>
              <a:t>22</a:t>
            </a:fld>
            <a:endParaRPr lang="en-SG" dirty="0">
              <a:solidFill>
                <a:prstClr val="black"/>
              </a:solidFill>
            </a:endParaRPr>
          </a:p>
        </p:txBody>
      </p:sp>
      <p:grpSp>
        <p:nvGrpSpPr>
          <p:cNvPr id="41" name="Group 40">
            <a:extLst>
              <a:ext uri="{FF2B5EF4-FFF2-40B4-BE49-F238E27FC236}">
                <a16:creationId xmlns:a16="http://schemas.microsoft.com/office/drawing/2014/main" id="{0E3A7137-AA01-4EB1-BD3A-2A487073D941}"/>
              </a:ext>
            </a:extLst>
          </p:cNvPr>
          <p:cNvGrpSpPr/>
          <p:nvPr/>
        </p:nvGrpSpPr>
        <p:grpSpPr>
          <a:xfrm>
            <a:off x="1183167" y="6269881"/>
            <a:ext cx="6777665" cy="344469"/>
            <a:chOff x="164165" y="6353803"/>
            <a:chExt cx="6777665" cy="344469"/>
          </a:xfrm>
        </p:grpSpPr>
        <p:sp>
          <p:nvSpPr>
            <p:cNvPr id="48" name="TextBox 47">
              <a:extLst>
                <a:ext uri="{FF2B5EF4-FFF2-40B4-BE49-F238E27FC236}">
                  <a16:creationId xmlns:a16="http://schemas.microsoft.com/office/drawing/2014/main" id="{80AAD0A4-97ED-4120-A4C9-E6B44E876CC9}"/>
                </a:ext>
              </a:extLst>
            </p:cNvPr>
            <p:cNvSpPr txBox="1"/>
            <p:nvPr/>
          </p:nvSpPr>
          <p:spPr>
            <a:xfrm>
              <a:off x="2189065" y="6353804"/>
              <a:ext cx="1034963" cy="307777"/>
            </a:xfrm>
            <a:prstGeom prst="rect">
              <a:avLst/>
            </a:prstGeom>
            <a:noFill/>
          </p:spPr>
          <p:txBody>
            <a:bodyPr wrap="none" rtlCol="0">
              <a:spAutoFit/>
            </a:bodyPr>
            <a:lstStyle/>
            <a:p>
              <a:pPr algn="ctr"/>
              <a:r>
                <a:rPr lang="en-SG" sz="1400" dirty="0">
                  <a:ea typeface="Segoe UI" charset="0"/>
                  <a:cs typeface="Segoe UI" charset="0"/>
                </a:rPr>
                <a:t>Qualitative</a:t>
              </a:r>
            </a:p>
          </p:txBody>
        </p:sp>
        <p:sp>
          <p:nvSpPr>
            <p:cNvPr id="50" name="TextBox 49">
              <a:extLst>
                <a:ext uri="{FF2B5EF4-FFF2-40B4-BE49-F238E27FC236}">
                  <a16:creationId xmlns:a16="http://schemas.microsoft.com/office/drawing/2014/main" id="{CB06E594-14E8-4349-A3B2-51B1C83AB8C8}"/>
                </a:ext>
              </a:extLst>
            </p:cNvPr>
            <p:cNvSpPr txBox="1"/>
            <p:nvPr/>
          </p:nvSpPr>
          <p:spPr>
            <a:xfrm>
              <a:off x="3860508" y="6353803"/>
              <a:ext cx="1153586" cy="307777"/>
            </a:xfrm>
            <a:prstGeom prst="rect">
              <a:avLst/>
            </a:prstGeom>
            <a:noFill/>
            <a:ln>
              <a:noFill/>
            </a:ln>
          </p:spPr>
          <p:txBody>
            <a:bodyPr wrap="none" rtlCol="0">
              <a:spAutoFit/>
            </a:bodyPr>
            <a:lstStyle/>
            <a:p>
              <a:pPr algn="ctr"/>
              <a:r>
                <a:rPr lang="en-SG" sz="1400" b="0" dirty="0">
                  <a:ln>
                    <a:noFill/>
                  </a:ln>
                  <a:solidFill>
                    <a:srgbClr val="C00000"/>
                  </a:solidFill>
                  <a:latin typeface="Segoe UI" charset="0"/>
                  <a:ea typeface="Segoe UI" charset="0"/>
                  <a:cs typeface="Segoe UI" charset="0"/>
                </a:rPr>
                <a:t>Quantitative</a:t>
              </a:r>
            </a:p>
          </p:txBody>
        </p:sp>
        <p:sp>
          <p:nvSpPr>
            <p:cNvPr id="51" name="TextBox 50">
              <a:extLst>
                <a:ext uri="{FF2B5EF4-FFF2-40B4-BE49-F238E27FC236}">
                  <a16:creationId xmlns:a16="http://schemas.microsoft.com/office/drawing/2014/main" id="{E642D2CC-CF26-46EF-A352-43F1F7A7DE0E}"/>
                </a:ext>
              </a:extLst>
            </p:cNvPr>
            <p:cNvSpPr txBox="1"/>
            <p:nvPr/>
          </p:nvSpPr>
          <p:spPr>
            <a:xfrm>
              <a:off x="5612553" y="6353803"/>
              <a:ext cx="1034257" cy="307777"/>
            </a:xfrm>
            <a:prstGeom prst="rect">
              <a:avLst/>
            </a:prstGeom>
            <a:noFill/>
          </p:spPr>
          <p:txBody>
            <a:bodyPr wrap="none" rtlCol="0">
              <a:spAutoFit/>
            </a:bodyPr>
            <a:lstStyle/>
            <a:p>
              <a:pPr algn="ctr"/>
              <a:r>
                <a:rPr lang="en-SG" sz="1400" dirty="0"/>
                <a:t>Conclusion</a:t>
              </a:r>
            </a:p>
          </p:txBody>
        </p:sp>
        <p:cxnSp>
          <p:nvCxnSpPr>
            <p:cNvPr id="52" name="Straight Connector 51">
              <a:extLst>
                <a:ext uri="{FF2B5EF4-FFF2-40B4-BE49-F238E27FC236}">
                  <a16:creationId xmlns:a16="http://schemas.microsoft.com/office/drawing/2014/main" id="{3C5A11E0-5486-4291-BAFC-4703AFFBA72B}"/>
                </a:ext>
              </a:extLst>
            </p:cNvPr>
            <p:cNvCxnSpPr>
              <a:cxnSpLocks/>
            </p:cNvCxnSpPr>
            <p:nvPr/>
          </p:nvCxnSpPr>
          <p:spPr>
            <a:xfrm flipV="1">
              <a:off x="164165" y="6695222"/>
              <a:ext cx="1624295" cy="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C038DE49-FC64-4960-AFBE-A134066B0299}"/>
                </a:ext>
              </a:extLst>
            </p:cNvPr>
            <p:cNvSpPr txBox="1"/>
            <p:nvPr/>
          </p:nvSpPr>
          <p:spPr>
            <a:xfrm>
              <a:off x="407967" y="6353806"/>
              <a:ext cx="1131335" cy="307777"/>
            </a:xfrm>
            <a:prstGeom prst="rect">
              <a:avLst/>
            </a:prstGeom>
            <a:noFill/>
          </p:spPr>
          <p:txBody>
            <a:bodyPr wrap="none" rtlCol="0">
              <a:spAutoFit/>
            </a:bodyPr>
            <a:lstStyle/>
            <a:p>
              <a:pPr algn="ctr"/>
              <a:r>
                <a:rPr lang="en-SG" sz="1400" dirty="0">
                  <a:cs typeface="Segoe UI Semibold" panose="020B0702040204020203" pitchFamily="34" charset="0"/>
                </a:rPr>
                <a:t>Introduction</a:t>
              </a:r>
            </a:p>
          </p:txBody>
        </p:sp>
        <p:cxnSp>
          <p:nvCxnSpPr>
            <p:cNvPr id="60" name="Straight Connector 59">
              <a:extLst>
                <a:ext uri="{FF2B5EF4-FFF2-40B4-BE49-F238E27FC236}">
                  <a16:creationId xmlns:a16="http://schemas.microsoft.com/office/drawing/2014/main" id="{0B173E45-F167-485F-A5F6-AE1D1B0940DF}"/>
                </a:ext>
              </a:extLst>
            </p:cNvPr>
            <p:cNvCxnSpPr>
              <a:cxnSpLocks/>
            </p:cNvCxnSpPr>
            <p:nvPr/>
          </p:nvCxnSpPr>
          <p:spPr>
            <a:xfrm flipV="1">
              <a:off x="1880544" y="6695220"/>
              <a:ext cx="1624295" cy="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2D103EE8-4103-4552-9545-15389E7BA077}"/>
                </a:ext>
              </a:extLst>
            </p:cNvPr>
            <p:cNvCxnSpPr>
              <a:cxnSpLocks/>
            </p:cNvCxnSpPr>
            <p:nvPr/>
          </p:nvCxnSpPr>
          <p:spPr>
            <a:xfrm flipV="1">
              <a:off x="3596923" y="6698270"/>
              <a:ext cx="1624295" cy="2"/>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A421A564-AF8E-4A82-B1BF-AC07D1BFBC26}"/>
                </a:ext>
              </a:extLst>
            </p:cNvPr>
            <p:cNvCxnSpPr>
              <a:cxnSpLocks/>
            </p:cNvCxnSpPr>
            <p:nvPr/>
          </p:nvCxnSpPr>
          <p:spPr>
            <a:xfrm flipV="1">
              <a:off x="5317535" y="6695218"/>
              <a:ext cx="1624295" cy="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43" name="Picture 4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9598">
            <a:off x="5727451" y="740561"/>
            <a:ext cx="1804463" cy="1402920"/>
          </a:xfrm>
          <a:prstGeom prst="rect">
            <a:avLst/>
          </a:prstGeom>
        </p:spPr>
      </p:pic>
      <p:pic>
        <p:nvPicPr>
          <p:cNvPr id="24" name="Picture 2" descr="Image result for dark cardboard"/>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b="11609"/>
          <a:stretch/>
        </p:blipFill>
        <p:spPr bwMode="auto">
          <a:xfrm>
            <a:off x="1766868" y="1857638"/>
            <a:ext cx="791436" cy="2010179"/>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p:cNvSpPr txBox="1"/>
          <p:nvPr/>
        </p:nvSpPr>
        <p:spPr>
          <a:xfrm>
            <a:off x="7343667" y="1034493"/>
            <a:ext cx="853063" cy="369332"/>
          </a:xfrm>
          <a:prstGeom prst="rect">
            <a:avLst/>
          </a:prstGeom>
          <a:solidFill>
            <a:srgbClr val="FFC524">
              <a:alpha val="73000"/>
            </a:srgbClr>
          </a:solidFill>
          <a:ln w="38100">
            <a:solidFill>
              <a:schemeClr val="tx1"/>
            </a:solidFill>
          </a:ln>
        </p:spPr>
        <p:txBody>
          <a:bodyPr wrap="square" rtlCol="0">
            <a:spAutoFit/>
          </a:bodyPr>
          <a:lstStyle/>
          <a:p>
            <a:pPr algn="ctr"/>
            <a:r>
              <a:rPr lang="en-US" i="1" dirty="0"/>
              <a:t>Laser</a:t>
            </a:r>
          </a:p>
        </p:txBody>
      </p:sp>
      <p:sp>
        <p:nvSpPr>
          <p:cNvPr id="27" name="TextBox 26"/>
          <p:cNvSpPr txBox="1"/>
          <p:nvPr/>
        </p:nvSpPr>
        <p:spPr>
          <a:xfrm>
            <a:off x="497035" y="2523425"/>
            <a:ext cx="1007190" cy="646331"/>
          </a:xfrm>
          <a:prstGeom prst="rect">
            <a:avLst/>
          </a:prstGeom>
          <a:solidFill>
            <a:srgbClr val="FFC524">
              <a:alpha val="73000"/>
            </a:srgbClr>
          </a:solidFill>
          <a:ln w="38100">
            <a:solidFill>
              <a:schemeClr val="tx1"/>
            </a:solidFill>
          </a:ln>
        </p:spPr>
        <p:txBody>
          <a:bodyPr wrap="square" rtlCol="0">
            <a:spAutoFit/>
          </a:bodyPr>
          <a:lstStyle/>
          <a:p>
            <a:r>
              <a:rPr lang="en-US" i="1" dirty="0"/>
              <a:t>Dark Surface</a:t>
            </a:r>
          </a:p>
        </p:txBody>
      </p:sp>
      <p:cxnSp>
        <p:nvCxnSpPr>
          <p:cNvPr id="23" name="Straight Connector 22"/>
          <p:cNvCxnSpPr/>
          <p:nvPr/>
        </p:nvCxnSpPr>
        <p:spPr>
          <a:xfrm flipH="1">
            <a:off x="2568246" y="1682420"/>
            <a:ext cx="3411288" cy="116835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32" name="Oval 31"/>
          <p:cNvSpPr/>
          <p:nvPr/>
        </p:nvSpPr>
        <p:spPr>
          <a:xfrm rot="19812807">
            <a:off x="2484472" y="2793228"/>
            <a:ext cx="141319" cy="14026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p:cNvSpPr/>
          <p:nvPr/>
        </p:nvSpPr>
        <p:spPr>
          <a:xfrm>
            <a:off x="6113348" y="2456750"/>
            <a:ext cx="669075" cy="69540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p:cNvSpPr/>
          <p:nvPr/>
        </p:nvSpPr>
        <p:spPr>
          <a:xfrm>
            <a:off x="5979534" y="2456750"/>
            <a:ext cx="267629" cy="695408"/>
          </a:xfrm>
          <a:prstGeom prst="ellips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p:cNvSpPr/>
          <p:nvPr/>
        </p:nvSpPr>
        <p:spPr>
          <a:xfrm>
            <a:off x="6782423" y="2275337"/>
            <a:ext cx="815548" cy="938457"/>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TextBox 78"/>
          <p:cNvSpPr txBox="1"/>
          <p:nvPr/>
        </p:nvSpPr>
        <p:spPr>
          <a:xfrm>
            <a:off x="6711455" y="1803358"/>
            <a:ext cx="999144" cy="369332"/>
          </a:xfrm>
          <a:prstGeom prst="rect">
            <a:avLst/>
          </a:prstGeom>
          <a:solidFill>
            <a:srgbClr val="FFC524">
              <a:alpha val="73000"/>
            </a:srgbClr>
          </a:solidFill>
          <a:ln w="38100">
            <a:solidFill>
              <a:schemeClr val="tx1"/>
            </a:solidFill>
          </a:ln>
        </p:spPr>
        <p:txBody>
          <a:bodyPr wrap="square" rtlCol="0">
            <a:spAutoFit/>
          </a:bodyPr>
          <a:lstStyle/>
          <a:p>
            <a:r>
              <a:rPr lang="en-US" i="1" dirty="0"/>
              <a:t>Camera</a:t>
            </a:r>
          </a:p>
        </p:txBody>
      </p:sp>
      <p:sp>
        <p:nvSpPr>
          <p:cNvPr id="80" name="TextBox 79"/>
          <p:cNvSpPr txBox="1"/>
          <p:nvPr/>
        </p:nvSpPr>
        <p:spPr>
          <a:xfrm>
            <a:off x="6941518" y="3029128"/>
            <a:ext cx="1538162" cy="369332"/>
          </a:xfrm>
          <a:prstGeom prst="rect">
            <a:avLst/>
          </a:prstGeom>
          <a:solidFill>
            <a:srgbClr val="FFC524">
              <a:alpha val="73000"/>
            </a:srgbClr>
          </a:solidFill>
          <a:ln w="38100">
            <a:solidFill>
              <a:schemeClr val="tx1"/>
            </a:solidFill>
          </a:ln>
        </p:spPr>
        <p:txBody>
          <a:bodyPr wrap="square" rtlCol="0">
            <a:spAutoFit/>
          </a:bodyPr>
          <a:lstStyle/>
          <a:p>
            <a:r>
              <a:rPr lang="en-US" i="1" dirty="0"/>
              <a:t>Image Sensor</a:t>
            </a:r>
          </a:p>
        </p:txBody>
      </p:sp>
      <p:sp>
        <p:nvSpPr>
          <p:cNvPr id="57" name="Oval 56"/>
          <p:cNvSpPr/>
          <p:nvPr/>
        </p:nvSpPr>
        <p:spPr>
          <a:xfrm rot="19812807">
            <a:off x="5970297" y="1586414"/>
            <a:ext cx="141319" cy="14026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p:cNvSpPr/>
          <p:nvPr/>
        </p:nvSpPr>
        <p:spPr>
          <a:xfrm rot="19812807">
            <a:off x="7528908" y="2680486"/>
            <a:ext cx="141319" cy="14026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62"/>
          <p:cNvSpPr txBox="1"/>
          <p:nvPr/>
        </p:nvSpPr>
        <p:spPr>
          <a:xfrm>
            <a:off x="3480640" y="5421766"/>
            <a:ext cx="2379876" cy="646331"/>
          </a:xfrm>
          <a:prstGeom prst="rect">
            <a:avLst/>
          </a:prstGeom>
          <a:solidFill>
            <a:srgbClr val="FFC524">
              <a:alpha val="73000"/>
            </a:srgbClr>
          </a:solidFill>
          <a:ln w="38100">
            <a:solidFill>
              <a:schemeClr val="tx1"/>
            </a:solidFill>
          </a:ln>
        </p:spPr>
        <p:txBody>
          <a:bodyPr wrap="square" rtlCol="0">
            <a:spAutoFit/>
          </a:bodyPr>
          <a:lstStyle/>
          <a:p>
            <a:pPr algn="ctr"/>
            <a:r>
              <a:rPr lang="en-US" i="1" dirty="0"/>
              <a:t>Millions of Individual Light Rays</a:t>
            </a:r>
          </a:p>
        </p:txBody>
      </p:sp>
      <p:sp>
        <p:nvSpPr>
          <p:cNvPr id="45" name="Isosceles Triangle 44"/>
          <p:cNvSpPr/>
          <p:nvPr/>
        </p:nvSpPr>
        <p:spPr>
          <a:xfrm rot="14806161">
            <a:off x="4299717" y="2092056"/>
            <a:ext cx="172360" cy="255756"/>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p:cNvGrpSpPr/>
          <p:nvPr/>
        </p:nvGrpSpPr>
        <p:grpSpPr>
          <a:xfrm>
            <a:off x="3661342" y="3322630"/>
            <a:ext cx="1927313" cy="1813768"/>
            <a:chOff x="3661342" y="3322630"/>
            <a:chExt cx="1927313" cy="1813768"/>
          </a:xfrm>
        </p:grpSpPr>
        <p:cxnSp>
          <p:nvCxnSpPr>
            <p:cNvPr id="42" name="Straight Connector 41"/>
            <p:cNvCxnSpPr/>
            <p:nvPr/>
          </p:nvCxnSpPr>
          <p:spPr>
            <a:xfrm flipH="1">
              <a:off x="3677148" y="3322630"/>
              <a:ext cx="1230387" cy="61626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44" name="Isosceles Triangle 43"/>
            <p:cNvSpPr/>
            <p:nvPr/>
          </p:nvSpPr>
          <p:spPr>
            <a:xfrm rot="14440240">
              <a:off x="4118713" y="3417934"/>
              <a:ext cx="328970" cy="402822"/>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Connector 45"/>
            <p:cNvCxnSpPr/>
            <p:nvPr/>
          </p:nvCxnSpPr>
          <p:spPr>
            <a:xfrm flipH="1">
              <a:off x="3661342" y="3517499"/>
              <a:ext cx="1639680" cy="96042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47" name="Isosceles Triangle 46"/>
            <p:cNvSpPr/>
            <p:nvPr/>
          </p:nvSpPr>
          <p:spPr>
            <a:xfrm rot="14556583">
              <a:off x="4317405" y="3792174"/>
              <a:ext cx="328970" cy="402822"/>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9" name="Straight Connector 48"/>
            <p:cNvCxnSpPr/>
            <p:nvPr/>
          </p:nvCxnSpPr>
          <p:spPr>
            <a:xfrm flipH="1">
              <a:off x="3852077" y="3881861"/>
              <a:ext cx="1650766" cy="95527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54" name="Isosceles Triangle 53"/>
            <p:cNvSpPr/>
            <p:nvPr/>
          </p:nvSpPr>
          <p:spPr>
            <a:xfrm rot="14409688">
              <a:off x="4506093" y="4165794"/>
              <a:ext cx="328970" cy="402822"/>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5" name="Straight Connector 54"/>
            <p:cNvCxnSpPr/>
            <p:nvPr/>
          </p:nvCxnSpPr>
          <p:spPr>
            <a:xfrm flipH="1">
              <a:off x="4227387" y="4319519"/>
              <a:ext cx="1361268" cy="816879"/>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56" name="Isosceles Triangle 55"/>
            <p:cNvSpPr/>
            <p:nvPr/>
          </p:nvSpPr>
          <p:spPr>
            <a:xfrm rot="14183062">
              <a:off x="4722511" y="4536467"/>
              <a:ext cx="328970" cy="402822"/>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 name="Group 9"/>
          <p:cNvGrpSpPr/>
          <p:nvPr/>
        </p:nvGrpSpPr>
        <p:grpSpPr>
          <a:xfrm>
            <a:off x="3632079" y="2020185"/>
            <a:ext cx="1953624" cy="3202065"/>
            <a:chOff x="3632079" y="2020185"/>
            <a:chExt cx="1953624" cy="3202065"/>
          </a:xfrm>
        </p:grpSpPr>
        <p:cxnSp>
          <p:nvCxnSpPr>
            <p:cNvPr id="36" name="Straight Connector 35">
              <a:extLst>
                <a:ext uri="{FF2B5EF4-FFF2-40B4-BE49-F238E27FC236}">
                  <a16:creationId xmlns:a16="http://schemas.microsoft.com/office/drawing/2014/main" id="{8790CF91-B53F-4392-A025-4FE2EBBE0860}"/>
                </a:ext>
              </a:extLst>
            </p:cNvPr>
            <p:cNvCxnSpPr>
              <a:cxnSpLocks/>
              <a:stCxn id="3" idx="7"/>
            </p:cNvCxnSpPr>
            <p:nvPr/>
          </p:nvCxnSpPr>
          <p:spPr>
            <a:xfrm>
              <a:off x="4529367" y="2077728"/>
              <a:ext cx="891847" cy="1633972"/>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8790CF91-B53F-4392-A025-4FE2EBBE0860}"/>
                </a:ext>
              </a:extLst>
            </p:cNvPr>
            <p:cNvCxnSpPr>
              <a:cxnSpLocks/>
              <a:stCxn id="3" idx="5"/>
            </p:cNvCxnSpPr>
            <p:nvPr/>
          </p:nvCxnSpPr>
          <p:spPr>
            <a:xfrm>
              <a:off x="4529367" y="2355570"/>
              <a:ext cx="855307" cy="2479441"/>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8790CF91-B53F-4392-A025-4FE2EBBE0860}"/>
                </a:ext>
              </a:extLst>
            </p:cNvPr>
            <p:cNvCxnSpPr>
              <a:cxnSpLocks/>
              <a:stCxn id="3" idx="3"/>
              <a:endCxn id="65" idx="3"/>
            </p:cNvCxnSpPr>
            <p:nvPr/>
          </p:nvCxnSpPr>
          <p:spPr>
            <a:xfrm flipH="1">
              <a:off x="3918181" y="2355570"/>
              <a:ext cx="338396" cy="2579044"/>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8790CF91-B53F-4392-A025-4FE2EBBE0860}"/>
                </a:ext>
              </a:extLst>
            </p:cNvPr>
            <p:cNvCxnSpPr>
              <a:cxnSpLocks/>
              <a:stCxn id="3" idx="1"/>
            </p:cNvCxnSpPr>
            <p:nvPr/>
          </p:nvCxnSpPr>
          <p:spPr>
            <a:xfrm flipH="1">
              <a:off x="3686401" y="2077728"/>
              <a:ext cx="570176" cy="1834414"/>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
          <p:nvSpPr>
            <p:cNvPr id="3" name="Oval 2"/>
            <p:cNvSpPr/>
            <p:nvPr/>
          </p:nvSpPr>
          <p:spPr>
            <a:xfrm>
              <a:off x="4200080" y="2020185"/>
              <a:ext cx="385784" cy="392928"/>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p:cNvSpPr/>
            <p:nvPr/>
          </p:nvSpPr>
          <p:spPr>
            <a:xfrm>
              <a:off x="3632079" y="3258148"/>
              <a:ext cx="1953624" cy="1964102"/>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21998477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up)">
                                      <p:cBhvr>
                                        <p:cTn id="7" dur="500"/>
                                        <p:tgtEl>
                                          <p:spTgt spid="10"/>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wipe(right)">
                                      <p:cBhvr>
                                        <p:cTn id="11" dur="500"/>
                                        <p:tgtEl>
                                          <p:spTgt spid="11"/>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63"/>
                                        </p:tgtEl>
                                        <p:attrNameLst>
                                          <p:attrName>style.visibility</p:attrName>
                                        </p:attrNameLst>
                                      </p:cBhvr>
                                      <p:to>
                                        <p:strVal val="visible"/>
                                      </p:to>
                                    </p:set>
                                    <p:animEffect transition="in" filter="wipe(left)">
                                      <p:cBhvr>
                                        <p:cTn id="15"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77318"/>
            <a:ext cx="7886700" cy="1339970"/>
          </a:xfrm>
        </p:spPr>
        <p:txBody>
          <a:bodyPr/>
          <a:lstStyle/>
          <a:p>
            <a:r>
              <a:rPr lang="en-US" dirty="0"/>
              <a:t>Full Wave Calculation</a:t>
            </a:r>
          </a:p>
        </p:txBody>
      </p:sp>
      <p:sp>
        <p:nvSpPr>
          <p:cNvPr id="4" name="Footer Placeholder 3"/>
          <p:cNvSpPr>
            <a:spLocks noGrp="1"/>
          </p:cNvSpPr>
          <p:nvPr>
            <p:ph type="ftr" sz="quarter" idx="11"/>
          </p:nvPr>
        </p:nvSpPr>
        <p:spPr/>
        <p:txBody>
          <a:bodyPr/>
          <a:lstStyle/>
          <a:p>
            <a:r>
              <a:rPr lang="en-SG" dirty="0"/>
              <a:t>SYPT 2020</a:t>
            </a:r>
          </a:p>
        </p:txBody>
      </p:sp>
      <p:sp>
        <p:nvSpPr>
          <p:cNvPr id="5" name="Slide Number Placeholder 4"/>
          <p:cNvSpPr>
            <a:spLocks noGrp="1"/>
          </p:cNvSpPr>
          <p:nvPr>
            <p:ph type="sldNum" sz="quarter" idx="4"/>
          </p:nvPr>
        </p:nvSpPr>
        <p:spPr/>
        <p:txBody>
          <a:bodyPr/>
          <a:lstStyle/>
          <a:p>
            <a:fld id="{D524B6CE-5D57-4459-A907-3F1D5BE11E1F}" type="slidenum">
              <a:rPr lang="en-SG" smtClean="0">
                <a:solidFill>
                  <a:prstClr val="black"/>
                </a:solidFill>
              </a:rPr>
              <a:pPr/>
              <a:t>23</a:t>
            </a:fld>
            <a:endParaRPr lang="en-SG" dirty="0">
              <a:solidFill>
                <a:prstClr val="black"/>
              </a:solidFill>
            </a:endParaRPr>
          </a:p>
        </p:txBody>
      </p:sp>
      <p:grpSp>
        <p:nvGrpSpPr>
          <p:cNvPr id="41" name="Group 40">
            <a:extLst>
              <a:ext uri="{FF2B5EF4-FFF2-40B4-BE49-F238E27FC236}">
                <a16:creationId xmlns:a16="http://schemas.microsoft.com/office/drawing/2014/main" id="{0E3A7137-AA01-4EB1-BD3A-2A487073D941}"/>
              </a:ext>
            </a:extLst>
          </p:cNvPr>
          <p:cNvGrpSpPr/>
          <p:nvPr/>
        </p:nvGrpSpPr>
        <p:grpSpPr>
          <a:xfrm>
            <a:off x="1183167" y="6269881"/>
            <a:ext cx="6777665" cy="344469"/>
            <a:chOff x="164165" y="6353803"/>
            <a:chExt cx="6777665" cy="344469"/>
          </a:xfrm>
        </p:grpSpPr>
        <p:sp>
          <p:nvSpPr>
            <p:cNvPr id="48" name="TextBox 47">
              <a:extLst>
                <a:ext uri="{FF2B5EF4-FFF2-40B4-BE49-F238E27FC236}">
                  <a16:creationId xmlns:a16="http://schemas.microsoft.com/office/drawing/2014/main" id="{80AAD0A4-97ED-4120-A4C9-E6B44E876CC9}"/>
                </a:ext>
              </a:extLst>
            </p:cNvPr>
            <p:cNvSpPr txBox="1"/>
            <p:nvPr/>
          </p:nvSpPr>
          <p:spPr>
            <a:xfrm>
              <a:off x="2189065" y="6353804"/>
              <a:ext cx="1034963" cy="307777"/>
            </a:xfrm>
            <a:prstGeom prst="rect">
              <a:avLst/>
            </a:prstGeom>
            <a:noFill/>
          </p:spPr>
          <p:txBody>
            <a:bodyPr wrap="none" rtlCol="0">
              <a:spAutoFit/>
            </a:bodyPr>
            <a:lstStyle/>
            <a:p>
              <a:pPr algn="ctr"/>
              <a:r>
                <a:rPr lang="en-SG" sz="1400" dirty="0">
                  <a:ea typeface="Segoe UI" charset="0"/>
                  <a:cs typeface="Segoe UI" charset="0"/>
                </a:rPr>
                <a:t>Qualitative</a:t>
              </a:r>
            </a:p>
          </p:txBody>
        </p:sp>
        <p:sp>
          <p:nvSpPr>
            <p:cNvPr id="50" name="TextBox 49">
              <a:extLst>
                <a:ext uri="{FF2B5EF4-FFF2-40B4-BE49-F238E27FC236}">
                  <a16:creationId xmlns:a16="http://schemas.microsoft.com/office/drawing/2014/main" id="{CB06E594-14E8-4349-A3B2-51B1C83AB8C8}"/>
                </a:ext>
              </a:extLst>
            </p:cNvPr>
            <p:cNvSpPr txBox="1"/>
            <p:nvPr/>
          </p:nvSpPr>
          <p:spPr>
            <a:xfrm>
              <a:off x="3860508" y="6353803"/>
              <a:ext cx="1153586" cy="307777"/>
            </a:xfrm>
            <a:prstGeom prst="rect">
              <a:avLst/>
            </a:prstGeom>
            <a:noFill/>
            <a:ln>
              <a:noFill/>
            </a:ln>
          </p:spPr>
          <p:txBody>
            <a:bodyPr wrap="none" rtlCol="0">
              <a:spAutoFit/>
            </a:bodyPr>
            <a:lstStyle/>
            <a:p>
              <a:pPr algn="ctr"/>
              <a:r>
                <a:rPr lang="en-SG" sz="1400" b="0" dirty="0">
                  <a:ln>
                    <a:noFill/>
                  </a:ln>
                  <a:solidFill>
                    <a:srgbClr val="C00000"/>
                  </a:solidFill>
                  <a:latin typeface="Segoe UI" charset="0"/>
                  <a:ea typeface="Segoe UI" charset="0"/>
                  <a:cs typeface="Segoe UI" charset="0"/>
                </a:rPr>
                <a:t>Quantitative</a:t>
              </a:r>
            </a:p>
          </p:txBody>
        </p:sp>
        <p:sp>
          <p:nvSpPr>
            <p:cNvPr id="51" name="TextBox 50">
              <a:extLst>
                <a:ext uri="{FF2B5EF4-FFF2-40B4-BE49-F238E27FC236}">
                  <a16:creationId xmlns:a16="http://schemas.microsoft.com/office/drawing/2014/main" id="{E642D2CC-CF26-46EF-A352-43F1F7A7DE0E}"/>
                </a:ext>
              </a:extLst>
            </p:cNvPr>
            <p:cNvSpPr txBox="1"/>
            <p:nvPr/>
          </p:nvSpPr>
          <p:spPr>
            <a:xfrm>
              <a:off x="5612553" y="6353803"/>
              <a:ext cx="1034257" cy="307777"/>
            </a:xfrm>
            <a:prstGeom prst="rect">
              <a:avLst/>
            </a:prstGeom>
            <a:noFill/>
          </p:spPr>
          <p:txBody>
            <a:bodyPr wrap="none" rtlCol="0">
              <a:spAutoFit/>
            </a:bodyPr>
            <a:lstStyle/>
            <a:p>
              <a:pPr algn="ctr"/>
              <a:r>
                <a:rPr lang="en-SG" sz="1400" dirty="0"/>
                <a:t>Conclusion</a:t>
              </a:r>
            </a:p>
          </p:txBody>
        </p:sp>
        <p:cxnSp>
          <p:nvCxnSpPr>
            <p:cNvPr id="52" name="Straight Connector 51">
              <a:extLst>
                <a:ext uri="{FF2B5EF4-FFF2-40B4-BE49-F238E27FC236}">
                  <a16:creationId xmlns:a16="http://schemas.microsoft.com/office/drawing/2014/main" id="{3C5A11E0-5486-4291-BAFC-4703AFFBA72B}"/>
                </a:ext>
              </a:extLst>
            </p:cNvPr>
            <p:cNvCxnSpPr>
              <a:cxnSpLocks/>
            </p:cNvCxnSpPr>
            <p:nvPr/>
          </p:nvCxnSpPr>
          <p:spPr>
            <a:xfrm flipV="1">
              <a:off x="164165" y="6695222"/>
              <a:ext cx="1624295" cy="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C038DE49-FC64-4960-AFBE-A134066B0299}"/>
                </a:ext>
              </a:extLst>
            </p:cNvPr>
            <p:cNvSpPr txBox="1"/>
            <p:nvPr/>
          </p:nvSpPr>
          <p:spPr>
            <a:xfrm>
              <a:off x="407967" y="6353806"/>
              <a:ext cx="1131335" cy="307777"/>
            </a:xfrm>
            <a:prstGeom prst="rect">
              <a:avLst/>
            </a:prstGeom>
            <a:noFill/>
          </p:spPr>
          <p:txBody>
            <a:bodyPr wrap="none" rtlCol="0">
              <a:spAutoFit/>
            </a:bodyPr>
            <a:lstStyle/>
            <a:p>
              <a:pPr algn="ctr"/>
              <a:r>
                <a:rPr lang="en-SG" sz="1400" dirty="0">
                  <a:cs typeface="Segoe UI Semibold" panose="020B0702040204020203" pitchFamily="34" charset="0"/>
                </a:rPr>
                <a:t>Introduction</a:t>
              </a:r>
            </a:p>
          </p:txBody>
        </p:sp>
        <p:cxnSp>
          <p:nvCxnSpPr>
            <p:cNvPr id="60" name="Straight Connector 59">
              <a:extLst>
                <a:ext uri="{FF2B5EF4-FFF2-40B4-BE49-F238E27FC236}">
                  <a16:creationId xmlns:a16="http://schemas.microsoft.com/office/drawing/2014/main" id="{0B173E45-F167-485F-A5F6-AE1D1B0940DF}"/>
                </a:ext>
              </a:extLst>
            </p:cNvPr>
            <p:cNvCxnSpPr>
              <a:cxnSpLocks/>
            </p:cNvCxnSpPr>
            <p:nvPr/>
          </p:nvCxnSpPr>
          <p:spPr>
            <a:xfrm flipV="1">
              <a:off x="1880544" y="6695220"/>
              <a:ext cx="1624295" cy="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2D103EE8-4103-4552-9545-15389E7BA077}"/>
                </a:ext>
              </a:extLst>
            </p:cNvPr>
            <p:cNvCxnSpPr>
              <a:cxnSpLocks/>
            </p:cNvCxnSpPr>
            <p:nvPr/>
          </p:nvCxnSpPr>
          <p:spPr>
            <a:xfrm flipV="1">
              <a:off x="3596923" y="6698270"/>
              <a:ext cx="1624295" cy="2"/>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A421A564-AF8E-4A82-B1BF-AC07D1BFBC26}"/>
                </a:ext>
              </a:extLst>
            </p:cNvPr>
            <p:cNvCxnSpPr>
              <a:cxnSpLocks/>
            </p:cNvCxnSpPr>
            <p:nvPr/>
          </p:nvCxnSpPr>
          <p:spPr>
            <a:xfrm flipV="1">
              <a:off x="5317535" y="6695218"/>
              <a:ext cx="1624295" cy="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43" name="Picture 4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9598">
            <a:off x="5727451" y="740561"/>
            <a:ext cx="1804463" cy="1402920"/>
          </a:xfrm>
          <a:prstGeom prst="rect">
            <a:avLst/>
          </a:prstGeom>
        </p:spPr>
      </p:pic>
      <p:pic>
        <p:nvPicPr>
          <p:cNvPr id="24" name="Picture 2" descr="Image result for dark cardboard"/>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b="11609"/>
          <a:stretch/>
        </p:blipFill>
        <p:spPr bwMode="auto">
          <a:xfrm>
            <a:off x="1766868" y="1857638"/>
            <a:ext cx="791436" cy="2010179"/>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p:cNvSpPr txBox="1"/>
          <p:nvPr/>
        </p:nvSpPr>
        <p:spPr>
          <a:xfrm>
            <a:off x="7343667" y="1034493"/>
            <a:ext cx="853063" cy="369332"/>
          </a:xfrm>
          <a:prstGeom prst="rect">
            <a:avLst/>
          </a:prstGeom>
          <a:solidFill>
            <a:srgbClr val="FFC524">
              <a:alpha val="73000"/>
            </a:srgbClr>
          </a:solidFill>
          <a:ln w="38100">
            <a:solidFill>
              <a:schemeClr val="tx1"/>
            </a:solidFill>
          </a:ln>
        </p:spPr>
        <p:txBody>
          <a:bodyPr wrap="square" rtlCol="0">
            <a:spAutoFit/>
          </a:bodyPr>
          <a:lstStyle/>
          <a:p>
            <a:pPr algn="ctr"/>
            <a:r>
              <a:rPr lang="en-US" i="1" dirty="0"/>
              <a:t>Laser</a:t>
            </a:r>
          </a:p>
        </p:txBody>
      </p:sp>
      <p:sp>
        <p:nvSpPr>
          <p:cNvPr id="27" name="TextBox 26"/>
          <p:cNvSpPr txBox="1"/>
          <p:nvPr/>
        </p:nvSpPr>
        <p:spPr>
          <a:xfrm>
            <a:off x="497035" y="2523425"/>
            <a:ext cx="1007190" cy="646331"/>
          </a:xfrm>
          <a:prstGeom prst="rect">
            <a:avLst/>
          </a:prstGeom>
          <a:solidFill>
            <a:srgbClr val="FFC524">
              <a:alpha val="73000"/>
            </a:srgbClr>
          </a:solidFill>
          <a:ln w="38100">
            <a:solidFill>
              <a:schemeClr val="tx1"/>
            </a:solidFill>
          </a:ln>
        </p:spPr>
        <p:txBody>
          <a:bodyPr wrap="square" rtlCol="0">
            <a:spAutoFit/>
          </a:bodyPr>
          <a:lstStyle/>
          <a:p>
            <a:r>
              <a:rPr lang="en-US" i="1" dirty="0"/>
              <a:t>Dark Surface</a:t>
            </a:r>
          </a:p>
        </p:txBody>
      </p:sp>
      <p:cxnSp>
        <p:nvCxnSpPr>
          <p:cNvPr id="23" name="Straight Connector 22"/>
          <p:cNvCxnSpPr/>
          <p:nvPr/>
        </p:nvCxnSpPr>
        <p:spPr>
          <a:xfrm flipH="1">
            <a:off x="2568246" y="1682420"/>
            <a:ext cx="3411288" cy="116835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45" name="Isosceles Triangle 44"/>
          <p:cNvSpPr/>
          <p:nvPr/>
        </p:nvSpPr>
        <p:spPr>
          <a:xfrm rot="14806161">
            <a:off x="4263392" y="2119033"/>
            <a:ext cx="172360" cy="255756"/>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rot="19812807">
            <a:off x="2484472" y="2793228"/>
            <a:ext cx="141319" cy="14026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p:cNvSpPr/>
          <p:nvPr/>
        </p:nvSpPr>
        <p:spPr>
          <a:xfrm>
            <a:off x="6113348" y="2456750"/>
            <a:ext cx="669075" cy="69540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p:cNvSpPr/>
          <p:nvPr/>
        </p:nvSpPr>
        <p:spPr>
          <a:xfrm>
            <a:off x="5979534" y="2456750"/>
            <a:ext cx="267629" cy="695408"/>
          </a:xfrm>
          <a:prstGeom prst="ellips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p:cNvSpPr/>
          <p:nvPr/>
        </p:nvSpPr>
        <p:spPr>
          <a:xfrm>
            <a:off x="6782423" y="2275337"/>
            <a:ext cx="815548" cy="938457"/>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TextBox 78"/>
          <p:cNvSpPr txBox="1"/>
          <p:nvPr/>
        </p:nvSpPr>
        <p:spPr>
          <a:xfrm>
            <a:off x="6711455" y="1803358"/>
            <a:ext cx="999144" cy="369332"/>
          </a:xfrm>
          <a:prstGeom prst="rect">
            <a:avLst/>
          </a:prstGeom>
          <a:solidFill>
            <a:srgbClr val="FFC524">
              <a:alpha val="73000"/>
            </a:srgbClr>
          </a:solidFill>
          <a:ln w="38100">
            <a:solidFill>
              <a:schemeClr val="tx1"/>
            </a:solidFill>
          </a:ln>
        </p:spPr>
        <p:txBody>
          <a:bodyPr wrap="square" rtlCol="0">
            <a:spAutoFit/>
          </a:bodyPr>
          <a:lstStyle/>
          <a:p>
            <a:r>
              <a:rPr lang="en-US" i="1" dirty="0"/>
              <a:t>Camera</a:t>
            </a:r>
          </a:p>
        </p:txBody>
      </p:sp>
      <p:sp>
        <p:nvSpPr>
          <p:cNvPr id="80" name="TextBox 79"/>
          <p:cNvSpPr txBox="1"/>
          <p:nvPr/>
        </p:nvSpPr>
        <p:spPr>
          <a:xfrm>
            <a:off x="6941518" y="3029128"/>
            <a:ext cx="1538162" cy="369332"/>
          </a:xfrm>
          <a:prstGeom prst="rect">
            <a:avLst/>
          </a:prstGeom>
          <a:solidFill>
            <a:srgbClr val="FFC524">
              <a:alpha val="73000"/>
            </a:srgbClr>
          </a:solidFill>
          <a:ln w="38100">
            <a:solidFill>
              <a:schemeClr val="tx1"/>
            </a:solidFill>
          </a:ln>
        </p:spPr>
        <p:txBody>
          <a:bodyPr wrap="square" rtlCol="0">
            <a:spAutoFit/>
          </a:bodyPr>
          <a:lstStyle/>
          <a:p>
            <a:r>
              <a:rPr lang="en-US" i="1" dirty="0"/>
              <a:t>Image Sensor</a:t>
            </a:r>
          </a:p>
        </p:txBody>
      </p:sp>
      <p:sp>
        <p:nvSpPr>
          <p:cNvPr id="57" name="Oval 56"/>
          <p:cNvSpPr/>
          <p:nvPr/>
        </p:nvSpPr>
        <p:spPr>
          <a:xfrm rot="19812807">
            <a:off x="5970297" y="1586414"/>
            <a:ext cx="141319" cy="14026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p:cNvSpPr/>
          <p:nvPr/>
        </p:nvSpPr>
        <p:spPr>
          <a:xfrm rot="19812807">
            <a:off x="7528908" y="2680486"/>
            <a:ext cx="141319" cy="14026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447607" y="3244334"/>
            <a:ext cx="248786" cy="369332"/>
          </a:xfrm>
          <a:prstGeom prst="rect">
            <a:avLst/>
          </a:prstGeom>
        </p:spPr>
        <p:txBody>
          <a:bodyPr wrap="none">
            <a:spAutoFit/>
          </a:bodyPr>
          <a:lstStyle/>
          <a:p>
            <a:r>
              <a:rPr lang="en-US" dirty="0">
                <a:latin typeface="Inherited"/>
              </a:rPr>
              <a:t> </a:t>
            </a:r>
            <a:endParaRPr lang="en-US" dirty="0"/>
          </a:p>
        </p:txBody>
      </p:sp>
      <mc:AlternateContent xmlns:mc="http://schemas.openxmlformats.org/markup-compatibility/2006" xmlns:a14="http://schemas.microsoft.com/office/drawing/2010/main">
        <mc:Choice Requires="a14">
          <p:sp>
            <p:nvSpPr>
              <p:cNvPr id="7" name="Rectangle 6"/>
              <p:cNvSpPr/>
              <p:nvPr/>
            </p:nvSpPr>
            <p:spPr>
              <a:xfrm>
                <a:off x="1616607" y="5370666"/>
                <a:ext cx="81067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𝐴𝑟𝑒𝑎</m:t>
                      </m:r>
                      <m:r>
                        <a:rPr lang="en-US" b="0" i="1" smtClean="0">
                          <a:latin typeface="Cambria Math" panose="02040503050406030204" pitchFamily="18" charset="0"/>
                        </a:rPr>
                        <m:t>:</m:t>
                      </m:r>
                    </m:oMath>
                  </m:oMathPara>
                </a14:m>
                <a:endParaRPr lang="en-US" dirty="0"/>
              </a:p>
            </p:txBody>
          </p:sp>
        </mc:Choice>
        <mc:Fallback xmlns="">
          <p:sp>
            <p:nvSpPr>
              <p:cNvPr id="7" name="Rectangle 6"/>
              <p:cNvSpPr>
                <a:spLocks noRot="1" noChangeAspect="1" noMove="1" noResize="1" noEditPoints="1" noAdjustHandles="1" noChangeArrowheads="1" noChangeShapeType="1" noTextEdit="1"/>
              </p:cNvSpPr>
              <p:nvPr/>
            </p:nvSpPr>
            <p:spPr>
              <a:xfrm>
                <a:off x="1616607" y="5370666"/>
                <a:ext cx="810671"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Rectangle 46"/>
              <p:cNvSpPr/>
              <p:nvPr/>
            </p:nvSpPr>
            <p:spPr>
              <a:xfrm>
                <a:off x="1629215" y="5675090"/>
                <a:ext cx="85151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r>
                        <m:rPr>
                          <m:sty m:val="p"/>
                        </m:rPr>
                        <a:rPr lang="el-GR" b="0" i="1" smtClean="0">
                          <a:latin typeface="Cambria Math" panose="02040503050406030204" pitchFamily="18" charset="0"/>
                          <a:ea typeface="Cambria Math" panose="02040503050406030204" pitchFamily="18" charset="0"/>
                        </a:rPr>
                        <m:t>π</m:t>
                      </m:r>
                      <m:sSup>
                        <m:sSupPr>
                          <m:ctrlPr>
                            <a:rPr lang="el-GR"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𝑟</m:t>
                          </m:r>
                        </m:e>
                        <m:sup>
                          <m:r>
                            <a:rPr lang="en-US" b="0" i="1" smtClean="0">
                              <a:latin typeface="Cambria Math" panose="02040503050406030204" pitchFamily="18" charset="0"/>
                              <a:ea typeface="Cambria Math" panose="02040503050406030204" pitchFamily="18" charset="0"/>
                            </a:rPr>
                            <m:t>2</m:t>
                          </m:r>
                        </m:sup>
                      </m:sSup>
                    </m:oMath>
                  </m:oMathPara>
                </a14:m>
                <a:endParaRPr lang="en-US" dirty="0"/>
              </a:p>
            </p:txBody>
          </p:sp>
        </mc:Choice>
        <mc:Fallback xmlns="">
          <p:sp>
            <p:nvSpPr>
              <p:cNvPr id="47" name="Rectangle 46"/>
              <p:cNvSpPr>
                <a:spLocks noRot="1" noChangeAspect="1" noMove="1" noResize="1" noEditPoints="1" noAdjustHandles="1" noChangeArrowheads="1" noChangeShapeType="1" noTextEdit="1"/>
              </p:cNvSpPr>
              <p:nvPr/>
            </p:nvSpPr>
            <p:spPr>
              <a:xfrm>
                <a:off x="1629215" y="5675090"/>
                <a:ext cx="851515"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Rectangle 48"/>
              <p:cNvSpPr/>
              <p:nvPr/>
            </p:nvSpPr>
            <p:spPr>
              <a:xfrm>
                <a:off x="-32759" y="3962474"/>
                <a:ext cx="439068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𝐶𝑟𝑜𝑠𝑠</m:t>
                      </m:r>
                      <m:r>
                        <a:rPr lang="en-US" b="0" i="1" smtClean="0">
                          <a:latin typeface="Cambria Math" panose="02040503050406030204" pitchFamily="18" charset="0"/>
                        </a:rPr>
                        <m:t>−</m:t>
                      </m:r>
                      <m:r>
                        <a:rPr lang="en-US" b="0" i="1" smtClean="0">
                          <a:latin typeface="Cambria Math" panose="02040503050406030204" pitchFamily="18" charset="0"/>
                        </a:rPr>
                        <m:t>𝑆𝑒𝑐𝑡𝑖𝑜𝑛𝑎𝑙</m:t>
                      </m:r>
                      <m:r>
                        <a:rPr lang="en-US" b="0" i="1" smtClean="0">
                          <a:latin typeface="Cambria Math" panose="02040503050406030204" pitchFamily="18" charset="0"/>
                        </a:rPr>
                        <m:t> </m:t>
                      </m:r>
                      <m:r>
                        <a:rPr lang="en-US" b="0" i="1" smtClean="0">
                          <a:latin typeface="Cambria Math" panose="02040503050406030204" pitchFamily="18" charset="0"/>
                        </a:rPr>
                        <m:t>𝐴𝑟𝑒𝑎</m:t>
                      </m:r>
                      <m:r>
                        <a:rPr lang="en-US" b="0" i="1" smtClean="0">
                          <a:latin typeface="Cambria Math" panose="02040503050406030204" pitchFamily="18" charset="0"/>
                        </a:rPr>
                        <m:t> </m:t>
                      </m:r>
                      <m:r>
                        <a:rPr lang="en-US" b="0" i="1" smtClean="0">
                          <a:latin typeface="Cambria Math" panose="02040503050406030204" pitchFamily="18" charset="0"/>
                        </a:rPr>
                        <m:t>𝑜𝑓</m:t>
                      </m:r>
                      <m:r>
                        <a:rPr lang="en-US" b="0" i="1" smtClean="0">
                          <a:latin typeface="Cambria Math" panose="02040503050406030204" pitchFamily="18" charset="0"/>
                        </a:rPr>
                        <m:t> </m:t>
                      </m:r>
                      <m:r>
                        <a:rPr lang="en-US" b="0" i="1" smtClean="0">
                          <a:latin typeface="Cambria Math" panose="02040503050406030204" pitchFamily="18" charset="0"/>
                        </a:rPr>
                        <m:t>𝐿𝑎𝑠𝑒𝑟</m:t>
                      </m:r>
                      <m:r>
                        <a:rPr lang="en-US" b="0" i="1" smtClean="0">
                          <a:latin typeface="Cambria Math" panose="02040503050406030204" pitchFamily="18" charset="0"/>
                        </a:rPr>
                        <m:t> </m:t>
                      </m:r>
                      <m:r>
                        <a:rPr lang="en-US" b="0" i="1" smtClean="0">
                          <a:latin typeface="Cambria Math" panose="02040503050406030204" pitchFamily="18" charset="0"/>
                        </a:rPr>
                        <m:t>𝐵𝑒𝑎𝑚</m:t>
                      </m:r>
                    </m:oMath>
                  </m:oMathPara>
                </a14:m>
                <a:endParaRPr lang="en-US" dirty="0"/>
              </a:p>
            </p:txBody>
          </p:sp>
        </mc:Choice>
        <mc:Fallback xmlns="">
          <p:sp>
            <p:nvSpPr>
              <p:cNvPr id="49" name="Rectangle 48"/>
              <p:cNvSpPr>
                <a:spLocks noRot="1" noChangeAspect="1" noMove="1" noResize="1" noEditPoints="1" noAdjustHandles="1" noChangeArrowheads="1" noChangeShapeType="1" noTextEdit="1"/>
              </p:cNvSpPr>
              <p:nvPr/>
            </p:nvSpPr>
            <p:spPr>
              <a:xfrm>
                <a:off x="-32759" y="3962474"/>
                <a:ext cx="4390689" cy="369332"/>
              </a:xfrm>
              <a:prstGeom prst="rect">
                <a:avLst/>
              </a:prstGeom>
              <a:blipFill>
                <a:blip r:embed="rId7"/>
                <a:stretch>
                  <a:fillRect b="-1639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Rectangle 54"/>
              <p:cNvSpPr/>
              <p:nvPr/>
            </p:nvSpPr>
            <p:spPr>
              <a:xfrm>
                <a:off x="1423968" y="4405845"/>
                <a:ext cx="126425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𝐸𝑞𝑢𝑎𝑡𝑖𝑜𝑛</m:t>
                      </m:r>
                      <m:r>
                        <a:rPr lang="en-US" b="0" i="1" smtClean="0">
                          <a:latin typeface="Cambria Math" panose="02040503050406030204" pitchFamily="18" charset="0"/>
                        </a:rPr>
                        <m:t>:</m:t>
                      </m:r>
                    </m:oMath>
                  </m:oMathPara>
                </a14:m>
                <a:endParaRPr lang="en-US" dirty="0"/>
              </a:p>
            </p:txBody>
          </p:sp>
        </mc:Choice>
        <mc:Fallback xmlns="">
          <p:sp>
            <p:nvSpPr>
              <p:cNvPr id="55" name="Rectangle 54"/>
              <p:cNvSpPr>
                <a:spLocks noRot="1" noChangeAspect="1" noMove="1" noResize="1" noEditPoints="1" noAdjustHandles="1" noChangeArrowheads="1" noChangeShapeType="1" noTextEdit="1"/>
              </p:cNvSpPr>
              <p:nvPr/>
            </p:nvSpPr>
            <p:spPr>
              <a:xfrm>
                <a:off x="1423968" y="4405845"/>
                <a:ext cx="1264257" cy="369332"/>
              </a:xfrm>
              <a:prstGeom prst="rect">
                <a:avLst/>
              </a:prstGeom>
              <a:blipFill>
                <a:blip r:embed="rId8"/>
                <a:stretch>
                  <a:fillRect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Rectangle 55"/>
              <p:cNvSpPr/>
              <p:nvPr/>
            </p:nvSpPr>
            <p:spPr>
              <a:xfrm>
                <a:off x="1284217" y="4804107"/>
                <a:ext cx="154375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2</m:t>
                          </m:r>
                        </m:sup>
                      </m:sSup>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b="0" i="1" smtClean="0">
                              <a:latin typeface="Cambria Math" panose="02040503050406030204" pitchFamily="18" charset="0"/>
                            </a:rPr>
                            <m:t>𝑦</m:t>
                          </m:r>
                        </m:e>
                        <m:sup>
                          <m:r>
                            <a:rPr lang="en-US" i="1">
                              <a:latin typeface="Cambria Math" panose="02040503050406030204" pitchFamily="18" charset="0"/>
                            </a:rPr>
                            <m:t>2</m:t>
                          </m:r>
                        </m:sup>
                      </m:sSup>
                      <m:r>
                        <a:rPr lang="en-US" b="0" i="1" smtClean="0">
                          <a:latin typeface="Cambria Math" panose="02040503050406030204" pitchFamily="18" charset="0"/>
                        </a:rPr>
                        <m:t>=</m:t>
                      </m:r>
                      <m:sSup>
                        <m:sSupPr>
                          <m:ctrlPr>
                            <a:rPr lang="el-GR"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𝑟</m:t>
                          </m:r>
                        </m:e>
                        <m:sup>
                          <m:r>
                            <a:rPr lang="en-US" b="0" i="1" smtClean="0">
                              <a:latin typeface="Cambria Math" panose="02040503050406030204" pitchFamily="18" charset="0"/>
                              <a:ea typeface="Cambria Math" panose="02040503050406030204" pitchFamily="18" charset="0"/>
                            </a:rPr>
                            <m:t>2</m:t>
                          </m:r>
                        </m:sup>
                      </m:sSup>
                    </m:oMath>
                  </m:oMathPara>
                </a14:m>
                <a:endParaRPr lang="en-US" dirty="0"/>
              </a:p>
            </p:txBody>
          </p:sp>
        </mc:Choice>
        <mc:Fallback xmlns="">
          <p:sp>
            <p:nvSpPr>
              <p:cNvPr id="56" name="Rectangle 55"/>
              <p:cNvSpPr>
                <a:spLocks noRot="1" noChangeAspect="1" noMove="1" noResize="1" noEditPoints="1" noAdjustHandles="1" noChangeArrowheads="1" noChangeShapeType="1" noTextEdit="1"/>
              </p:cNvSpPr>
              <p:nvPr/>
            </p:nvSpPr>
            <p:spPr>
              <a:xfrm>
                <a:off x="1284217" y="4804107"/>
                <a:ext cx="1543756" cy="369332"/>
              </a:xfrm>
              <a:prstGeom prst="rect">
                <a:avLst/>
              </a:prstGeom>
              <a:blipFill>
                <a:blip r:embed="rId9"/>
                <a:stretch>
                  <a:fillRect b="-9836"/>
                </a:stretch>
              </a:blipFill>
            </p:spPr>
            <p:txBody>
              <a:bodyPr/>
              <a:lstStyle/>
              <a:p>
                <a:r>
                  <a:rPr lang="en-US">
                    <a:noFill/>
                  </a:rPr>
                  <a:t> </a:t>
                </a:r>
              </a:p>
            </p:txBody>
          </p:sp>
        </mc:Fallback>
      </mc:AlternateContent>
      <p:cxnSp>
        <p:nvCxnSpPr>
          <p:cNvPr id="9" name="Straight Arrow Connector 8"/>
          <p:cNvCxnSpPr/>
          <p:nvPr/>
        </p:nvCxnSpPr>
        <p:spPr>
          <a:xfrm>
            <a:off x="3462769" y="5318117"/>
            <a:ext cx="1517532" cy="9306"/>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1" name="Rectangle 60"/>
              <p:cNvSpPr/>
              <p:nvPr/>
            </p:nvSpPr>
            <p:spPr>
              <a:xfrm>
                <a:off x="4729173" y="3940356"/>
                <a:ext cx="410548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𝐶𝑟𝑜𝑠𝑠</m:t>
                      </m:r>
                      <m:r>
                        <a:rPr lang="en-US" b="0" i="1" smtClean="0">
                          <a:latin typeface="Cambria Math" panose="02040503050406030204" pitchFamily="18" charset="0"/>
                        </a:rPr>
                        <m:t>−</m:t>
                      </m:r>
                      <m:r>
                        <a:rPr lang="en-US" b="0" i="1" smtClean="0">
                          <a:latin typeface="Cambria Math" panose="02040503050406030204" pitchFamily="18" charset="0"/>
                        </a:rPr>
                        <m:t>𝑆𝑒𝑐𝑡𝑖𝑜𝑛𝑎𝑙</m:t>
                      </m:r>
                      <m:r>
                        <a:rPr lang="en-US" b="0" i="1" smtClean="0">
                          <a:latin typeface="Cambria Math" panose="02040503050406030204" pitchFamily="18" charset="0"/>
                        </a:rPr>
                        <m:t> </m:t>
                      </m:r>
                      <m:r>
                        <a:rPr lang="en-US" b="0" i="1" smtClean="0">
                          <a:latin typeface="Cambria Math" panose="02040503050406030204" pitchFamily="18" charset="0"/>
                        </a:rPr>
                        <m:t>𝐴𝑟𝑒𝑎</m:t>
                      </m:r>
                      <m:r>
                        <a:rPr lang="en-US" b="0" i="1" smtClean="0">
                          <a:latin typeface="Cambria Math" panose="02040503050406030204" pitchFamily="18" charset="0"/>
                        </a:rPr>
                        <m:t> </m:t>
                      </m:r>
                      <m:r>
                        <a:rPr lang="en-US" b="0" i="1" smtClean="0">
                          <a:latin typeface="Cambria Math" panose="02040503050406030204" pitchFamily="18" charset="0"/>
                        </a:rPr>
                        <m:t>𝑜𝑓</m:t>
                      </m:r>
                      <m:r>
                        <a:rPr lang="en-US" b="0" i="1" smtClean="0">
                          <a:latin typeface="Cambria Math" panose="02040503050406030204" pitchFamily="18" charset="0"/>
                        </a:rPr>
                        <m:t> </m:t>
                      </m:r>
                      <m:r>
                        <a:rPr lang="en-US" b="0" i="1" smtClean="0">
                          <a:latin typeface="Cambria Math" panose="02040503050406030204" pitchFamily="18" charset="0"/>
                        </a:rPr>
                        <m:t>𝐿𝑎𝑠𝑒𝑟</m:t>
                      </m:r>
                      <m:r>
                        <a:rPr lang="en-US" b="0" i="1" smtClean="0">
                          <a:latin typeface="Cambria Math" panose="02040503050406030204" pitchFamily="18" charset="0"/>
                        </a:rPr>
                        <m:t> </m:t>
                      </m:r>
                      <m:r>
                        <a:rPr lang="en-US" b="0" i="1" smtClean="0">
                          <a:latin typeface="Cambria Math" panose="02040503050406030204" pitchFamily="18" charset="0"/>
                        </a:rPr>
                        <m:t>𝑆𝑝𝑜𝑡</m:t>
                      </m:r>
                    </m:oMath>
                  </m:oMathPara>
                </a14:m>
                <a:endParaRPr lang="en-US" dirty="0"/>
              </a:p>
            </p:txBody>
          </p:sp>
        </mc:Choice>
        <mc:Fallback xmlns="">
          <p:sp>
            <p:nvSpPr>
              <p:cNvPr id="61" name="Rectangle 60"/>
              <p:cNvSpPr>
                <a:spLocks noRot="1" noChangeAspect="1" noMove="1" noResize="1" noEditPoints="1" noAdjustHandles="1" noChangeArrowheads="1" noChangeShapeType="1" noTextEdit="1"/>
              </p:cNvSpPr>
              <p:nvPr/>
            </p:nvSpPr>
            <p:spPr>
              <a:xfrm>
                <a:off x="4729173" y="3940356"/>
                <a:ext cx="4105483" cy="369332"/>
              </a:xfrm>
              <a:prstGeom prst="rect">
                <a:avLst/>
              </a:prstGeom>
              <a:blipFill>
                <a:blip r:embed="rId10"/>
                <a:stretch>
                  <a:fillRect b="-1639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2" name="Rectangle 61"/>
              <p:cNvSpPr/>
              <p:nvPr/>
            </p:nvSpPr>
            <p:spPr>
              <a:xfrm>
                <a:off x="6349396" y="5305006"/>
                <a:ext cx="816629" cy="37008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𝐴𝑟𝑒𝑎</m:t>
                      </m:r>
                      <m:r>
                        <a:rPr lang="en-US" b="0" i="1" smtClean="0">
                          <a:latin typeface="Cambria Math" panose="02040503050406030204" pitchFamily="18" charset="0"/>
                        </a:rPr>
                        <m:t>:</m:t>
                      </m:r>
                    </m:oMath>
                  </m:oMathPara>
                </a14:m>
                <a:endParaRPr lang="en-US" dirty="0"/>
              </a:p>
            </p:txBody>
          </p:sp>
        </mc:Choice>
        <mc:Fallback xmlns="">
          <p:sp>
            <p:nvSpPr>
              <p:cNvPr id="62" name="Rectangle 61"/>
              <p:cNvSpPr>
                <a:spLocks noRot="1" noChangeAspect="1" noMove="1" noResize="1" noEditPoints="1" noAdjustHandles="1" noChangeArrowheads="1" noChangeShapeType="1" noTextEdit="1"/>
              </p:cNvSpPr>
              <p:nvPr/>
            </p:nvSpPr>
            <p:spPr>
              <a:xfrm>
                <a:off x="6349396" y="5305006"/>
                <a:ext cx="816629" cy="370084"/>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3" name="Rectangle 62"/>
              <p:cNvSpPr/>
              <p:nvPr/>
            </p:nvSpPr>
            <p:spPr>
              <a:xfrm>
                <a:off x="5770448" y="5535538"/>
                <a:ext cx="1818118" cy="69872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f>
                        <m:fPr>
                          <m:ctrlPr>
                            <a:rPr lang="el-GR" b="0" i="1" smtClean="0">
                              <a:latin typeface="Cambria Math" panose="02040503050406030204" pitchFamily="18" charset="0"/>
                              <a:ea typeface="Cambria Math" panose="02040503050406030204" pitchFamily="18" charset="0"/>
                            </a:rPr>
                          </m:ctrlPr>
                        </m:fPr>
                        <m:num>
                          <m:r>
                            <m:rPr>
                              <m:sty m:val="p"/>
                            </m:rPr>
                            <a:rPr lang="el-GR" i="1">
                              <a:latin typeface="Cambria Math" panose="02040503050406030204" pitchFamily="18" charset="0"/>
                              <a:ea typeface="Cambria Math" panose="02040503050406030204" pitchFamily="18" charset="0"/>
                            </a:rPr>
                            <m:t>π</m:t>
                          </m:r>
                          <m:sSup>
                            <m:sSupPr>
                              <m:ctrlPr>
                                <a:rPr lang="el-GR"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𝑟</m:t>
                              </m:r>
                            </m:e>
                            <m:sup>
                              <m:r>
                                <a:rPr lang="en-US" i="1">
                                  <a:latin typeface="Cambria Math" panose="02040503050406030204" pitchFamily="18" charset="0"/>
                                  <a:ea typeface="Cambria Math" panose="02040503050406030204" pitchFamily="18" charset="0"/>
                                </a:rPr>
                                <m:t>2</m:t>
                              </m:r>
                            </m:sup>
                          </m:sSup>
                        </m:num>
                        <m:den>
                          <m:r>
                            <m:rPr>
                              <m:sty m:val="p"/>
                            </m:rPr>
                            <a:rPr lang="en-US">
                              <a:latin typeface="Cambria Math" panose="02040503050406030204" pitchFamily="18" charset="0"/>
                            </a:rPr>
                            <m:t>cos</m:t>
                          </m:r>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𝛼</m:t>
                          </m:r>
                          <m:r>
                            <a:rPr lang="en-US" b="0" i="1" smtClean="0">
                              <a:latin typeface="Cambria Math" panose="02040503050406030204" pitchFamily="18" charset="0"/>
                              <a:ea typeface="Cambria Math" panose="02040503050406030204" pitchFamily="18" charset="0"/>
                            </a:rPr>
                            <m:t>)</m:t>
                          </m:r>
                          <m:r>
                            <m:rPr>
                              <m:sty m:val="p"/>
                            </m:rPr>
                            <a:rPr lang="en-US">
                              <a:latin typeface="Cambria Math" panose="02040503050406030204" pitchFamily="18" charset="0"/>
                            </a:rPr>
                            <m:t>cos</m:t>
                          </m:r>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ea typeface="Cambria Math" panose="02040503050406030204" pitchFamily="18" charset="0"/>
                            </a:rPr>
                            <m:t>)</m:t>
                          </m:r>
                        </m:den>
                      </m:f>
                    </m:oMath>
                  </m:oMathPara>
                </a14:m>
                <a:endParaRPr lang="en-US" dirty="0"/>
              </a:p>
            </p:txBody>
          </p:sp>
        </mc:Choice>
        <mc:Fallback xmlns="">
          <p:sp>
            <p:nvSpPr>
              <p:cNvPr id="63" name="Rectangle 62"/>
              <p:cNvSpPr>
                <a:spLocks noRot="1" noChangeAspect="1" noMove="1" noResize="1" noEditPoints="1" noAdjustHandles="1" noChangeArrowheads="1" noChangeShapeType="1" noTextEdit="1"/>
              </p:cNvSpPr>
              <p:nvPr/>
            </p:nvSpPr>
            <p:spPr>
              <a:xfrm>
                <a:off x="5770448" y="5535538"/>
                <a:ext cx="1818118" cy="698727"/>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5" name="Rectangle 64"/>
              <p:cNvSpPr/>
              <p:nvPr/>
            </p:nvSpPr>
            <p:spPr>
              <a:xfrm>
                <a:off x="6145141" y="4346378"/>
                <a:ext cx="1273549" cy="37008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𝐸𝑞𝑢𝑎𝑡𝑖𝑜𝑛</m:t>
                      </m:r>
                      <m:r>
                        <a:rPr lang="en-US" b="0" i="1" smtClean="0">
                          <a:latin typeface="Cambria Math" panose="02040503050406030204" pitchFamily="18" charset="0"/>
                        </a:rPr>
                        <m:t>:</m:t>
                      </m:r>
                    </m:oMath>
                  </m:oMathPara>
                </a14:m>
                <a:endParaRPr lang="en-US" dirty="0"/>
              </a:p>
            </p:txBody>
          </p:sp>
        </mc:Choice>
        <mc:Fallback xmlns="">
          <p:sp>
            <p:nvSpPr>
              <p:cNvPr id="65" name="Rectangle 64"/>
              <p:cNvSpPr>
                <a:spLocks noRot="1" noChangeAspect="1" noMove="1" noResize="1" noEditPoints="1" noAdjustHandles="1" noChangeArrowheads="1" noChangeShapeType="1" noTextEdit="1"/>
              </p:cNvSpPr>
              <p:nvPr/>
            </p:nvSpPr>
            <p:spPr>
              <a:xfrm>
                <a:off x="6145141" y="4346378"/>
                <a:ext cx="1273549" cy="370084"/>
              </a:xfrm>
              <a:prstGeom prst="rect">
                <a:avLst/>
              </a:prstGeom>
              <a:blipFill>
                <a:blip r:embed="rId13"/>
                <a:stretch>
                  <a:fillRect b="-147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9" name="Rectangle 68"/>
              <p:cNvSpPr/>
              <p:nvPr/>
            </p:nvSpPr>
            <p:spPr>
              <a:xfrm>
                <a:off x="5369285" y="4745831"/>
                <a:ext cx="3262963" cy="64764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b="0" i="1" smtClean="0">
                              <a:latin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 </m:t>
                              </m:r>
                              <m:r>
                                <m:rPr>
                                  <m:sty m:val="p"/>
                                </m:rPr>
                                <a:rPr lang="en-US">
                                  <a:latin typeface="Cambria Math" panose="02040503050406030204" pitchFamily="18" charset="0"/>
                                </a:rPr>
                                <m:t>cos</m:t>
                              </m:r>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𝛼</m:t>
                              </m:r>
                              <m:r>
                                <a:rPr lang="en-US" i="1">
                                  <a:latin typeface="Cambria Math" panose="02040503050406030204" pitchFamily="18" charset="0"/>
                                  <a:ea typeface="Cambria Math" panose="02040503050406030204" pitchFamily="18" charset="0"/>
                                </a:rPr>
                                <m:t>))</m:t>
                              </m:r>
                            </m:e>
                            <m:sup>
                              <m:r>
                                <a:rPr lang="en-US" i="1">
                                  <a:latin typeface="Cambria Math" panose="02040503050406030204" pitchFamily="18" charset="0"/>
                                </a:rPr>
                                <m:t>2</m:t>
                              </m:r>
                            </m:sup>
                          </m:sSup>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2</m:t>
                              </m:r>
                            </m:sup>
                          </m:sSup>
                        </m:den>
                      </m:f>
                      <m:r>
                        <a:rPr lang="en-US" b="0" i="1" smtClean="0">
                          <a:latin typeface="Cambria Math" panose="02040503050406030204" pitchFamily="18" charset="0"/>
                        </a:rPr>
                        <m:t>+</m:t>
                      </m:r>
                      <m:f>
                        <m:fPr>
                          <m:ctrlPr>
                            <a:rPr lang="en-US" i="1">
                              <a:latin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rPr>
                                <m:t>(</m:t>
                              </m:r>
                              <m:r>
                                <a:rPr lang="en-US" i="1">
                                  <a:latin typeface="Cambria Math" panose="02040503050406030204" pitchFamily="18" charset="0"/>
                                </a:rPr>
                                <m:t>𝑦</m:t>
                              </m:r>
                              <m:r>
                                <a:rPr lang="en-US" i="1">
                                  <a:latin typeface="Cambria Math" panose="02040503050406030204" pitchFamily="18" charset="0"/>
                                </a:rPr>
                                <m:t> </m:t>
                              </m:r>
                              <m:r>
                                <m:rPr>
                                  <m:sty m:val="p"/>
                                </m:rPr>
                                <a:rPr lang="en-US">
                                  <a:latin typeface="Cambria Math" panose="02040503050406030204" pitchFamily="18" charset="0"/>
                                </a:rPr>
                                <m:t>cos</m:t>
                              </m:r>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𝛽</m:t>
                              </m:r>
                              <m:r>
                                <a:rPr lang="en-US" i="1">
                                  <a:latin typeface="Cambria Math" panose="02040503050406030204" pitchFamily="18" charset="0"/>
                                  <a:ea typeface="Cambria Math" panose="02040503050406030204" pitchFamily="18" charset="0"/>
                                </a:rPr>
                                <m:t>))</m:t>
                              </m:r>
                            </m:e>
                            <m:sup>
                              <m:r>
                                <a:rPr lang="en-US" i="1">
                                  <a:latin typeface="Cambria Math" panose="02040503050406030204" pitchFamily="18" charset="0"/>
                                </a:rPr>
                                <m:t>2</m:t>
                              </m:r>
                            </m:sup>
                          </m:sSup>
                        </m:num>
                        <m:den>
                          <m:sSup>
                            <m:sSupPr>
                              <m:ctrlPr>
                                <a:rPr lang="en-US" i="1">
                                  <a:latin typeface="Cambria Math" panose="02040503050406030204" pitchFamily="18" charset="0"/>
                                </a:rPr>
                              </m:ctrlPr>
                            </m:sSupPr>
                            <m:e>
                              <m:r>
                                <a:rPr lang="en-US" i="1">
                                  <a:latin typeface="Cambria Math" panose="02040503050406030204" pitchFamily="18" charset="0"/>
                                </a:rPr>
                                <m:t>𝑟</m:t>
                              </m:r>
                            </m:e>
                            <m:sup>
                              <m:r>
                                <a:rPr lang="en-US" i="1">
                                  <a:latin typeface="Cambria Math" panose="02040503050406030204" pitchFamily="18" charset="0"/>
                                </a:rPr>
                                <m:t>2</m:t>
                              </m:r>
                            </m:sup>
                          </m:sSup>
                        </m:den>
                      </m:f>
                      <m:r>
                        <a:rPr lang="en-US" b="0" i="1" smtClean="0">
                          <a:latin typeface="Cambria Math" panose="02040503050406030204" pitchFamily="18" charset="0"/>
                        </a:rPr>
                        <m:t>=1</m:t>
                      </m:r>
                    </m:oMath>
                  </m:oMathPara>
                </a14:m>
                <a:endParaRPr lang="en-US" dirty="0"/>
              </a:p>
            </p:txBody>
          </p:sp>
        </mc:Choice>
        <mc:Fallback xmlns="">
          <p:sp>
            <p:nvSpPr>
              <p:cNvPr id="69" name="Rectangle 68"/>
              <p:cNvSpPr>
                <a:spLocks noRot="1" noChangeAspect="1" noMove="1" noResize="1" noEditPoints="1" noAdjustHandles="1" noChangeArrowheads="1" noChangeShapeType="1" noTextEdit="1"/>
              </p:cNvSpPr>
              <p:nvPr/>
            </p:nvSpPr>
            <p:spPr>
              <a:xfrm>
                <a:off x="5369285" y="4745831"/>
                <a:ext cx="3262963" cy="647647"/>
              </a:xfrm>
              <a:prstGeom prst="rect">
                <a:avLst/>
              </a:prstGeom>
              <a:blipFill>
                <a:blip r:embed="rId1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37449601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7"/>
                                        </p:tgtEl>
                                        <p:attrNameLst>
                                          <p:attrName>style.visibility</p:attrName>
                                        </p:attrNameLst>
                                      </p:cBhvr>
                                      <p:to>
                                        <p:strVal val="visible"/>
                                      </p:to>
                                    </p:set>
                                    <p:animEffect transition="in" filter="wipe(left)">
                                      <p:cBhvr>
                                        <p:cTn id="10" dur="500"/>
                                        <p:tgtEl>
                                          <p:spTgt spid="47"/>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55"/>
                                        </p:tgtEl>
                                        <p:attrNameLst>
                                          <p:attrName>style.visibility</p:attrName>
                                        </p:attrNameLst>
                                      </p:cBhvr>
                                      <p:to>
                                        <p:strVal val="visible"/>
                                      </p:to>
                                    </p:set>
                                    <p:animEffect transition="in" filter="wipe(left)">
                                      <p:cBhvr>
                                        <p:cTn id="13" dur="500"/>
                                        <p:tgtEl>
                                          <p:spTgt spid="55"/>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56"/>
                                        </p:tgtEl>
                                        <p:attrNameLst>
                                          <p:attrName>style.visibility</p:attrName>
                                        </p:attrNameLst>
                                      </p:cBhvr>
                                      <p:to>
                                        <p:strVal val="visible"/>
                                      </p:to>
                                    </p:set>
                                    <p:animEffect transition="in" filter="wipe(left)">
                                      <p:cBhvr>
                                        <p:cTn id="16" dur="500"/>
                                        <p:tgtEl>
                                          <p:spTgt spid="56"/>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49"/>
                                        </p:tgtEl>
                                        <p:attrNameLst>
                                          <p:attrName>style.visibility</p:attrName>
                                        </p:attrNameLst>
                                      </p:cBhvr>
                                      <p:to>
                                        <p:strVal val="visible"/>
                                      </p:to>
                                    </p:set>
                                    <p:animEffect transition="in" filter="wipe(left)">
                                      <p:cBhvr>
                                        <p:cTn id="19" dur="500"/>
                                        <p:tgtEl>
                                          <p:spTgt spid="49"/>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nodeType="click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wipe(left)">
                                      <p:cBhvr>
                                        <p:cTn id="24" dur="500"/>
                                        <p:tgtEl>
                                          <p:spTgt spid="9"/>
                                        </p:tgtEl>
                                      </p:cBhvr>
                                    </p:animEffect>
                                  </p:childTnLst>
                                </p:cTn>
                              </p:par>
                              <p:par>
                                <p:cTn id="25" presetID="22" presetClass="entr" presetSubtype="8" fill="hold" grpId="0" nodeType="withEffect">
                                  <p:stCondLst>
                                    <p:cond delay="0"/>
                                  </p:stCondLst>
                                  <p:childTnLst>
                                    <p:set>
                                      <p:cBhvr>
                                        <p:cTn id="26" dur="1" fill="hold">
                                          <p:stCondLst>
                                            <p:cond delay="0"/>
                                          </p:stCondLst>
                                        </p:cTn>
                                        <p:tgtEl>
                                          <p:spTgt spid="61"/>
                                        </p:tgtEl>
                                        <p:attrNameLst>
                                          <p:attrName>style.visibility</p:attrName>
                                        </p:attrNameLst>
                                      </p:cBhvr>
                                      <p:to>
                                        <p:strVal val="visible"/>
                                      </p:to>
                                    </p:set>
                                    <p:animEffect transition="in" filter="wipe(left)">
                                      <p:cBhvr>
                                        <p:cTn id="27" dur="500"/>
                                        <p:tgtEl>
                                          <p:spTgt spid="61"/>
                                        </p:tgtEl>
                                      </p:cBhvr>
                                    </p:animEffect>
                                  </p:childTnLst>
                                </p:cTn>
                              </p:par>
                              <p:par>
                                <p:cTn id="28" presetID="22" presetClass="entr" presetSubtype="8" fill="hold" grpId="0" nodeType="withEffect">
                                  <p:stCondLst>
                                    <p:cond delay="0"/>
                                  </p:stCondLst>
                                  <p:childTnLst>
                                    <p:set>
                                      <p:cBhvr>
                                        <p:cTn id="29" dur="1" fill="hold">
                                          <p:stCondLst>
                                            <p:cond delay="0"/>
                                          </p:stCondLst>
                                        </p:cTn>
                                        <p:tgtEl>
                                          <p:spTgt spid="62"/>
                                        </p:tgtEl>
                                        <p:attrNameLst>
                                          <p:attrName>style.visibility</p:attrName>
                                        </p:attrNameLst>
                                      </p:cBhvr>
                                      <p:to>
                                        <p:strVal val="visible"/>
                                      </p:to>
                                    </p:set>
                                    <p:animEffect transition="in" filter="wipe(left)">
                                      <p:cBhvr>
                                        <p:cTn id="30" dur="500"/>
                                        <p:tgtEl>
                                          <p:spTgt spid="62"/>
                                        </p:tgtEl>
                                      </p:cBhvr>
                                    </p:animEffect>
                                  </p:childTnLst>
                                </p:cTn>
                              </p:par>
                              <p:par>
                                <p:cTn id="31" presetID="22" presetClass="entr" presetSubtype="8" fill="hold" grpId="0" nodeType="withEffect">
                                  <p:stCondLst>
                                    <p:cond delay="0"/>
                                  </p:stCondLst>
                                  <p:childTnLst>
                                    <p:set>
                                      <p:cBhvr>
                                        <p:cTn id="32" dur="1" fill="hold">
                                          <p:stCondLst>
                                            <p:cond delay="0"/>
                                          </p:stCondLst>
                                        </p:cTn>
                                        <p:tgtEl>
                                          <p:spTgt spid="63"/>
                                        </p:tgtEl>
                                        <p:attrNameLst>
                                          <p:attrName>style.visibility</p:attrName>
                                        </p:attrNameLst>
                                      </p:cBhvr>
                                      <p:to>
                                        <p:strVal val="visible"/>
                                      </p:to>
                                    </p:set>
                                    <p:animEffect transition="in" filter="wipe(left)">
                                      <p:cBhvr>
                                        <p:cTn id="33" dur="500"/>
                                        <p:tgtEl>
                                          <p:spTgt spid="63"/>
                                        </p:tgtEl>
                                      </p:cBhvr>
                                    </p:animEffect>
                                  </p:childTnLst>
                                </p:cTn>
                              </p:par>
                              <p:par>
                                <p:cTn id="34" presetID="22" presetClass="entr" presetSubtype="8" fill="hold" grpId="0" nodeType="withEffect">
                                  <p:stCondLst>
                                    <p:cond delay="0"/>
                                  </p:stCondLst>
                                  <p:childTnLst>
                                    <p:set>
                                      <p:cBhvr>
                                        <p:cTn id="35" dur="1" fill="hold">
                                          <p:stCondLst>
                                            <p:cond delay="0"/>
                                          </p:stCondLst>
                                        </p:cTn>
                                        <p:tgtEl>
                                          <p:spTgt spid="65"/>
                                        </p:tgtEl>
                                        <p:attrNameLst>
                                          <p:attrName>style.visibility</p:attrName>
                                        </p:attrNameLst>
                                      </p:cBhvr>
                                      <p:to>
                                        <p:strVal val="visible"/>
                                      </p:to>
                                    </p:set>
                                    <p:animEffect transition="in" filter="wipe(left)">
                                      <p:cBhvr>
                                        <p:cTn id="36" dur="500"/>
                                        <p:tgtEl>
                                          <p:spTgt spid="65"/>
                                        </p:tgtEl>
                                      </p:cBhvr>
                                    </p:animEffect>
                                  </p:childTnLst>
                                </p:cTn>
                              </p:par>
                              <p:par>
                                <p:cTn id="37" presetID="22" presetClass="entr" presetSubtype="8" fill="hold" grpId="0" nodeType="withEffect">
                                  <p:stCondLst>
                                    <p:cond delay="0"/>
                                  </p:stCondLst>
                                  <p:childTnLst>
                                    <p:set>
                                      <p:cBhvr>
                                        <p:cTn id="38" dur="1" fill="hold">
                                          <p:stCondLst>
                                            <p:cond delay="0"/>
                                          </p:stCondLst>
                                        </p:cTn>
                                        <p:tgtEl>
                                          <p:spTgt spid="69"/>
                                        </p:tgtEl>
                                        <p:attrNameLst>
                                          <p:attrName>style.visibility</p:attrName>
                                        </p:attrNameLst>
                                      </p:cBhvr>
                                      <p:to>
                                        <p:strVal val="visible"/>
                                      </p:to>
                                    </p:set>
                                    <p:animEffect transition="in" filter="wipe(left)">
                                      <p:cBhvr>
                                        <p:cTn id="39" dur="50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47" grpId="0"/>
      <p:bldP spid="49" grpId="0"/>
      <p:bldP spid="55" grpId="0"/>
      <p:bldP spid="56" grpId="0"/>
      <p:bldP spid="61" grpId="0"/>
      <p:bldP spid="62" grpId="0"/>
      <p:bldP spid="63" grpId="0"/>
      <p:bldP spid="65" grpId="0"/>
      <p:bldP spid="69"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77318"/>
            <a:ext cx="7886700" cy="1339970"/>
          </a:xfrm>
        </p:spPr>
        <p:txBody>
          <a:bodyPr/>
          <a:lstStyle/>
          <a:p>
            <a:r>
              <a:rPr lang="en-US" dirty="0"/>
              <a:t>Full Wave Calculation</a:t>
            </a:r>
          </a:p>
        </p:txBody>
      </p:sp>
      <p:sp>
        <p:nvSpPr>
          <p:cNvPr id="4" name="Footer Placeholder 3"/>
          <p:cNvSpPr>
            <a:spLocks noGrp="1"/>
          </p:cNvSpPr>
          <p:nvPr>
            <p:ph type="ftr" sz="quarter" idx="11"/>
          </p:nvPr>
        </p:nvSpPr>
        <p:spPr/>
        <p:txBody>
          <a:bodyPr/>
          <a:lstStyle/>
          <a:p>
            <a:r>
              <a:rPr lang="en-SG" dirty="0"/>
              <a:t>SYPT 2020</a:t>
            </a:r>
          </a:p>
        </p:txBody>
      </p:sp>
      <p:sp>
        <p:nvSpPr>
          <p:cNvPr id="5" name="Slide Number Placeholder 4"/>
          <p:cNvSpPr>
            <a:spLocks noGrp="1"/>
          </p:cNvSpPr>
          <p:nvPr>
            <p:ph type="sldNum" sz="quarter" idx="4"/>
          </p:nvPr>
        </p:nvSpPr>
        <p:spPr/>
        <p:txBody>
          <a:bodyPr/>
          <a:lstStyle/>
          <a:p>
            <a:fld id="{D524B6CE-5D57-4459-A907-3F1D5BE11E1F}" type="slidenum">
              <a:rPr lang="en-SG" smtClean="0">
                <a:solidFill>
                  <a:prstClr val="black"/>
                </a:solidFill>
              </a:rPr>
              <a:pPr/>
              <a:t>24</a:t>
            </a:fld>
            <a:endParaRPr lang="en-SG" dirty="0">
              <a:solidFill>
                <a:prstClr val="black"/>
              </a:solidFill>
            </a:endParaRPr>
          </a:p>
        </p:txBody>
      </p:sp>
      <p:grpSp>
        <p:nvGrpSpPr>
          <p:cNvPr id="41" name="Group 40">
            <a:extLst>
              <a:ext uri="{FF2B5EF4-FFF2-40B4-BE49-F238E27FC236}">
                <a16:creationId xmlns:a16="http://schemas.microsoft.com/office/drawing/2014/main" id="{0E3A7137-AA01-4EB1-BD3A-2A487073D941}"/>
              </a:ext>
            </a:extLst>
          </p:cNvPr>
          <p:cNvGrpSpPr/>
          <p:nvPr/>
        </p:nvGrpSpPr>
        <p:grpSpPr>
          <a:xfrm>
            <a:off x="1183167" y="6269881"/>
            <a:ext cx="6777665" cy="344469"/>
            <a:chOff x="164165" y="6353803"/>
            <a:chExt cx="6777665" cy="344469"/>
          </a:xfrm>
        </p:grpSpPr>
        <p:sp>
          <p:nvSpPr>
            <p:cNvPr id="48" name="TextBox 47">
              <a:extLst>
                <a:ext uri="{FF2B5EF4-FFF2-40B4-BE49-F238E27FC236}">
                  <a16:creationId xmlns:a16="http://schemas.microsoft.com/office/drawing/2014/main" id="{80AAD0A4-97ED-4120-A4C9-E6B44E876CC9}"/>
                </a:ext>
              </a:extLst>
            </p:cNvPr>
            <p:cNvSpPr txBox="1"/>
            <p:nvPr/>
          </p:nvSpPr>
          <p:spPr>
            <a:xfrm>
              <a:off x="2189065" y="6353804"/>
              <a:ext cx="1034963" cy="307777"/>
            </a:xfrm>
            <a:prstGeom prst="rect">
              <a:avLst/>
            </a:prstGeom>
            <a:noFill/>
          </p:spPr>
          <p:txBody>
            <a:bodyPr wrap="none" rtlCol="0">
              <a:spAutoFit/>
            </a:bodyPr>
            <a:lstStyle/>
            <a:p>
              <a:pPr algn="ctr"/>
              <a:r>
                <a:rPr lang="en-SG" sz="1400" dirty="0">
                  <a:ea typeface="Segoe UI" charset="0"/>
                  <a:cs typeface="Segoe UI" charset="0"/>
                </a:rPr>
                <a:t>Qualitative</a:t>
              </a:r>
            </a:p>
          </p:txBody>
        </p:sp>
        <p:sp>
          <p:nvSpPr>
            <p:cNvPr id="50" name="TextBox 49">
              <a:extLst>
                <a:ext uri="{FF2B5EF4-FFF2-40B4-BE49-F238E27FC236}">
                  <a16:creationId xmlns:a16="http://schemas.microsoft.com/office/drawing/2014/main" id="{CB06E594-14E8-4349-A3B2-51B1C83AB8C8}"/>
                </a:ext>
              </a:extLst>
            </p:cNvPr>
            <p:cNvSpPr txBox="1"/>
            <p:nvPr/>
          </p:nvSpPr>
          <p:spPr>
            <a:xfrm>
              <a:off x="3860508" y="6353803"/>
              <a:ext cx="1153586" cy="307777"/>
            </a:xfrm>
            <a:prstGeom prst="rect">
              <a:avLst/>
            </a:prstGeom>
            <a:noFill/>
            <a:ln>
              <a:noFill/>
            </a:ln>
          </p:spPr>
          <p:txBody>
            <a:bodyPr wrap="none" rtlCol="0">
              <a:spAutoFit/>
            </a:bodyPr>
            <a:lstStyle/>
            <a:p>
              <a:pPr algn="ctr"/>
              <a:r>
                <a:rPr lang="en-SG" sz="1400" b="0" dirty="0">
                  <a:ln>
                    <a:noFill/>
                  </a:ln>
                  <a:solidFill>
                    <a:srgbClr val="C00000"/>
                  </a:solidFill>
                  <a:latin typeface="Segoe UI" charset="0"/>
                  <a:ea typeface="Segoe UI" charset="0"/>
                  <a:cs typeface="Segoe UI" charset="0"/>
                </a:rPr>
                <a:t>Quantitative</a:t>
              </a:r>
            </a:p>
          </p:txBody>
        </p:sp>
        <p:sp>
          <p:nvSpPr>
            <p:cNvPr id="51" name="TextBox 50">
              <a:extLst>
                <a:ext uri="{FF2B5EF4-FFF2-40B4-BE49-F238E27FC236}">
                  <a16:creationId xmlns:a16="http://schemas.microsoft.com/office/drawing/2014/main" id="{E642D2CC-CF26-46EF-A352-43F1F7A7DE0E}"/>
                </a:ext>
              </a:extLst>
            </p:cNvPr>
            <p:cNvSpPr txBox="1"/>
            <p:nvPr/>
          </p:nvSpPr>
          <p:spPr>
            <a:xfrm>
              <a:off x="5612553" y="6353803"/>
              <a:ext cx="1034257" cy="307777"/>
            </a:xfrm>
            <a:prstGeom prst="rect">
              <a:avLst/>
            </a:prstGeom>
            <a:noFill/>
          </p:spPr>
          <p:txBody>
            <a:bodyPr wrap="none" rtlCol="0">
              <a:spAutoFit/>
            </a:bodyPr>
            <a:lstStyle/>
            <a:p>
              <a:pPr algn="ctr"/>
              <a:r>
                <a:rPr lang="en-SG" sz="1400" dirty="0"/>
                <a:t>Conclusion</a:t>
              </a:r>
            </a:p>
          </p:txBody>
        </p:sp>
        <p:cxnSp>
          <p:nvCxnSpPr>
            <p:cNvPr id="52" name="Straight Connector 51">
              <a:extLst>
                <a:ext uri="{FF2B5EF4-FFF2-40B4-BE49-F238E27FC236}">
                  <a16:creationId xmlns:a16="http://schemas.microsoft.com/office/drawing/2014/main" id="{3C5A11E0-5486-4291-BAFC-4703AFFBA72B}"/>
                </a:ext>
              </a:extLst>
            </p:cNvPr>
            <p:cNvCxnSpPr>
              <a:cxnSpLocks/>
            </p:cNvCxnSpPr>
            <p:nvPr/>
          </p:nvCxnSpPr>
          <p:spPr>
            <a:xfrm flipV="1">
              <a:off x="164165" y="6695222"/>
              <a:ext cx="1624295" cy="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C038DE49-FC64-4960-AFBE-A134066B0299}"/>
                </a:ext>
              </a:extLst>
            </p:cNvPr>
            <p:cNvSpPr txBox="1"/>
            <p:nvPr/>
          </p:nvSpPr>
          <p:spPr>
            <a:xfrm>
              <a:off x="407967" y="6353806"/>
              <a:ext cx="1131335" cy="307777"/>
            </a:xfrm>
            <a:prstGeom prst="rect">
              <a:avLst/>
            </a:prstGeom>
            <a:noFill/>
          </p:spPr>
          <p:txBody>
            <a:bodyPr wrap="none" rtlCol="0">
              <a:spAutoFit/>
            </a:bodyPr>
            <a:lstStyle/>
            <a:p>
              <a:pPr algn="ctr"/>
              <a:r>
                <a:rPr lang="en-SG" sz="1400" dirty="0">
                  <a:cs typeface="Segoe UI Semibold" panose="020B0702040204020203" pitchFamily="34" charset="0"/>
                </a:rPr>
                <a:t>Introduction</a:t>
              </a:r>
            </a:p>
          </p:txBody>
        </p:sp>
        <p:cxnSp>
          <p:nvCxnSpPr>
            <p:cNvPr id="60" name="Straight Connector 59">
              <a:extLst>
                <a:ext uri="{FF2B5EF4-FFF2-40B4-BE49-F238E27FC236}">
                  <a16:creationId xmlns:a16="http://schemas.microsoft.com/office/drawing/2014/main" id="{0B173E45-F167-485F-A5F6-AE1D1B0940DF}"/>
                </a:ext>
              </a:extLst>
            </p:cNvPr>
            <p:cNvCxnSpPr>
              <a:cxnSpLocks/>
            </p:cNvCxnSpPr>
            <p:nvPr/>
          </p:nvCxnSpPr>
          <p:spPr>
            <a:xfrm flipV="1">
              <a:off x="1880544" y="6695220"/>
              <a:ext cx="1624295" cy="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2D103EE8-4103-4552-9545-15389E7BA077}"/>
                </a:ext>
              </a:extLst>
            </p:cNvPr>
            <p:cNvCxnSpPr>
              <a:cxnSpLocks/>
            </p:cNvCxnSpPr>
            <p:nvPr/>
          </p:nvCxnSpPr>
          <p:spPr>
            <a:xfrm flipV="1">
              <a:off x="3596923" y="6698270"/>
              <a:ext cx="1624295" cy="2"/>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A421A564-AF8E-4A82-B1BF-AC07D1BFBC26}"/>
                </a:ext>
              </a:extLst>
            </p:cNvPr>
            <p:cNvCxnSpPr>
              <a:cxnSpLocks/>
            </p:cNvCxnSpPr>
            <p:nvPr/>
          </p:nvCxnSpPr>
          <p:spPr>
            <a:xfrm flipV="1">
              <a:off x="5317535" y="6695218"/>
              <a:ext cx="1624295" cy="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43" name="Picture 4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9598">
            <a:off x="5727451" y="740561"/>
            <a:ext cx="1804463" cy="1402920"/>
          </a:xfrm>
          <a:prstGeom prst="rect">
            <a:avLst/>
          </a:prstGeom>
        </p:spPr>
      </p:pic>
      <p:pic>
        <p:nvPicPr>
          <p:cNvPr id="24" name="Picture 2" descr="Image result for dark cardboard"/>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b="11609"/>
          <a:stretch/>
        </p:blipFill>
        <p:spPr bwMode="auto">
          <a:xfrm>
            <a:off x="1766868" y="1857638"/>
            <a:ext cx="791436" cy="2010179"/>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p:cNvSpPr txBox="1"/>
          <p:nvPr/>
        </p:nvSpPr>
        <p:spPr>
          <a:xfrm>
            <a:off x="7343667" y="1034493"/>
            <a:ext cx="853063" cy="369332"/>
          </a:xfrm>
          <a:prstGeom prst="rect">
            <a:avLst/>
          </a:prstGeom>
          <a:solidFill>
            <a:srgbClr val="FFC524">
              <a:alpha val="73000"/>
            </a:srgbClr>
          </a:solidFill>
          <a:ln w="38100">
            <a:solidFill>
              <a:schemeClr val="tx1"/>
            </a:solidFill>
          </a:ln>
        </p:spPr>
        <p:txBody>
          <a:bodyPr wrap="square" rtlCol="0">
            <a:spAutoFit/>
          </a:bodyPr>
          <a:lstStyle/>
          <a:p>
            <a:pPr algn="ctr"/>
            <a:r>
              <a:rPr lang="en-US" i="1" dirty="0"/>
              <a:t>Laser</a:t>
            </a:r>
          </a:p>
        </p:txBody>
      </p:sp>
      <p:sp>
        <p:nvSpPr>
          <p:cNvPr id="27" name="TextBox 26"/>
          <p:cNvSpPr txBox="1"/>
          <p:nvPr/>
        </p:nvSpPr>
        <p:spPr>
          <a:xfrm>
            <a:off x="497035" y="2523425"/>
            <a:ext cx="1007190" cy="646331"/>
          </a:xfrm>
          <a:prstGeom prst="rect">
            <a:avLst/>
          </a:prstGeom>
          <a:solidFill>
            <a:srgbClr val="FFC524">
              <a:alpha val="73000"/>
            </a:srgbClr>
          </a:solidFill>
          <a:ln w="38100">
            <a:solidFill>
              <a:schemeClr val="tx1"/>
            </a:solidFill>
          </a:ln>
        </p:spPr>
        <p:txBody>
          <a:bodyPr wrap="square" rtlCol="0">
            <a:spAutoFit/>
          </a:bodyPr>
          <a:lstStyle/>
          <a:p>
            <a:r>
              <a:rPr lang="en-US" i="1" dirty="0"/>
              <a:t>Dark Surface</a:t>
            </a:r>
          </a:p>
        </p:txBody>
      </p:sp>
      <p:cxnSp>
        <p:nvCxnSpPr>
          <p:cNvPr id="23" name="Straight Connector 22"/>
          <p:cNvCxnSpPr/>
          <p:nvPr/>
        </p:nvCxnSpPr>
        <p:spPr>
          <a:xfrm flipH="1">
            <a:off x="2568246" y="1682420"/>
            <a:ext cx="3411288" cy="116835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45" name="Isosceles Triangle 44"/>
          <p:cNvSpPr/>
          <p:nvPr/>
        </p:nvSpPr>
        <p:spPr>
          <a:xfrm rot="14806161">
            <a:off x="4263392" y="2119033"/>
            <a:ext cx="172360" cy="255756"/>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rot="19812807">
            <a:off x="2484472" y="2793228"/>
            <a:ext cx="141319" cy="14026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p:cNvSpPr/>
          <p:nvPr/>
        </p:nvSpPr>
        <p:spPr>
          <a:xfrm>
            <a:off x="6113348" y="2456750"/>
            <a:ext cx="669075" cy="69540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p:cNvSpPr/>
          <p:nvPr/>
        </p:nvSpPr>
        <p:spPr>
          <a:xfrm>
            <a:off x="5979534" y="2456750"/>
            <a:ext cx="267629" cy="695408"/>
          </a:xfrm>
          <a:prstGeom prst="ellips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p:cNvSpPr/>
          <p:nvPr/>
        </p:nvSpPr>
        <p:spPr>
          <a:xfrm>
            <a:off x="6782423" y="2275337"/>
            <a:ext cx="815548" cy="938457"/>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TextBox 78"/>
          <p:cNvSpPr txBox="1"/>
          <p:nvPr/>
        </p:nvSpPr>
        <p:spPr>
          <a:xfrm>
            <a:off x="6711455" y="1803358"/>
            <a:ext cx="999144" cy="369332"/>
          </a:xfrm>
          <a:prstGeom prst="rect">
            <a:avLst/>
          </a:prstGeom>
          <a:solidFill>
            <a:srgbClr val="FFC524">
              <a:alpha val="73000"/>
            </a:srgbClr>
          </a:solidFill>
          <a:ln w="38100">
            <a:solidFill>
              <a:schemeClr val="tx1"/>
            </a:solidFill>
          </a:ln>
        </p:spPr>
        <p:txBody>
          <a:bodyPr wrap="square" rtlCol="0">
            <a:spAutoFit/>
          </a:bodyPr>
          <a:lstStyle/>
          <a:p>
            <a:r>
              <a:rPr lang="en-US" i="1" dirty="0"/>
              <a:t>Camera</a:t>
            </a:r>
          </a:p>
        </p:txBody>
      </p:sp>
      <p:sp>
        <p:nvSpPr>
          <p:cNvPr id="80" name="TextBox 79"/>
          <p:cNvSpPr txBox="1"/>
          <p:nvPr/>
        </p:nvSpPr>
        <p:spPr>
          <a:xfrm>
            <a:off x="6941518" y="3029128"/>
            <a:ext cx="1538162" cy="369332"/>
          </a:xfrm>
          <a:prstGeom prst="rect">
            <a:avLst/>
          </a:prstGeom>
          <a:solidFill>
            <a:srgbClr val="FFC524">
              <a:alpha val="73000"/>
            </a:srgbClr>
          </a:solidFill>
          <a:ln w="38100">
            <a:solidFill>
              <a:schemeClr val="tx1"/>
            </a:solidFill>
          </a:ln>
        </p:spPr>
        <p:txBody>
          <a:bodyPr wrap="square" rtlCol="0">
            <a:spAutoFit/>
          </a:bodyPr>
          <a:lstStyle/>
          <a:p>
            <a:r>
              <a:rPr lang="en-US" i="1" dirty="0"/>
              <a:t>Image Sensor</a:t>
            </a:r>
          </a:p>
        </p:txBody>
      </p:sp>
      <p:sp>
        <p:nvSpPr>
          <p:cNvPr id="57" name="Oval 56"/>
          <p:cNvSpPr/>
          <p:nvPr/>
        </p:nvSpPr>
        <p:spPr>
          <a:xfrm rot="19812807">
            <a:off x="5970297" y="1586414"/>
            <a:ext cx="141319" cy="14026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p:cNvSpPr/>
          <p:nvPr/>
        </p:nvSpPr>
        <p:spPr>
          <a:xfrm rot="19812807">
            <a:off x="7528908" y="2680486"/>
            <a:ext cx="141319" cy="14026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TextBox 80"/>
          <p:cNvSpPr txBox="1"/>
          <p:nvPr/>
        </p:nvSpPr>
        <p:spPr>
          <a:xfrm>
            <a:off x="7450534" y="4509620"/>
            <a:ext cx="1587340" cy="646331"/>
          </a:xfrm>
          <a:prstGeom prst="rect">
            <a:avLst/>
          </a:prstGeom>
          <a:solidFill>
            <a:srgbClr val="FFC524">
              <a:alpha val="73000"/>
            </a:srgbClr>
          </a:solidFill>
          <a:ln w="38100">
            <a:solidFill>
              <a:schemeClr val="tx1"/>
            </a:solidFill>
          </a:ln>
        </p:spPr>
        <p:txBody>
          <a:bodyPr wrap="square" rtlCol="0">
            <a:spAutoFit/>
          </a:bodyPr>
          <a:lstStyle/>
          <a:p>
            <a:r>
              <a:rPr lang="en-US" i="1" dirty="0"/>
              <a:t>Simulated Rough Surface </a:t>
            </a:r>
          </a:p>
        </p:txBody>
      </p:sp>
      <p:sp>
        <p:nvSpPr>
          <p:cNvPr id="10" name="Rectangle 9"/>
          <p:cNvSpPr/>
          <p:nvPr/>
        </p:nvSpPr>
        <p:spPr>
          <a:xfrm>
            <a:off x="4447607" y="3244334"/>
            <a:ext cx="248786" cy="369332"/>
          </a:xfrm>
          <a:prstGeom prst="rect">
            <a:avLst/>
          </a:prstGeom>
        </p:spPr>
        <p:txBody>
          <a:bodyPr wrap="none">
            <a:spAutoFit/>
          </a:bodyPr>
          <a:lstStyle/>
          <a:p>
            <a:r>
              <a:rPr lang="en-US" dirty="0">
                <a:latin typeface="Inherited"/>
              </a:rPr>
              <a:t> </a:t>
            </a:r>
            <a:endParaRPr lang="en-US" dirty="0"/>
          </a:p>
        </p:txBody>
      </p:sp>
      <p:grpSp>
        <p:nvGrpSpPr>
          <p:cNvPr id="17" name="Group 16"/>
          <p:cNvGrpSpPr/>
          <p:nvPr/>
        </p:nvGrpSpPr>
        <p:grpSpPr>
          <a:xfrm>
            <a:off x="914650" y="2661758"/>
            <a:ext cx="6451758" cy="3655852"/>
            <a:chOff x="914650" y="2661758"/>
            <a:chExt cx="6451758" cy="3655852"/>
          </a:xfrm>
        </p:grpSpPr>
        <p:grpSp>
          <p:nvGrpSpPr>
            <p:cNvPr id="67" name="Group 66"/>
            <p:cNvGrpSpPr/>
            <p:nvPr/>
          </p:nvGrpSpPr>
          <p:grpSpPr>
            <a:xfrm>
              <a:off x="914650" y="2734445"/>
              <a:ext cx="6429017" cy="3583165"/>
              <a:chOff x="-665712" y="3265004"/>
              <a:chExt cx="5632686" cy="4849855"/>
            </a:xfrm>
          </p:grpSpPr>
          <p:cxnSp>
            <p:nvCxnSpPr>
              <p:cNvPr id="71" name="Straight Connector 70">
                <a:extLst>
                  <a:ext uri="{FF2B5EF4-FFF2-40B4-BE49-F238E27FC236}">
                    <a16:creationId xmlns:a16="http://schemas.microsoft.com/office/drawing/2014/main" id="{8790CF91-B53F-4392-A025-4FE2EBBE0860}"/>
                  </a:ext>
                </a:extLst>
              </p:cNvPr>
              <p:cNvCxnSpPr>
                <a:cxnSpLocks/>
              </p:cNvCxnSpPr>
              <p:nvPr/>
            </p:nvCxnSpPr>
            <p:spPr>
              <a:xfrm>
                <a:off x="922399" y="3277680"/>
                <a:ext cx="4042792" cy="787949"/>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
            <p:nvSpPr>
              <p:cNvPr id="72" name="Rectangle 71"/>
              <p:cNvSpPr/>
              <p:nvPr/>
            </p:nvSpPr>
            <p:spPr>
              <a:xfrm>
                <a:off x="641145" y="3280161"/>
                <a:ext cx="283037" cy="351648"/>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8790CF91-B53F-4392-A025-4FE2EBBE0860}"/>
                  </a:ext>
                </a:extLst>
              </p:cNvPr>
              <p:cNvCxnSpPr>
                <a:cxnSpLocks/>
              </p:cNvCxnSpPr>
              <p:nvPr/>
            </p:nvCxnSpPr>
            <p:spPr>
              <a:xfrm>
                <a:off x="924182" y="3646362"/>
                <a:ext cx="4041009" cy="4468497"/>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8790CF91-B53F-4392-A025-4FE2EBBE0860}"/>
                  </a:ext>
                </a:extLst>
              </p:cNvPr>
              <p:cNvCxnSpPr>
                <a:cxnSpLocks/>
              </p:cNvCxnSpPr>
              <p:nvPr/>
            </p:nvCxnSpPr>
            <p:spPr>
              <a:xfrm flipH="1">
                <a:off x="-640704" y="3613784"/>
                <a:ext cx="1281849" cy="4501075"/>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8790CF91-B53F-4392-A025-4FE2EBBE0860}"/>
                  </a:ext>
                </a:extLst>
              </p:cNvPr>
              <p:cNvCxnSpPr>
                <a:cxnSpLocks/>
              </p:cNvCxnSpPr>
              <p:nvPr/>
            </p:nvCxnSpPr>
            <p:spPr>
              <a:xfrm flipH="1">
                <a:off x="-665712" y="3265004"/>
                <a:ext cx="1305869" cy="821248"/>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
            <p:nvSpPr>
              <p:cNvPr id="78" name="Rectangle 77"/>
              <p:cNvSpPr/>
              <p:nvPr/>
            </p:nvSpPr>
            <p:spPr>
              <a:xfrm>
                <a:off x="-643678" y="4073506"/>
                <a:ext cx="5610652" cy="4041353"/>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4" name="Picture 53"/>
            <p:cNvPicPr>
              <a:picLocks noChangeAspect="1"/>
            </p:cNvPicPr>
            <p:nvPr/>
          </p:nvPicPr>
          <p:blipFill>
            <a:blip r:embed="rId5">
              <a:clrChange>
                <a:clrFrom>
                  <a:srgbClr val="FFFFFF"/>
                </a:clrFrom>
                <a:clrTo>
                  <a:srgbClr val="FFFFFF">
                    <a:alpha val="0"/>
                  </a:srgbClr>
                </a:clrTo>
              </a:clrChange>
            </a:blip>
            <a:stretch>
              <a:fillRect/>
            </a:stretch>
          </p:blipFill>
          <p:spPr>
            <a:xfrm>
              <a:off x="1110293" y="2661758"/>
              <a:ext cx="5758742" cy="3449247"/>
            </a:xfrm>
            <a:prstGeom prst="rect">
              <a:avLst/>
            </a:prstGeom>
          </p:spPr>
        </p:pic>
        <mc:AlternateContent xmlns:mc="http://schemas.openxmlformats.org/markup-compatibility/2006" xmlns:a14="http://schemas.microsoft.com/office/drawing/2010/main">
          <mc:Choice Requires="a14">
            <p:sp>
              <p:nvSpPr>
                <p:cNvPr id="3" name="TextBox 2"/>
                <p:cNvSpPr txBox="1"/>
                <p:nvPr/>
              </p:nvSpPr>
              <p:spPr>
                <a:xfrm>
                  <a:off x="6387026" y="5919342"/>
                  <a:ext cx="790793" cy="169277"/>
                </a:xfrm>
                <a:prstGeom prst="rect">
                  <a:avLst/>
                </a:prstGeom>
                <a:noFill/>
                <a:ln w="38100">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100" b="0" i="1" smtClean="0">
                            <a:solidFill>
                              <a:schemeClr val="bg1">
                                <a:lumMod val="65000"/>
                              </a:schemeClr>
                            </a:solidFill>
                            <a:latin typeface="Cambria Math" panose="02040503050406030204" pitchFamily="18" charset="0"/>
                          </a:rPr>
                          <m:t>𝑥</m:t>
                        </m:r>
                        <m:r>
                          <a:rPr lang="en-US" sz="1100" b="0" i="1" smtClean="0">
                            <a:solidFill>
                              <a:schemeClr val="bg1">
                                <a:lumMod val="65000"/>
                              </a:schemeClr>
                            </a:solidFill>
                            <a:latin typeface="Cambria Math" panose="02040503050406030204" pitchFamily="18" charset="0"/>
                          </a:rPr>
                          <m:t>/10^−6</m:t>
                        </m:r>
                        <m:r>
                          <a:rPr lang="en-US" sz="1100" b="0" i="1" smtClean="0">
                            <a:solidFill>
                              <a:schemeClr val="bg1">
                                <a:lumMod val="65000"/>
                              </a:schemeClr>
                            </a:solidFill>
                            <a:latin typeface="Cambria Math" panose="02040503050406030204" pitchFamily="18" charset="0"/>
                          </a:rPr>
                          <m:t>𝑚</m:t>
                        </m:r>
                      </m:oMath>
                    </m:oMathPara>
                  </a14:m>
                  <a:endParaRPr lang="en-US" sz="1100" i="1" dirty="0">
                    <a:solidFill>
                      <a:schemeClr val="bg1">
                        <a:lumMod val="65000"/>
                      </a:schemeClr>
                    </a:solidFill>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6387026" y="5919342"/>
                  <a:ext cx="790793" cy="169277"/>
                </a:xfrm>
                <a:prstGeom prst="rect">
                  <a:avLst/>
                </a:prstGeom>
                <a:blipFill>
                  <a:blip r:embed="rId11"/>
                  <a:stretch>
                    <a:fillRect l="-1550" r="-2326" b="-35714"/>
                  </a:stretch>
                </a:blipFill>
                <a:ln w="3810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p:cNvSpPr txBox="1"/>
                <p:nvPr/>
              </p:nvSpPr>
              <p:spPr>
                <a:xfrm>
                  <a:off x="6628001" y="4419432"/>
                  <a:ext cx="738407" cy="169277"/>
                </a:xfrm>
                <a:prstGeom prst="rect">
                  <a:avLst/>
                </a:prstGeom>
                <a:noFill/>
                <a:ln w="38100">
                  <a:noFill/>
                </a:ln>
              </p:spPr>
              <p:txBody>
                <a:bodyPr wrap="none" lIns="0" tIns="0" rIns="0" bIns="0" rtlCol="0">
                  <a:spAutoFit/>
                </a:bodyPr>
                <a:lstStyle/>
                <a:p>
                  <a:r>
                    <a:rPr lang="en-US" sz="1100" b="0" dirty="0">
                      <a:solidFill>
                        <a:schemeClr val="bg1">
                          <a:lumMod val="65000"/>
                        </a:schemeClr>
                      </a:solidFill>
                    </a:rPr>
                    <a:t>y</a:t>
                  </a:r>
                  <a14:m>
                    <m:oMath xmlns:m="http://schemas.openxmlformats.org/officeDocument/2006/math">
                      <m:r>
                        <a:rPr lang="en-US" sz="1100" b="0" i="1" smtClean="0">
                          <a:solidFill>
                            <a:schemeClr val="bg1">
                              <a:lumMod val="65000"/>
                            </a:schemeClr>
                          </a:solidFill>
                          <a:latin typeface="Cambria Math" panose="02040503050406030204" pitchFamily="18" charset="0"/>
                        </a:rPr>
                        <m:t>/10^−6</m:t>
                      </m:r>
                      <m:r>
                        <a:rPr lang="en-US" sz="1100" b="0" i="1" smtClean="0">
                          <a:solidFill>
                            <a:schemeClr val="bg1">
                              <a:lumMod val="65000"/>
                            </a:schemeClr>
                          </a:solidFill>
                          <a:latin typeface="Cambria Math" panose="02040503050406030204" pitchFamily="18" charset="0"/>
                        </a:rPr>
                        <m:t>𝑚</m:t>
                      </m:r>
                    </m:oMath>
                  </a14:m>
                  <a:endParaRPr lang="en-US" sz="1100" i="1" dirty="0">
                    <a:solidFill>
                      <a:schemeClr val="bg1">
                        <a:lumMod val="65000"/>
                      </a:schemeClr>
                    </a:solidFill>
                  </a:endParaRPr>
                </a:p>
              </p:txBody>
            </p:sp>
          </mc:Choice>
          <mc:Fallback xmlns="">
            <p:sp>
              <p:nvSpPr>
                <p:cNvPr id="42" name="TextBox 41"/>
                <p:cNvSpPr txBox="1">
                  <a:spLocks noRot="1" noChangeAspect="1" noMove="1" noResize="1" noEditPoints="1" noAdjustHandles="1" noChangeArrowheads="1" noChangeShapeType="1" noTextEdit="1"/>
                </p:cNvSpPr>
                <p:nvPr/>
              </p:nvSpPr>
              <p:spPr>
                <a:xfrm>
                  <a:off x="6628001" y="4419432"/>
                  <a:ext cx="738407" cy="169277"/>
                </a:xfrm>
                <a:prstGeom prst="rect">
                  <a:avLst/>
                </a:prstGeom>
                <a:blipFill>
                  <a:blip r:embed="rId12"/>
                  <a:stretch>
                    <a:fillRect l="-11570" t="-32143" r="-5785" b="-46429"/>
                  </a:stretch>
                </a:blipFill>
                <a:ln w="3810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p:cNvSpPr txBox="1"/>
                <p:nvPr/>
              </p:nvSpPr>
              <p:spPr>
                <a:xfrm>
                  <a:off x="1032790" y="3667533"/>
                  <a:ext cx="1129796" cy="169277"/>
                </a:xfrm>
                <a:prstGeom prst="rect">
                  <a:avLst/>
                </a:prstGeom>
                <a:noFill/>
                <a:ln w="38100">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100" b="0" i="1" smtClean="0">
                            <a:solidFill>
                              <a:schemeClr val="bg1">
                                <a:lumMod val="65000"/>
                              </a:schemeClr>
                            </a:solidFill>
                            <a:latin typeface="Cambria Math" panose="02040503050406030204" pitchFamily="18" charset="0"/>
                          </a:rPr>
                          <m:t>h𝑒𝑖𝑔h𝑡</m:t>
                        </m:r>
                        <m:r>
                          <a:rPr lang="en-US" sz="1100" b="0" i="1" smtClean="0">
                            <a:solidFill>
                              <a:schemeClr val="bg1">
                                <a:lumMod val="65000"/>
                              </a:schemeClr>
                            </a:solidFill>
                            <a:latin typeface="Cambria Math" panose="02040503050406030204" pitchFamily="18" charset="0"/>
                          </a:rPr>
                          <m:t>/10^−8</m:t>
                        </m:r>
                        <m:r>
                          <a:rPr lang="en-US" sz="1100" b="0" i="1" smtClean="0">
                            <a:solidFill>
                              <a:schemeClr val="bg1">
                                <a:lumMod val="65000"/>
                              </a:schemeClr>
                            </a:solidFill>
                            <a:latin typeface="Cambria Math" panose="02040503050406030204" pitchFamily="18" charset="0"/>
                          </a:rPr>
                          <m:t>𝑚</m:t>
                        </m:r>
                      </m:oMath>
                    </m:oMathPara>
                  </a14:m>
                  <a:endParaRPr lang="en-US" sz="1100" i="1" dirty="0">
                    <a:solidFill>
                      <a:schemeClr val="bg1">
                        <a:lumMod val="65000"/>
                      </a:schemeClr>
                    </a:solidFill>
                  </a:endParaRPr>
                </a:p>
              </p:txBody>
            </p:sp>
          </mc:Choice>
          <mc:Fallback xmlns="">
            <p:sp>
              <p:nvSpPr>
                <p:cNvPr id="44" name="TextBox 43"/>
                <p:cNvSpPr txBox="1">
                  <a:spLocks noRot="1" noChangeAspect="1" noMove="1" noResize="1" noEditPoints="1" noAdjustHandles="1" noChangeArrowheads="1" noChangeShapeType="1" noTextEdit="1"/>
                </p:cNvSpPr>
                <p:nvPr/>
              </p:nvSpPr>
              <p:spPr>
                <a:xfrm>
                  <a:off x="1032790" y="3667533"/>
                  <a:ext cx="1129796" cy="169277"/>
                </a:xfrm>
                <a:prstGeom prst="rect">
                  <a:avLst/>
                </a:prstGeom>
                <a:blipFill>
                  <a:blip r:embed="rId13"/>
                  <a:stretch>
                    <a:fillRect l="-3763" r="-538" b="-40741"/>
                  </a:stretch>
                </a:blipFill>
                <a:ln w="38100">
                  <a:noFill/>
                </a:ln>
              </p:spPr>
              <p:txBody>
                <a:bodyPr/>
                <a:lstStyle/>
                <a:p>
                  <a:r>
                    <a:rPr lang="en-US">
                      <a:noFill/>
                    </a:rPr>
                    <a:t> </a:t>
                  </a:r>
                </a:p>
              </p:txBody>
            </p:sp>
          </mc:Fallback>
        </mc:AlternateContent>
      </p:grpSp>
    </p:spTree>
    <p:extLst>
      <p:ext uri="{BB962C8B-B14F-4D97-AF65-F5344CB8AC3E}">
        <p14:creationId xmlns:p14="http://schemas.microsoft.com/office/powerpoint/2010/main" val="326064644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up)">
                                      <p:cBhvr>
                                        <p:cTn id="7" dur="500"/>
                                        <p:tgtEl>
                                          <p:spTgt spid="17"/>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81"/>
                                        </p:tgtEl>
                                        <p:attrNameLst>
                                          <p:attrName>style.visibility</p:attrName>
                                        </p:attrNameLst>
                                      </p:cBhvr>
                                      <p:to>
                                        <p:strVal val="visible"/>
                                      </p:to>
                                    </p:set>
                                    <p:animEffect transition="in" filter="wipe(up)">
                                      <p:cBhvr>
                                        <p:cTn id="11" dur="5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77318"/>
            <a:ext cx="7886700" cy="1339970"/>
          </a:xfrm>
        </p:spPr>
        <p:txBody>
          <a:bodyPr/>
          <a:lstStyle/>
          <a:p>
            <a:r>
              <a:rPr lang="en-US" dirty="0"/>
              <a:t>Full Wave Calculation</a:t>
            </a:r>
          </a:p>
        </p:txBody>
      </p:sp>
      <p:sp>
        <p:nvSpPr>
          <p:cNvPr id="4" name="Footer Placeholder 3"/>
          <p:cNvSpPr>
            <a:spLocks noGrp="1"/>
          </p:cNvSpPr>
          <p:nvPr>
            <p:ph type="ftr" sz="quarter" idx="11"/>
          </p:nvPr>
        </p:nvSpPr>
        <p:spPr/>
        <p:txBody>
          <a:bodyPr/>
          <a:lstStyle/>
          <a:p>
            <a:r>
              <a:rPr lang="en-SG" dirty="0"/>
              <a:t>SYPT 2020</a:t>
            </a:r>
          </a:p>
        </p:txBody>
      </p:sp>
      <p:sp>
        <p:nvSpPr>
          <p:cNvPr id="5" name="Slide Number Placeholder 4"/>
          <p:cNvSpPr>
            <a:spLocks noGrp="1"/>
          </p:cNvSpPr>
          <p:nvPr>
            <p:ph type="sldNum" sz="quarter" idx="4"/>
          </p:nvPr>
        </p:nvSpPr>
        <p:spPr/>
        <p:txBody>
          <a:bodyPr/>
          <a:lstStyle/>
          <a:p>
            <a:fld id="{D524B6CE-5D57-4459-A907-3F1D5BE11E1F}" type="slidenum">
              <a:rPr lang="en-SG" smtClean="0">
                <a:solidFill>
                  <a:prstClr val="black"/>
                </a:solidFill>
              </a:rPr>
              <a:pPr/>
              <a:t>25</a:t>
            </a:fld>
            <a:endParaRPr lang="en-SG" dirty="0">
              <a:solidFill>
                <a:prstClr val="black"/>
              </a:solidFill>
            </a:endParaRPr>
          </a:p>
        </p:txBody>
      </p:sp>
      <p:grpSp>
        <p:nvGrpSpPr>
          <p:cNvPr id="41" name="Group 40">
            <a:extLst>
              <a:ext uri="{FF2B5EF4-FFF2-40B4-BE49-F238E27FC236}">
                <a16:creationId xmlns:a16="http://schemas.microsoft.com/office/drawing/2014/main" id="{0E3A7137-AA01-4EB1-BD3A-2A487073D941}"/>
              </a:ext>
            </a:extLst>
          </p:cNvPr>
          <p:cNvGrpSpPr/>
          <p:nvPr/>
        </p:nvGrpSpPr>
        <p:grpSpPr>
          <a:xfrm>
            <a:off x="1183167" y="6269881"/>
            <a:ext cx="6777665" cy="344469"/>
            <a:chOff x="164165" y="6353803"/>
            <a:chExt cx="6777665" cy="344469"/>
          </a:xfrm>
        </p:grpSpPr>
        <p:sp>
          <p:nvSpPr>
            <p:cNvPr id="48" name="TextBox 47">
              <a:extLst>
                <a:ext uri="{FF2B5EF4-FFF2-40B4-BE49-F238E27FC236}">
                  <a16:creationId xmlns:a16="http://schemas.microsoft.com/office/drawing/2014/main" id="{80AAD0A4-97ED-4120-A4C9-E6B44E876CC9}"/>
                </a:ext>
              </a:extLst>
            </p:cNvPr>
            <p:cNvSpPr txBox="1"/>
            <p:nvPr/>
          </p:nvSpPr>
          <p:spPr>
            <a:xfrm>
              <a:off x="2189065" y="6353804"/>
              <a:ext cx="1034963" cy="307777"/>
            </a:xfrm>
            <a:prstGeom prst="rect">
              <a:avLst/>
            </a:prstGeom>
            <a:noFill/>
          </p:spPr>
          <p:txBody>
            <a:bodyPr wrap="none" rtlCol="0">
              <a:spAutoFit/>
            </a:bodyPr>
            <a:lstStyle/>
            <a:p>
              <a:pPr algn="ctr"/>
              <a:r>
                <a:rPr lang="en-SG" sz="1400" dirty="0">
                  <a:ea typeface="Segoe UI" charset="0"/>
                  <a:cs typeface="Segoe UI" charset="0"/>
                </a:rPr>
                <a:t>Qualitative</a:t>
              </a:r>
            </a:p>
          </p:txBody>
        </p:sp>
        <p:sp>
          <p:nvSpPr>
            <p:cNvPr id="50" name="TextBox 49">
              <a:extLst>
                <a:ext uri="{FF2B5EF4-FFF2-40B4-BE49-F238E27FC236}">
                  <a16:creationId xmlns:a16="http://schemas.microsoft.com/office/drawing/2014/main" id="{CB06E594-14E8-4349-A3B2-51B1C83AB8C8}"/>
                </a:ext>
              </a:extLst>
            </p:cNvPr>
            <p:cNvSpPr txBox="1"/>
            <p:nvPr/>
          </p:nvSpPr>
          <p:spPr>
            <a:xfrm>
              <a:off x="3860508" y="6353803"/>
              <a:ext cx="1153586" cy="307777"/>
            </a:xfrm>
            <a:prstGeom prst="rect">
              <a:avLst/>
            </a:prstGeom>
            <a:noFill/>
            <a:ln>
              <a:noFill/>
            </a:ln>
          </p:spPr>
          <p:txBody>
            <a:bodyPr wrap="none" rtlCol="0">
              <a:spAutoFit/>
            </a:bodyPr>
            <a:lstStyle/>
            <a:p>
              <a:pPr algn="ctr"/>
              <a:r>
                <a:rPr lang="en-SG" sz="1400" b="0" dirty="0">
                  <a:ln>
                    <a:noFill/>
                  </a:ln>
                  <a:solidFill>
                    <a:srgbClr val="C00000"/>
                  </a:solidFill>
                  <a:latin typeface="Segoe UI" charset="0"/>
                  <a:ea typeface="Segoe UI" charset="0"/>
                  <a:cs typeface="Segoe UI" charset="0"/>
                </a:rPr>
                <a:t>Quantitative</a:t>
              </a:r>
            </a:p>
          </p:txBody>
        </p:sp>
        <p:sp>
          <p:nvSpPr>
            <p:cNvPr id="51" name="TextBox 50">
              <a:extLst>
                <a:ext uri="{FF2B5EF4-FFF2-40B4-BE49-F238E27FC236}">
                  <a16:creationId xmlns:a16="http://schemas.microsoft.com/office/drawing/2014/main" id="{E642D2CC-CF26-46EF-A352-43F1F7A7DE0E}"/>
                </a:ext>
              </a:extLst>
            </p:cNvPr>
            <p:cNvSpPr txBox="1"/>
            <p:nvPr/>
          </p:nvSpPr>
          <p:spPr>
            <a:xfrm>
              <a:off x="5612553" y="6353803"/>
              <a:ext cx="1034257" cy="307777"/>
            </a:xfrm>
            <a:prstGeom prst="rect">
              <a:avLst/>
            </a:prstGeom>
            <a:noFill/>
          </p:spPr>
          <p:txBody>
            <a:bodyPr wrap="none" rtlCol="0">
              <a:spAutoFit/>
            </a:bodyPr>
            <a:lstStyle/>
            <a:p>
              <a:pPr algn="ctr"/>
              <a:r>
                <a:rPr lang="en-SG" sz="1400" dirty="0"/>
                <a:t>Conclusion</a:t>
              </a:r>
            </a:p>
          </p:txBody>
        </p:sp>
        <p:cxnSp>
          <p:nvCxnSpPr>
            <p:cNvPr id="52" name="Straight Connector 51">
              <a:extLst>
                <a:ext uri="{FF2B5EF4-FFF2-40B4-BE49-F238E27FC236}">
                  <a16:creationId xmlns:a16="http://schemas.microsoft.com/office/drawing/2014/main" id="{3C5A11E0-5486-4291-BAFC-4703AFFBA72B}"/>
                </a:ext>
              </a:extLst>
            </p:cNvPr>
            <p:cNvCxnSpPr>
              <a:cxnSpLocks/>
            </p:cNvCxnSpPr>
            <p:nvPr/>
          </p:nvCxnSpPr>
          <p:spPr>
            <a:xfrm flipV="1">
              <a:off x="164165" y="6695222"/>
              <a:ext cx="1624295" cy="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C038DE49-FC64-4960-AFBE-A134066B0299}"/>
                </a:ext>
              </a:extLst>
            </p:cNvPr>
            <p:cNvSpPr txBox="1"/>
            <p:nvPr/>
          </p:nvSpPr>
          <p:spPr>
            <a:xfrm>
              <a:off x="407967" y="6353806"/>
              <a:ext cx="1131335" cy="307777"/>
            </a:xfrm>
            <a:prstGeom prst="rect">
              <a:avLst/>
            </a:prstGeom>
            <a:noFill/>
          </p:spPr>
          <p:txBody>
            <a:bodyPr wrap="none" rtlCol="0">
              <a:spAutoFit/>
            </a:bodyPr>
            <a:lstStyle/>
            <a:p>
              <a:pPr algn="ctr"/>
              <a:r>
                <a:rPr lang="en-SG" sz="1400" dirty="0">
                  <a:cs typeface="Segoe UI Semibold" panose="020B0702040204020203" pitchFamily="34" charset="0"/>
                </a:rPr>
                <a:t>Introduction</a:t>
              </a:r>
            </a:p>
          </p:txBody>
        </p:sp>
        <p:cxnSp>
          <p:nvCxnSpPr>
            <p:cNvPr id="60" name="Straight Connector 59">
              <a:extLst>
                <a:ext uri="{FF2B5EF4-FFF2-40B4-BE49-F238E27FC236}">
                  <a16:creationId xmlns:a16="http://schemas.microsoft.com/office/drawing/2014/main" id="{0B173E45-F167-485F-A5F6-AE1D1B0940DF}"/>
                </a:ext>
              </a:extLst>
            </p:cNvPr>
            <p:cNvCxnSpPr>
              <a:cxnSpLocks/>
            </p:cNvCxnSpPr>
            <p:nvPr/>
          </p:nvCxnSpPr>
          <p:spPr>
            <a:xfrm flipV="1">
              <a:off x="1880544" y="6695220"/>
              <a:ext cx="1624295" cy="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2D103EE8-4103-4552-9545-15389E7BA077}"/>
                </a:ext>
              </a:extLst>
            </p:cNvPr>
            <p:cNvCxnSpPr>
              <a:cxnSpLocks/>
            </p:cNvCxnSpPr>
            <p:nvPr/>
          </p:nvCxnSpPr>
          <p:spPr>
            <a:xfrm flipV="1">
              <a:off x="3596923" y="6698270"/>
              <a:ext cx="1624295" cy="2"/>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A421A564-AF8E-4A82-B1BF-AC07D1BFBC26}"/>
                </a:ext>
              </a:extLst>
            </p:cNvPr>
            <p:cNvCxnSpPr>
              <a:cxnSpLocks/>
            </p:cNvCxnSpPr>
            <p:nvPr/>
          </p:nvCxnSpPr>
          <p:spPr>
            <a:xfrm flipV="1">
              <a:off x="5317535" y="6695218"/>
              <a:ext cx="1624295" cy="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43" name="Picture 4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9598">
            <a:off x="5727451" y="740561"/>
            <a:ext cx="1804463" cy="1402920"/>
          </a:xfrm>
          <a:prstGeom prst="rect">
            <a:avLst/>
          </a:prstGeom>
        </p:spPr>
      </p:pic>
      <p:pic>
        <p:nvPicPr>
          <p:cNvPr id="24" name="Picture 2" descr="Image result for dark cardboard"/>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b="11609"/>
          <a:stretch/>
        </p:blipFill>
        <p:spPr bwMode="auto">
          <a:xfrm>
            <a:off x="1766868" y="1857638"/>
            <a:ext cx="791436" cy="2010179"/>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p:cNvSpPr txBox="1"/>
          <p:nvPr/>
        </p:nvSpPr>
        <p:spPr>
          <a:xfrm>
            <a:off x="7343667" y="1034493"/>
            <a:ext cx="853063" cy="369332"/>
          </a:xfrm>
          <a:prstGeom prst="rect">
            <a:avLst/>
          </a:prstGeom>
          <a:solidFill>
            <a:srgbClr val="FFC524">
              <a:alpha val="73000"/>
            </a:srgbClr>
          </a:solidFill>
          <a:ln w="38100">
            <a:solidFill>
              <a:schemeClr val="tx1"/>
            </a:solidFill>
          </a:ln>
        </p:spPr>
        <p:txBody>
          <a:bodyPr wrap="square" rtlCol="0">
            <a:spAutoFit/>
          </a:bodyPr>
          <a:lstStyle/>
          <a:p>
            <a:pPr algn="ctr"/>
            <a:r>
              <a:rPr lang="en-US" i="1" dirty="0"/>
              <a:t>Laser</a:t>
            </a:r>
          </a:p>
        </p:txBody>
      </p:sp>
      <p:sp>
        <p:nvSpPr>
          <p:cNvPr id="27" name="TextBox 26"/>
          <p:cNvSpPr txBox="1"/>
          <p:nvPr/>
        </p:nvSpPr>
        <p:spPr>
          <a:xfrm>
            <a:off x="497035" y="2523425"/>
            <a:ext cx="1007190" cy="646331"/>
          </a:xfrm>
          <a:prstGeom prst="rect">
            <a:avLst/>
          </a:prstGeom>
          <a:solidFill>
            <a:srgbClr val="FFC524">
              <a:alpha val="73000"/>
            </a:srgbClr>
          </a:solidFill>
          <a:ln w="38100">
            <a:solidFill>
              <a:schemeClr val="tx1"/>
            </a:solidFill>
          </a:ln>
        </p:spPr>
        <p:txBody>
          <a:bodyPr wrap="square" rtlCol="0">
            <a:spAutoFit/>
          </a:bodyPr>
          <a:lstStyle/>
          <a:p>
            <a:r>
              <a:rPr lang="en-US" i="1" dirty="0"/>
              <a:t>Dark Surface</a:t>
            </a:r>
          </a:p>
        </p:txBody>
      </p:sp>
      <p:cxnSp>
        <p:nvCxnSpPr>
          <p:cNvPr id="23" name="Straight Connector 22"/>
          <p:cNvCxnSpPr/>
          <p:nvPr/>
        </p:nvCxnSpPr>
        <p:spPr>
          <a:xfrm flipH="1">
            <a:off x="2568246" y="1682420"/>
            <a:ext cx="3411288" cy="116835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45" name="Isosceles Triangle 44"/>
          <p:cNvSpPr/>
          <p:nvPr/>
        </p:nvSpPr>
        <p:spPr>
          <a:xfrm rot="14806161">
            <a:off x="4263392" y="2119033"/>
            <a:ext cx="172360" cy="255756"/>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rot="19812807">
            <a:off x="2484472" y="2793228"/>
            <a:ext cx="141319" cy="14026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p:cNvSpPr/>
          <p:nvPr/>
        </p:nvSpPr>
        <p:spPr>
          <a:xfrm>
            <a:off x="6113348" y="2456750"/>
            <a:ext cx="669075" cy="69540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p:cNvSpPr/>
          <p:nvPr/>
        </p:nvSpPr>
        <p:spPr>
          <a:xfrm>
            <a:off x="5979534" y="2456750"/>
            <a:ext cx="267629" cy="695408"/>
          </a:xfrm>
          <a:prstGeom prst="ellips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p:cNvSpPr/>
          <p:nvPr/>
        </p:nvSpPr>
        <p:spPr>
          <a:xfrm>
            <a:off x="6782423" y="2275337"/>
            <a:ext cx="815548" cy="938457"/>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TextBox 78"/>
          <p:cNvSpPr txBox="1"/>
          <p:nvPr/>
        </p:nvSpPr>
        <p:spPr>
          <a:xfrm>
            <a:off x="6711455" y="1803358"/>
            <a:ext cx="999144" cy="369332"/>
          </a:xfrm>
          <a:prstGeom prst="rect">
            <a:avLst/>
          </a:prstGeom>
          <a:solidFill>
            <a:srgbClr val="FFC524">
              <a:alpha val="73000"/>
            </a:srgbClr>
          </a:solidFill>
          <a:ln w="38100">
            <a:solidFill>
              <a:schemeClr val="tx1"/>
            </a:solidFill>
          </a:ln>
        </p:spPr>
        <p:txBody>
          <a:bodyPr wrap="square" rtlCol="0">
            <a:spAutoFit/>
          </a:bodyPr>
          <a:lstStyle/>
          <a:p>
            <a:r>
              <a:rPr lang="en-US" i="1" dirty="0"/>
              <a:t>Camera</a:t>
            </a:r>
          </a:p>
        </p:txBody>
      </p:sp>
      <p:sp>
        <p:nvSpPr>
          <p:cNvPr id="80" name="TextBox 79"/>
          <p:cNvSpPr txBox="1"/>
          <p:nvPr/>
        </p:nvSpPr>
        <p:spPr>
          <a:xfrm>
            <a:off x="6941518" y="3029128"/>
            <a:ext cx="1538162" cy="369332"/>
          </a:xfrm>
          <a:prstGeom prst="rect">
            <a:avLst/>
          </a:prstGeom>
          <a:solidFill>
            <a:srgbClr val="FFC524">
              <a:alpha val="73000"/>
            </a:srgbClr>
          </a:solidFill>
          <a:ln w="38100">
            <a:solidFill>
              <a:schemeClr val="tx1"/>
            </a:solidFill>
          </a:ln>
        </p:spPr>
        <p:txBody>
          <a:bodyPr wrap="square" rtlCol="0">
            <a:spAutoFit/>
          </a:bodyPr>
          <a:lstStyle/>
          <a:p>
            <a:r>
              <a:rPr lang="en-US" i="1" dirty="0"/>
              <a:t>Image Sensor</a:t>
            </a:r>
          </a:p>
        </p:txBody>
      </p:sp>
      <p:sp>
        <p:nvSpPr>
          <p:cNvPr id="57" name="Oval 56"/>
          <p:cNvSpPr/>
          <p:nvPr/>
        </p:nvSpPr>
        <p:spPr>
          <a:xfrm rot="19812807">
            <a:off x="5970297" y="1586414"/>
            <a:ext cx="141319" cy="14026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p:cNvSpPr/>
          <p:nvPr/>
        </p:nvSpPr>
        <p:spPr>
          <a:xfrm rot="19812807">
            <a:off x="7528908" y="2680486"/>
            <a:ext cx="141319" cy="14026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447607" y="3244334"/>
            <a:ext cx="248786" cy="369332"/>
          </a:xfrm>
          <a:prstGeom prst="rect">
            <a:avLst/>
          </a:prstGeom>
        </p:spPr>
        <p:txBody>
          <a:bodyPr wrap="none">
            <a:spAutoFit/>
          </a:bodyPr>
          <a:lstStyle/>
          <a:p>
            <a:r>
              <a:rPr lang="en-US" dirty="0">
                <a:latin typeface="Inherited"/>
              </a:rPr>
              <a:t> </a:t>
            </a:r>
            <a:endParaRPr lang="en-US" dirty="0"/>
          </a:p>
        </p:txBody>
      </p:sp>
      <p:sp>
        <p:nvSpPr>
          <p:cNvPr id="46" name="Parallelogram 45"/>
          <p:cNvSpPr/>
          <p:nvPr/>
        </p:nvSpPr>
        <p:spPr>
          <a:xfrm rot="10800000">
            <a:off x="965376" y="4024598"/>
            <a:ext cx="3371841" cy="1892832"/>
          </a:xfrm>
          <a:prstGeom prst="parallelogram">
            <a:avLst>
              <a:gd name="adj" fmla="val 102677"/>
            </a:avLst>
          </a:prstGeom>
          <a:solidFill>
            <a:srgbClr val="FFD621"/>
          </a:solidFill>
          <a:ln>
            <a:solidFill>
              <a:srgbClr val="FFD6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7" name="Straight Arrow Connector 46"/>
          <p:cNvCxnSpPr/>
          <p:nvPr/>
        </p:nvCxnSpPr>
        <p:spPr>
          <a:xfrm>
            <a:off x="2807462" y="5085770"/>
            <a:ext cx="1199463" cy="602499"/>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9" name="Rectangle 48"/>
              <p:cNvSpPr/>
              <p:nvPr/>
            </p:nvSpPr>
            <p:spPr>
              <a:xfrm>
                <a:off x="3946464" y="5560565"/>
                <a:ext cx="451214"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sz="2400" i="1">
                              <a:latin typeface="Cambria Math" panose="02040503050406030204" pitchFamily="18" charset="0"/>
                            </a:rPr>
                          </m:ctrlPr>
                        </m:accPr>
                        <m:e>
                          <m:r>
                            <a:rPr lang="en-US" sz="2400" i="1">
                              <a:latin typeface="Cambria Math" panose="02040503050406030204" pitchFamily="18" charset="0"/>
                            </a:rPr>
                            <m:t>𝑛</m:t>
                          </m:r>
                        </m:e>
                      </m:acc>
                    </m:oMath>
                  </m:oMathPara>
                </a14:m>
                <a:endParaRPr lang="en-US" sz="2400" dirty="0"/>
              </a:p>
            </p:txBody>
          </p:sp>
        </mc:Choice>
        <mc:Fallback xmlns="">
          <p:sp>
            <p:nvSpPr>
              <p:cNvPr id="49" name="Rectangle 48"/>
              <p:cNvSpPr>
                <a:spLocks noRot="1" noChangeAspect="1" noMove="1" noResize="1" noEditPoints="1" noAdjustHandles="1" noChangeArrowheads="1" noChangeShapeType="1" noTextEdit="1"/>
              </p:cNvSpPr>
              <p:nvPr/>
            </p:nvSpPr>
            <p:spPr>
              <a:xfrm>
                <a:off x="3946464" y="5560565"/>
                <a:ext cx="451214" cy="461665"/>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Rectangle 53"/>
              <p:cNvSpPr/>
              <p:nvPr/>
            </p:nvSpPr>
            <p:spPr>
              <a:xfrm>
                <a:off x="2665443" y="3508316"/>
                <a:ext cx="468205"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𝐴</m:t>
                      </m:r>
                    </m:oMath>
                  </m:oMathPara>
                </a14:m>
                <a:endParaRPr lang="en-US" sz="2400" dirty="0"/>
              </a:p>
            </p:txBody>
          </p:sp>
        </mc:Choice>
        <mc:Fallback xmlns="">
          <p:sp>
            <p:nvSpPr>
              <p:cNvPr id="54" name="Rectangle 53"/>
              <p:cNvSpPr>
                <a:spLocks noRot="1" noChangeAspect="1" noMove="1" noResize="1" noEditPoints="1" noAdjustHandles="1" noChangeArrowheads="1" noChangeShapeType="1" noTextEdit="1"/>
              </p:cNvSpPr>
              <p:nvPr/>
            </p:nvSpPr>
            <p:spPr>
              <a:xfrm>
                <a:off x="2665443" y="3508316"/>
                <a:ext cx="468205" cy="461665"/>
              </a:xfrm>
              <a:prstGeom prst="rect">
                <a:avLst/>
              </a:prstGeom>
              <a:blipFill>
                <a:blip r:embed="rId6"/>
                <a:stretch>
                  <a:fillRect/>
                </a:stretch>
              </a:blipFill>
            </p:spPr>
            <p:txBody>
              <a:bodyPr/>
              <a:lstStyle/>
              <a:p>
                <a:r>
                  <a:rPr lang="en-US">
                    <a:noFill/>
                  </a:rPr>
                  <a:t> </a:t>
                </a:r>
              </a:p>
            </p:txBody>
          </p:sp>
        </mc:Fallback>
      </mc:AlternateContent>
      <p:sp>
        <p:nvSpPr>
          <p:cNvPr id="9" name="Oval 8"/>
          <p:cNvSpPr/>
          <p:nvPr/>
        </p:nvSpPr>
        <p:spPr>
          <a:xfrm>
            <a:off x="2777645" y="3927313"/>
            <a:ext cx="243802" cy="24198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p:cNvSpPr/>
          <p:nvPr/>
        </p:nvSpPr>
        <p:spPr>
          <a:xfrm>
            <a:off x="4193953" y="3927313"/>
            <a:ext cx="243802" cy="24198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p:cNvSpPr/>
          <p:nvPr/>
        </p:nvSpPr>
        <p:spPr>
          <a:xfrm>
            <a:off x="850811" y="5811654"/>
            <a:ext cx="243802" cy="24198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p:cNvSpPr/>
          <p:nvPr/>
        </p:nvSpPr>
        <p:spPr>
          <a:xfrm>
            <a:off x="2276736" y="5846967"/>
            <a:ext cx="243802" cy="24198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3" name="Rectangle 62"/>
              <p:cNvSpPr/>
              <p:nvPr/>
            </p:nvSpPr>
            <p:spPr>
              <a:xfrm>
                <a:off x="4216518" y="3509962"/>
                <a:ext cx="479875"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𝐵</m:t>
                      </m:r>
                    </m:oMath>
                  </m:oMathPara>
                </a14:m>
                <a:endParaRPr lang="en-US" sz="2400" dirty="0"/>
              </a:p>
            </p:txBody>
          </p:sp>
        </mc:Choice>
        <mc:Fallback xmlns="">
          <p:sp>
            <p:nvSpPr>
              <p:cNvPr id="63" name="Rectangle 62"/>
              <p:cNvSpPr>
                <a:spLocks noRot="1" noChangeAspect="1" noMove="1" noResize="1" noEditPoints="1" noAdjustHandles="1" noChangeArrowheads="1" noChangeShapeType="1" noTextEdit="1"/>
              </p:cNvSpPr>
              <p:nvPr/>
            </p:nvSpPr>
            <p:spPr>
              <a:xfrm>
                <a:off x="4216518" y="3509962"/>
                <a:ext cx="479875" cy="461665"/>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5" name="Rectangle 64"/>
              <p:cNvSpPr/>
              <p:nvPr/>
            </p:nvSpPr>
            <p:spPr>
              <a:xfrm>
                <a:off x="837042" y="5353732"/>
                <a:ext cx="491866"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𝐷</m:t>
                      </m:r>
                    </m:oMath>
                  </m:oMathPara>
                </a14:m>
                <a:endParaRPr lang="en-US" sz="2400" dirty="0"/>
              </a:p>
            </p:txBody>
          </p:sp>
        </mc:Choice>
        <mc:Fallback xmlns="">
          <p:sp>
            <p:nvSpPr>
              <p:cNvPr id="65" name="Rectangle 64"/>
              <p:cNvSpPr>
                <a:spLocks noRot="1" noChangeAspect="1" noMove="1" noResize="1" noEditPoints="1" noAdjustHandles="1" noChangeArrowheads="1" noChangeShapeType="1" noTextEdit="1"/>
              </p:cNvSpPr>
              <p:nvPr/>
            </p:nvSpPr>
            <p:spPr>
              <a:xfrm>
                <a:off x="837042" y="5353732"/>
                <a:ext cx="491866" cy="461665"/>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7" name="Rectangle 66"/>
              <p:cNvSpPr/>
              <p:nvPr/>
            </p:nvSpPr>
            <p:spPr>
              <a:xfrm>
                <a:off x="2276736" y="5394765"/>
                <a:ext cx="479875"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𝐶</m:t>
                      </m:r>
                    </m:oMath>
                  </m:oMathPara>
                </a14:m>
                <a:endParaRPr lang="en-US" sz="2400" dirty="0"/>
              </a:p>
            </p:txBody>
          </p:sp>
        </mc:Choice>
        <mc:Fallback xmlns="">
          <p:sp>
            <p:nvSpPr>
              <p:cNvPr id="67" name="Rectangle 66"/>
              <p:cNvSpPr>
                <a:spLocks noRot="1" noChangeAspect="1" noMove="1" noResize="1" noEditPoints="1" noAdjustHandles="1" noChangeArrowheads="1" noChangeShapeType="1" noTextEdit="1"/>
              </p:cNvSpPr>
              <p:nvPr/>
            </p:nvSpPr>
            <p:spPr>
              <a:xfrm>
                <a:off x="2276736" y="5394765"/>
                <a:ext cx="479875" cy="461665"/>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9" name="Rectangle 68"/>
              <p:cNvSpPr/>
              <p:nvPr/>
            </p:nvSpPr>
            <p:spPr>
              <a:xfrm>
                <a:off x="4885159" y="3824816"/>
                <a:ext cx="3269100"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𝑆𝑐𝑎𝑙𝑎𝑟</m:t>
                      </m:r>
                      <m:r>
                        <a:rPr lang="en-US" sz="2400" b="0" i="1" smtClean="0">
                          <a:latin typeface="Cambria Math" panose="02040503050406030204" pitchFamily="18" charset="0"/>
                        </a:rPr>
                        <m:t> </m:t>
                      </m:r>
                      <m:r>
                        <a:rPr lang="en-US" sz="2400" b="0" i="1" smtClean="0">
                          <a:latin typeface="Cambria Math" panose="02040503050406030204" pitchFamily="18" charset="0"/>
                        </a:rPr>
                        <m:t>𝑃𝑟𝑜𝑑𝑢𝑐𝑡</m:t>
                      </m:r>
                      <m:r>
                        <a:rPr lang="en-US" sz="2400" b="0" i="1" smtClean="0">
                          <a:latin typeface="Cambria Math" panose="02040503050406030204" pitchFamily="18" charset="0"/>
                        </a:rPr>
                        <m:t> </m:t>
                      </m:r>
                      <m:r>
                        <a:rPr lang="en-US" sz="2400" b="0" i="1" smtClean="0">
                          <a:latin typeface="Cambria Math" panose="02040503050406030204" pitchFamily="18" charset="0"/>
                        </a:rPr>
                        <m:t>𝐹𝑜𝑟𝑚</m:t>
                      </m:r>
                      <m:r>
                        <a:rPr lang="en-US" sz="2400" b="0" i="1" smtClean="0">
                          <a:latin typeface="Cambria Math" panose="02040503050406030204" pitchFamily="18" charset="0"/>
                        </a:rPr>
                        <m:t>:</m:t>
                      </m:r>
                    </m:oMath>
                  </m:oMathPara>
                </a14:m>
                <a:endParaRPr lang="en-US" sz="2400" dirty="0"/>
              </a:p>
            </p:txBody>
          </p:sp>
        </mc:Choice>
        <mc:Fallback xmlns="">
          <p:sp>
            <p:nvSpPr>
              <p:cNvPr id="69" name="Rectangle 68"/>
              <p:cNvSpPr>
                <a:spLocks noRot="1" noChangeAspect="1" noMove="1" noResize="1" noEditPoints="1" noAdjustHandles="1" noChangeArrowheads="1" noChangeShapeType="1" noTextEdit="1"/>
              </p:cNvSpPr>
              <p:nvPr/>
            </p:nvSpPr>
            <p:spPr>
              <a:xfrm>
                <a:off x="4885159" y="3824816"/>
                <a:ext cx="3269100" cy="461665"/>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1" name="Rectangle 70"/>
              <p:cNvSpPr/>
              <p:nvPr/>
            </p:nvSpPr>
            <p:spPr>
              <a:xfrm>
                <a:off x="5795142" y="4307875"/>
                <a:ext cx="1305486"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𝑟</m:t>
                          </m:r>
                        </m:e>
                      </m:acc>
                      <m:r>
                        <a:rPr lang="en-US" sz="2400" b="0" i="1" smtClean="0">
                          <a:latin typeface="Cambria Math" panose="02040503050406030204" pitchFamily="18" charset="0"/>
                        </a:rPr>
                        <m:t>.</m:t>
                      </m:r>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𝑛</m:t>
                          </m:r>
                        </m:e>
                      </m:acc>
                      <m:r>
                        <a:rPr lang="en-US" sz="2400" b="0" i="1" smtClean="0">
                          <a:latin typeface="Cambria Math" panose="02040503050406030204" pitchFamily="18" charset="0"/>
                        </a:rPr>
                        <m:t>=</m:t>
                      </m:r>
                      <m:r>
                        <a:rPr lang="en-US" sz="2400" b="0" i="1" smtClean="0">
                          <a:latin typeface="Cambria Math" panose="02040503050406030204" pitchFamily="18" charset="0"/>
                        </a:rPr>
                        <m:t>𝑑</m:t>
                      </m:r>
                    </m:oMath>
                  </m:oMathPara>
                </a14:m>
                <a:endParaRPr lang="en-US" sz="2400" dirty="0"/>
              </a:p>
            </p:txBody>
          </p:sp>
        </mc:Choice>
        <mc:Fallback xmlns="">
          <p:sp>
            <p:nvSpPr>
              <p:cNvPr id="71" name="Rectangle 70"/>
              <p:cNvSpPr>
                <a:spLocks noRot="1" noChangeAspect="1" noMove="1" noResize="1" noEditPoints="1" noAdjustHandles="1" noChangeArrowheads="1" noChangeShapeType="1" noTextEdit="1"/>
              </p:cNvSpPr>
              <p:nvPr/>
            </p:nvSpPr>
            <p:spPr>
              <a:xfrm>
                <a:off x="5795142" y="4307875"/>
                <a:ext cx="1305486" cy="461665"/>
              </a:xfrm>
              <a:prstGeom prst="rect">
                <a:avLst/>
              </a:prstGeom>
              <a:blipFill>
                <a:blip r:embed="rId11"/>
                <a:stretch>
                  <a:fillRect t="-17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2" name="Rectangle 71"/>
              <p:cNvSpPr/>
              <p:nvPr/>
            </p:nvSpPr>
            <p:spPr>
              <a:xfrm>
                <a:off x="4576163" y="4920885"/>
                <a:ext cx="3999813"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𝑉𝑒𝑐𝑡𝑜𝑟</m:t>
                      </m:r>
                      <m:r>
                        <a:rPr lang="en-US" sz="2400" b="0" i="1" smtClean="0">
                          <a:latin typeface="Cambria Math" panose="02040503050406030204" pitchFamily="18" charset="0"/>
                        </a:rPr>
                        <m:t> </m:t>
                      </m:r>
                      <m:r>
                        <a:rPr lang="en-US" sz="2400" b="0" i="1" smtClean="0">
                          <a:latin typeface="Cambria Math" panose="02040503050406030204" pitchFamily="18" charset="0"/>
                        </a:rPr>
                        <m:t>𝐸𝑞𝑢𝑎𝑡𝑖𝑜𝑛</m:t>
                      </m:r>
                      <m:r>
                        <a:rPr lang="en-US" sz="2400" b="0" i="1" smtClean="0">
                          <a:latin typeface="Cambria Math" panose="02040503050406030204" pitchFamily="18" charset="0"/>
                        </a:rPr>
                        <m:t> </m:t>
                      </m:r>
                      <m:r>
                        <a:rPr lang="en-US" sz="2400" b="0" i="1" smtClean="0">
                          <a:latin typeface="Cambria Math" panose="02040503050406030204" pitchFamily="18" charset="0"/>
                        </a:rPr>
                        <m:t>𝑜𝑓</m:t>
                      </m:r>
                      <m:r>
                        <a:rPr lang="en-US" sz="2400" b="0" i="1" smtClean="0">
                          <a:latin typeface="Cambria Math" panose="02040503050406030204" pitchFamily="18" charset="0"/>
                        </a:rPr>
                        <m:t>  </m:t>
                      </m:r>
                      <m:r>
                        <a:rPr lang="en-SG" sz="2400" b="0" i="1" smtClean="0">
                          <a:latin typeface="Cambria Math" panose="02040503050406030204" pitchFamily="18" charset="0"/>
                        </a:rPr>
                        <m:t>𝑎</m:t>
                      </m:r>
                      <m:r>
                        <a:rPr lang="en-SG" sz="2400" b="0" i="1" smtClean="0">
                          <a:latin typeface="Cambria Math" panose="02040503050406030204" pitchFamily="18" charset="0"/>
                        </a:rPr>
                        <m:t> </m:t>
                      </m:r>
                      <m:r>
                        <a:rPr lang="en-US" sz="2400" b="0" i="1" smtClean="0">
                          <a:latin typeface="Cambria Math" panose="02040503050406030204" pitchFamily="18" charset="0"/>
                        </a:rPr>
                        <m:t>𝐿𝑖𝑛𝑒</m:t>
                      </m:r>
                      <m:r>
                        <a:rPr lang="en-US" sz="2400" b="0" i="1" smtClean="0">
                          <a:latin typeface="Cambria Math" panose="02040503050406030204" pitchFamily="18" charset="0"/>
                        </a:rPr>
                        <m:t>:</m:t>
                      </m:r>
                    </m:oMath>
                  </m:oMathPara>
                </a14:m>
                <a:endParaRPr lang="en-US" sz="2400" dirty="0"/>
              </a:p>
            </p:txBody>
          </p:sp>
        </mc:Choice>
        <mc:Fallback xmlns="">
          <p:sp>
            <p:nvSpPr>
              <p:cNvPr id="72" name="Rectangle 71"/>
              <p:cNvSpPr>
                <a:spLocks noRot="1" noChangeAspect="1" noMove="1" noResize="1" noEditPoints="1" noAdjustHandles="1" noChangeArrowheads="1" noChangeShapeType="1" noTextEdit="1"/>
              </p:cNvSpPr>
              <p:nvPr/>
            </p:nvSpPr>
            <p:spPr>
              <a:xfrm>
                <a:off x="4576163" y="4920885"/>
                <a:ext cx="3999813" cy="461665"/>
              </a:xfrm>
              <a:prstGeom prst="rect">
                <a:avLst/>
              </a:prstGeom>
              <a:blipFill>
                <a:blip r:embed="rId12"/>
                <a:stretch>
                  <a:fillRect b="-19737"/>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73" name="Rectangle 72"/>
              <p:cNvSpPr/>
              <p:nvPr/>
            </p:nvSpPr>
            <p:spPr>
              <a:xfrm>
                <a:off x="4564843" y="5311948"/>
                <a:ext cx="3364639" cy="107003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𝑟</m:t>
                          </m:r>
                        </m:e>
                      </m:acc>
                      <m:r>
                        <a:rPr lang="en-US" sz="2400" b="0" i="1" smtClean="0">
                          <a:latin typeface="Cambria Math" panose="02040503050406030204" pitchFamily="18" charset="0"/>
                        </a:rPr>
                        <m:t>=</m:t>
                      </m:r>
                      <m:d>
                        <m:dPr>
                          <m:ctrlPr>
                            <a:rPr lang="en-US" sz="2400" b="0" i="1" smtClean="0">
                              <a:latin typeface="Cambria Math" panose="02040503050406030204" pitchFamily="18" charset="0"/>
                            </a:rPr>
                          </m:ctrlPr>
                        </m:dPr>
                        <m:e>
                          <m:m>
                            <m:mPr>
                              <m:mcs>
                                <m:mc>
                                  <m:mcPr>
                                    <m:count m:val="1"/>
                                    <m:mcJc m:val="center"/>
                                  </m:mcPr>
                                </m:mc>
                              </m:mcs>
                              <m:ctrlPr>
                                <a:rPr lang="en-US" sz="2400" i="1">
                                  <a:latin typeface="Cambria Math" panose="02040503050406030204" pitchFamily="18" charset="0"/>
                                </a:rPr>
                              </m:ctrlPr>
                            </m:mPr>
                            <m:mr>
                              <m:e>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𝑖𝑛𝑖𝑡𝑖𝑎𝑙</m:t>
                                    </m:r>
                                  </m:sub>
                                </m:sSub>
                              </m:e>
                            </m:mr>
                            <m:mr>
                              <m:e>
                                <m:sSub>
                                  <m:sSubPr>
                                    <m:ctrlPr>
                                      <a:rPr lang="en-US" sz="2400" i="1">
                                        <a:latin typeface="Cambria Math" panose="02040503050406030204" pitchFamily="18" charset="0"/>
                                      </a:rPr>
                                    </m:ctrlPr>
                                  </m:sSubPr>
                                  <m:e>
                                    <m:r>
                                      <a:rPr lang="en-US" sz="2400" b="0" i="1" smtClean="0">
                                        <a:latin typeface="Cambria Math" panose="02040503050406030204" pitchFamily="18" charset="0"/>
                                      </a:rPr>
                                      <m:t>𝑦</m:t>
                                    </m:r>
                                  </m:e>
                                  <m:sub>
                                    <m:r>
                                      <a:rPr lang="en-US" sz="2400" i="1">
                                        <a:latin typeface="Cambria Math" panose="02040503050406030204" pitchFamily="18" charset="0"/>
                                      </a:rPr>
                                      <m:t>𝑖𝑛𝑖𝑡𝑖𝑎𝑙</m:t>
                                    </m:r>
                                  </m:sub>
                                </m:sSub>
                              </m:e>
                            </m:mr>
                            <m:mr>
                              <m:e>
                                <m:sSub>
                                  <m:sSubPr>
                                    <m:ctrlPr>
                                      <a:rPr lang="en-US" sz="2400" i="1">
                                        <a:latin typeface="Cambria Math" panose="02040503050406030204" pitchFamily="18" charset="0"/>
                                      </a:rPr>
                                    </m:ctrlPr>
                                  </m:sSubPr>
                                  <m:e>
                                    <m:r>
                                      <a:rPr lang="en-US" sz="2400" b="0" i="1" smtClean="0">
                                        <a:latin typeface="Cambria Math" panose="02040503050406030204" pitchFamily="18" charset="0"/>
                                      </a:rPr>
                                      <m:t>𝑧</m:t>
                                    </m:r>
                                  </m:e>
                                  <m:sub>
                                    <m:r>
                                      <a:rPr lang="en-US" sz="2400" i="1">
                                        <a:latin typeface="Cambria Math" panose="02040503050406030204" pitchFamily="18" charset="0"/>
                                      </a:rPr>
                                      <m:t>𝑖𝑛𝑖𝑡𝑖𝑎𝑙</m:t>
                                    </m:r>
                                  </m:sub>
                                </m:sSub>
                              </m:e>
                            </m:mr>
                          </m:m>
                        </m:e>
                      </m:d>
                      <m:r>
                        <a:rPr lang="en-US" sz="2400" b="0" i="1" smtClean="0">
                          <a:latin typeface="Cambria Math" panose="02040503050406030204" pitchFamily="18" charset="0"/>
                        </a:rPr>
                        <m:t>+ </m:t>
                      </m:r>
                      <m:r>
                        <a:rPr lang="en-US" sz="2400" b="0" i="1" smtClean="0">
                          <a:latin typeface="Cambria Math" panose="02040503050406030204" pitchFamily="18" charset="0"/>
                          <a:ea typeface="Cambria Math" panose="02040503050406030204" pitchFamily="18" charset="0"/>
                        </a:rPr>
                        <m:t>𝜆</m:t>
                      </m:r>
                      <m:d>
                        <m:dPr>
                          <m:ctrlPr>
                            <a:rPr lang="en-US" sz="2400" i="1">
                              <a:latin typeface="Cambria Math" panose="02040503050406030204" pitchFamily="18" charset="0"/>
                            </a:rPr>
                          </m:ctrlPr>
                        </m:dPr>
                        <m:e>
                          <m:m>
                            <m:mPr>
                              <m:mcs>
                                <m:mc>
                                  <m:mcPr>
                                    <m:count m:val="1"/>
                                    <m:mcJc m:val="center"/>
                                  </m:mcPr>
                                </m:mc>
                              </m:mcs>
                              <m:ctrlPr>
                                <a:rPr lang="en-US" sz="2400" i="1">
                                  <a:latin typeface="Cambria Math" panose="02040503050406030204" pitchFamily="18" charset="0"/>
                                </a:rPr>
                              </m:ctrlPr>
                            </m:mPr>
                            <m:mr>
                              <m:e>
                                <m:r>
                                  <m:rPr>
                                    <m:brk m:alnAt="7"/>
                                  </m:rPr>
                                  <a:rPr lang="en-US" sz="2400" b="0" i="1" smtClean="0">
                                    <a:latin typeface="Cambria Math" panose="02040503050406030204" pitchFamily="18" charset="0"/>
                                  </a:rPr>
                                  <m:t>𝑎</m:t>
                                </m:r>
                              </m:e>
                            </m:mr>
                            <m:mr>
                              <m:e>
                                <m:r>
                                  <a:rPr lang="en-US" sz="2400" b="0" i="1" smtClean="0">
                                    <a:latin typeface="Cambria Math" panose="02040503050406030204" pitchFamily="18" charset="0"/>
                                  </a:rPr>
                                  <m:t>𝑏</m:t>
                                </m:r>
                              </m:e>
                            </m:mr>
                            <m:mr>
                              <m:e>
                                <m:r>
                                  <a:rPr lang="en-US" sz="2400" b="0" i="1" smtClean="0">
                                    <a:latin typeface="Cambria Math" panose="02040503050406030204" pitchFamily="18" charset="0"/>
                                  </a:rPr>
                                  <m:t>𝑐</m:t>
                                </m:r>
                              </m:e>
                            </m:mr>
                          </m:m>
                        </m:e>
                      </m:d>
                    </m:oMath>
                  </m:oMathPara>
                </a14:m>
                <a:endParaRPr lang="en-US" sz="2400" dirty="0"/>
              </a:p>
            </p:txBody>
          </p:sp>
        </mc:Choice>
        <mc:Fallback xmlns="">
          <p:sp>
            <p:nvSpPr>
              <p:cNvPr id="73" name="Rectangle 72"/>
              <p:cNvSpPr>
                <a:spLocks noRot="1" noChangeAspect="1" noMove="1" noResize="1" noEditPoints="1" noAdjustHandles="1" noChangeArrowheads="1" noChangeShapeType="1" noTextEdit="1"/>
              </p:cNvSpPr>
              <p:nvPr/>
            </p:nvSpPr>
            <p:spPr>
              <a:xfrm>
                <a:off x="4564843" y="5311948"/>
                <a:ext cx="3364639" cy="1070037"/>
              </a:xfrm>
              <a:prstGeom prst="rect">
                <a:avLst/>
              </a:prstGeom>
              <a:blipFill>
                <a:blip r:embed="rId1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36053190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9"/>
                                        </p:tgtEl>
                                        <p:attrNameLst>
                                          <p:attrName>style.visibility</p:attrName>
                                        </p:attrNameLst>
                                      </p:cBhvr>
                                      <p:to>
                                        <p:strVal val="visible"/>
                                      </p:to>
                                    </p:set>
                                    <p:animEffect transition="in" filter="wipe(left)">
                                      <p:cBhvr>
                                        <p:cTn id="7" dur="500"/>
                                        <p:tgtEl>
                                          <p:spTgt spid="69"/>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71"/>
                                        </p:tgtEl>
                                        <p:attrNameLst>
                                          <p:attrName>style.visibility</p:attrName>
                                        </p:attrNameLst>
                                      </p:cBhvr>
                                      <p:to>
                                        <p:strVal val="visible"/>
                                      </p:to>
                                    </p:set>
                                    <p:animEffect transition="in" filter="wipe(left)">
                                      <p:cBhvr>
                                        <p:cTn id="10" dur="500"/>
                                        <p:tgtEl>
                                          <p:spTgt spid="71"/>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72"/>
                                        </p:tgtEl>
                                        <p:attrNameLst>
                                          <p:attrName>style.visibility</p:attrName>
                                        </p:attrNameLst>
                                      </p:cBhvr>
                                      <p:to>
                                        <p:strVal val="visible"/>
                                      </p:to>
                                    </p:set>
                                    <p:animEffect transition="in" filter="wipe(left)">
                                      <p:cBhvr>
                                        <p:cTn id="15" dur="500"/>
                                        <p:tgtEl>
                                          <p:spTgt spid="72"/>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73"/>
                                        </p:tgtEl>
                                        <p:attrNameLst>
                                          <p:attrName>style.visibility</p:attrName>
                                        </p:attrNameLst>
                                      </p:cBhvr>
                                      <p:to>
                                        <p:strVal val="visible"/>
                                      </p:to>
                                    </p:set>
                                    <p:animEffect transition="in" filter="wipe(left)">
                                      <p:cBhvr>
                                        <p:cTn id="18" dur="50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p:bldP spid="71" grpId="0"/>
      <p:bldP spid="72" grpId="0"/>
      <p:bldP spid="73"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77318"/>
            <a:ext cx="7886700" cy="1339970"/>
          </a:xfrm>
        </p:spPr>
        <p:txBody>
          <a:bodyPr/>
          <a:lstStyle/>
          <a:p>
            <a:r>
              <a:rPr lang="en-US" dirty="0"/>
              <a:t>Full Wave Calculation</a:t>
            </a:r>
          </a:p>
        </p:txBody>
      </p:sp>
      <p:sp>
        <p:nvSpPr>
          <p:cNvPr id="4" name="Footer Placeholder 3"/>
          <p:cNvSpPr>
            <a:spLocks noGrp="1"/>
          </p:cNvSpPr>
          <p:nvPr>
            <p:ph type="ftr" sz="quarter" idx="11"/>
          </p:nvPr>
        </p:nvSpPr>
        <p:spPr/>
        <p:txBody>
          <a:bodyPr/>
          <a:lstStyle/>
          <a:p>
            <a:r>
              <a:rPr lang="en-SG" dirty="0"/>
              <a:t>SYPT 2020</a:t>
            </a:r>
          </a:p>
        </p:txBody>
      </p:sp>
      <p:sp>
        <p:nvSpPr>
          <p:cNvPr id="5" name="Slide Number Placeholder 4"/>
          <p:cNvSpPr>
            <a:spLocks noGrp="1"/>
          </p:cNvSpPr>
          <p:nvPr>
            <p:ph type="sldNum" sz="quarter" idx="4"/>
          </p:nvPr>
        </p:nvSpPr>
        <p:spPr/>
        <p:txBody>
          <a:bodyPr/>
          <a:lstStyle/>
          <a:p>
            <a:fld id="{D524B6CE-5D57-4459-A907-3F1D5BE11E1F}" type="slidenum">
              <a:rPr lang="en-SG" smtClean="0">
                <a:solidFill>
                  <a:prstClr val="black"/>
                </a:solidFill>
              </a:rPr>
              <a:pPr/>
              <a:t>26</a:t>
            </a:fld>
            <a:endParaRPr lang="en-SG" dirty="0">
              <a:solidFill>
                <a:prstClr val="black"/>
              </a:solidFill>
            </a:endParaRPr>
          </a:p>
        </p:txBody>
      </p:sp>
      <p:grpSp>
        <p:nvGrpSpPr>
          <p:cNvPr id="41" name="Group 40">
            <a:extLst>
              <a:ext uri="{FF2B5EF4-FFF2-40B4-BE49-F238E27FC236}">
                <a16:creationId xmlns:a16="http://schemas.microsoft.com/office/drawing/2014/main" id="{0E3A7137-AA01-4EB1-BD3A-2A487073D941}"/>
              </a:ext>
            </a:extLst>
          </p:cNvPr>
          <p:cNvGrpSpPr/>
          <p:nvPr/>
        </p:nvGrpSpPr>
        <p:grpSpPr>
          <a:xfrm>
            <a:off x="1183167" y="6269881"/>
            <a:ext cx="6777665" cy="344469"/>
            <a:chOff x="164165" y="6353803"/>
            <a:chExt cx="6777665" cy="344469"/>
          </a:xfrm>
        </p:grpSpPr>
        <p:sp>
          <p:nvSpPr>
            <p:cNvPr id="48" name="TextBox 47">
              <a:extLst>
                <a:ext uri="{FF2B5EF4-FFF2-40B4-BE49-F238E27FC236}">
                  <a16:creationId xmlns:a16="http://schemas.microsoft.com/office/drawing/2014/main" id="{80AAD0A4-97ED-4120-A4C9-E6B44E876CC9}"/>
                </a:ext>
              </a:extLst>
            </p:cNvPr>
            <p:cNvSpPr txBox="1"/>
            <p:nvPr/>
          </p:nvSpPr>
          <p:spPr>
            <a:xfrm>
              <a:off x="2189065" y="6353804"/>
              <a:ext cx="1034963" cy="307777"/>
            </a:xfrm>
            <a:prstGeom prst="rect">
              <a:avLst/>
            </a:prstGeom>
            <a:noFill/>
          </p:spPr>
          <p:txBody>
            <a:bodyPr wrap="none" rtlCol="0">
              <a:spAutoFit/>
            </a:bodyPr>
            <a:lstStyle/>
            <a:p>
              <a:pPr algn="ctr"/>
              <a:r>
                <a:rPr lang="en-SG" sz="1400" dirty="0">
                  <a:ea typeface="Segoe UI" charset="0"/>
                  <a:cs typeface="Segoe UI" charset="0"/>
                </a:rPr>
                <a:t>Qualitative</a:t>
              </a:r>
            </a:p>
          </p:txBody>
        </p:sp>
        <p:sp>
          <p:nvSpPr>
            <p:cNvPr id="50" name="TextBox 49">
              <a:extLst>
                <a:ext uri="{FF2B5EF4-FFF2-40B4-BE49-F238E27FC236}">
                  <a16:creationId xmlns:a16="http://schemas.microsoft.com/office/drawing/2014/main" id="{CB06E594-14E8-4349-A3B2-51B1C83AB8C8}"/>
                </a:ext>
              </a:extLst>
            </p:cNvPr>
            <p:cNvSpPr txBox="1"/>
            <p:nvPr/>
          </p:nvSpPr>
          <p:spPr>
            <a:xfrm>
              <a:off x="3860508" y="6353803"/>
              <a:ext cx="1153586" cy="307777"/>
            </a:xfrm>
            <a:prstGeom prst="rect">
              <a:avLst/>
            </a:prstGeom>
            <a:noFill/>
            <a:ln>
              <a:noFill/>
            </a:ln>
          </p:spPr>
          <p:txBody>
            <a:bodyPr wrap="none" rtlCol="0">
              <a:spAutoFit/>
            </a:bodyPr>
            <a:lstStyle/>
            <a:p>
              <a:pPr algn="ctr"/>
              <a:r>
                <a:rPr lang="en-SG" sz="1400" b="0" dirty="0">
                  <a:ln>
                    <a:noFill/>
                  </a:ln>
                  <a:solidFill>
                    <a:srgbClr val="C00000"/>
                  </a:solidFill>
                  <a:latin typeface="Segoe UI" charset="0"/>
                  <a:ea typeface="Segoe UI" charset="0"/>
                  <a:cs typeface="Segoe UI" charset="0"/>
                </a:rPr>
                <a:t>Quantitative</a:t>
              </a:r>
            </a:p>
          </p:txBody>
        </p:sp>
        <p:sp>
          <p:nvSpPr>
            <p:cNvPr id="51" name="TextBox 50">
              <a:extLst>
                <a:ext uri="{FF2B5EF4-FFF2-40B4-BE49-F238E27FC236}">
                  <a16:creationId xmlns:a16="http://schemas.microsoft.com/office/drawing/2014/main" id="{E642D2CC-CF26-46EF-A352-43F1F7A7DE0E}"/>
                </a:ext>
              </a:extLst>
            </p:cNvPr>
            <p:cNvSpPr txBox="1"/>
            <p:nvPr/>
          </p:nvSpPr>
          <p:spPr>
            <a:xfrm>
              <a:off x="5612553" y="6353803"/>
              <a:ext cx="1034257" cy="307777"/>
            </a:xfrm>
            <a:prstGeom prst="rect">
              <a:avLst/>
            </a:prstGeom>
            <a:noFill/>
          </p:spPr>
          <p:txBody>
            <a:bodyPr wrap="none" rtlCol="0">
              <a:spAutoFit/>
            </a:bodyPr>
            <a:lstStyle/>
            <a:p>
              <a:pPr algn="ctr"/>
              <a:r>
                <a:rPr lang="en-SG" sz="1400" dirty="0"/>
                <a:t>Conclusion</a:t>
              </a:r>
            </a:p>
          </p:txBody>
        </p:sp>
        <p:cxnSp>
          <p:nvCxnSpPr>
            <p:cNvPr id="52" name="Straight Connector 51">
              <a:extLst>
                <a:ext uri="{FF2B5EF4-FFF2-40B4-BE49-F238E27FC236}">
                  <a16:creationId xmlns:a16="http://schemas.microsoft.com/office/drawing/2014/main" id="{3C5A11E0-5486-4291-BAFC-4703AFFBA72B}"/>
                </a:ext>
              </a:extLst>
            </p:cNvPr>
            <p:cNvCxnSpPr>
              <a:cxnSpLocks/>
            </p:cNvCxnSpPr>
            <p:nvPr/>
          </p:nvCxnSpPr>
          <p:spPr>
            <a:xfrm flipV="1">
              <a:off x="164165" y="6695222"/>
              <a:ext cx="1624295" cy="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C038DE49-FC64-4960-AFBE-A134066B0299}"/>
                </a:ext>
              </a:extLst>
            </p:cNvPr>
            <p:cNvSpPr txBox="1"/>
            <p:nvPr/>
          </p:nvSpPr>
          <p:spPr>
            <a:xfrm>
              <a:off x="407967" y="6353806"/>
              <a:ext cx="1131335" cy="307777"/>
            </a:xfrm>
            <a:prstGeom prst="rect">
              <a:avLst/>
            </a:prstGeom>
            <a:noFill/>
          </p:spPr>
          <p:txBody>
            <a:bodyPr wrap="none" rtlCol="0">
              <a:spAutoFit/>
            </a:bodyPr>
            <a:lstStyle/>
            <a:p>
              <a:pPr algn="ctr"/>
              <a:r>
                <a:rPr lang="en-SG" sz="1400" dirty="0">
                  <a:cs typeface="Segoe UI Semibold" panose="020B0702040204020203" pitchFamily="34" charset="0"/>
                </a:rPr>
                <a:t>Introduction</a:t>
              </a:r>
            </a:p>
          </p:txBody>
        </p:sp>
        <p:cxnSp>
          <p:nvCxnSpPr>
            <p:cNvPr id="60" name="Straight Connector 59">
              <a:extLst>
                <a:ext uri="{FF2B5EF4-FFF2-40B4-BE49-F238E27FC236}">
                  <a16:creationId xmlns:a16="http://schemas.microsoft.com/office/drawing/2014/main" id="{0B173E45-F167-485F-A5F6-AE1D1B0940DF}"/>
                </a:ext>
              </a:extLst>
            </p:cNvPr>
            <p:cNvCxnSpPr>
              <a:cxnSpLocks/>
            </p:cNvCxnSpPr>
            <p:nvPr/>
          </p:nvCxnSpPr>
          <p:spPr>
            <a:xfrm flipV="1">
              <a:off x="1880544" y="6695220"/>
              <a:ext cx="1624295" cy="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2D103EE8-4103-4552-9545-15389E7BA077}"/>
                </a:ext>
              </a:extLst>
            </p:cNvPr>
            <p:cNvCxnSpPr>
              <a:cxnSpLocks/>
            </p:cNvCxnSpPr>
            <p:nvPr/>
          </p:nvCxnSpPr>
          <p:spPr>
            <a:xfrm flipV="1">
              <a:off x="3596923" y="6698270"/>
              <a:ext cx="1624295" cy="2"/>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A421A564-AF8E-4A82-B1BF-AC07D1BFBC26}"/>
                </a:ext>
              </a:extLst>
            </p:cNvPr>
            <p:cNvCxnSpPr>
              <a:cxnSpLocks/>
            </p:cNvCxnSpPr>
            <p:nvPr/>
          </p:nvCxnSpPr>
          <p:spPr>
            <a:xfrm flipV="1">
              <a:off x="5317535" y="6695218"/>
              <a:ext cx="1624295" cy="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43" name="Picture 4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9598">
            <a:off x="5727451" y="740561"/>
            <a:ext cx="1804463" cy="1402920"/>
          </a:xfrm>
          <a:prstGeom prst="rect">
            <a:avLst/>
          </a:prstGeom>
        </p:spPr>
      </p:pic>
      <p:pic>
        <p:nvPicPr>
          <p:cNvPr id="24" name="Picture 2" descr="Image result for dark cardboard"/>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b="11609"/>
          <a:stretch/>
        </p:blipFill>
        <p:spPr bwMode="auto">
          <a:xfrm>
            <a:off x="1766868" y="1857638"/>
            <a:ext cx="791436" cy="2010179"/>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p:cNvSpPr txBox="1"/>
          <p:nvPr/>
        </p:nvSpPr>
        <p:spPr>
          <a:xfrm>
            <a:off x="7343667" y="1034493"/>
            <a:ext cx="853063" cy="369332"/>
          </a:xfrm>
          <a:prstGeom prst="rect">
            <a:avLst/>
          </a:prstGeom>
          <a:solidFill>
            <a:srgbClr val="FFC524">
              <a:alpha val="73000"/>
            </a:srgbClr>
          </a:solidFill>
          <a:ln w="38100">
            <a:solidFill>
              <a:schemeClr val="tx1"/>
            </a:solidFill>
          </a:ln>
        </p:spPr>
        <p:txBody>
          <a:bodyPr wrap="square" rtlCol="0">
            <a:spAutoFit/>
          </a:bodyPr>
          <a:lstStyle/>
          <a:p>
            <a:pPr algn="ctr"/>
            <a:r>
              <a:rPr lang="en-US" i="1" dirty="0"/>
              <a:t>Laser</a:t>
            </a:r>
          </a:p>
        </p:txBody>
      </p:sp>
      <p:sp>
        <p:nvSpPr>
          <p:cNvPr id="27" name="TextBox 26"/>
          <p:cNvSpPr txBox="1"/>
          <p:nvPr/>
        </p:nvSpPr>
        <p:spPr>
          <a:xfrm>
            <a:off x="497035" y="2523425"/>
            <a:ext cx="1007190" cy="646331"/>
          </a:xfrm>
          <a:prstGeom prst="rect">
            <a:avLst/>
          </a:prstGeom>
          <a:solidFill>
            <a:srgbClr val="FFC524">
              <a:alpha val="73000"/>
            </a:srgbClr>
          </a:solidFill>
          <a:ln w="38100">
            <a:solidFill>
              <a:schemeClr val="tx1"/>
            </a:solidFill>
          </a:ln>
        </p:spPr>
        <p:txBody>
          <a:bodyPr wrap="square" rtlCol="0">
            <a:spAutoFit/>
          </a:bodyPr>
          <a:lstStyle/>
          <a:p>
            <a:r>
              <a:rPr lang="en-US" i="1" dirty="0"/>
              <a:t>Dark Surface</a:t>
            </a:r>
          </a:p>
        </p:txBody>
      </p:sp>
      <p:cxnSp>
        <p:nvCxnSpPr>
          <p:cNvPr id="23" name="Straight Connector 22"/>
          <p:cNvCxnSpPr/>
          <p:nvPr/>
        </p:nvCxnSpPr>
        <p:spPr>
          <a:xfrm flipH="1">
            <a:off x="2568246" y="1682420"/>
            <a:ext cx="3411288" cy="116835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45" name="Isosceles Triangle 44"/>
          <p:cNvSpPr/>
          <p:nvPr/>
        </p:nvSpPr>
        <p:spPr>
          <a:xfrm rot="14806161">
            <a:off x="4263392" y="2119033"/>
            <a:ext cx="172360" cy="255756"/>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rot="19812807">
            <a:off x="2484472" y="2793228"/>
            <a:ext cx="141319" cy="14026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p:cNvSpPr/>
          <p:nvPr/>
        </p:nvSpPr>
        <p:spPr>
          <a:xfrm>
            <a:off x="6113348" y="2456750"/>
            <a:ext cx="669075" cy="69540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p:cNvSpPr/>
          <p:nvPr/>
        </p:nvSpPr>
        <p:spPr>
          <a:xfrm>
            <a:off x="5979534" y="2456750"/>
            <a:ext cx="267629" cy="695408"/>
          </a:xfrm>
          <a:prstGeom prst="ellips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p:cNvSpPr/>
          <p:nvPr/>
        </p:nvSpPr>
        <p:spPr>
          <a:xfrm>
            <a:off x="6782423" y="2275337"/>
            <a:ext cx="815548" cy="938457"/>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TextBox 78"/>
          <p:cNvSpPr txBox="1"/>
          <p:nvPr/>
        </p:nvSpPr>
        <p:spPr>
          <a:xfrm>
            <a:off x="6711455" y="1803358"/>
            <a:ext cx="999144" cy="369332"/>
          </a:xfrm>
          <a:prstGeom prst="rect">
            <a:avLst/>
          </a:prstGeom>
          <a:solidFill>
            <a:srgbClr val="FFC524">
              <a:alpha val="73000"/>
            </a:srgbClr>
          </a:solidFill>
          <a:ln w="38100">
            <a:solidFill>
              <a:schemeClr val="tx1"/>
            </a:solidFill>
          </a:ln>
        </p:spPr>
        <p:txBody>
          <a:bodyPr wrap="square" rtlCol="0">
            <a:spAutoFit/>
          </a:bodyPr>
          <a:lstStyle/>
          <a:p>
            <a:r>
              <a:rPr lang="en-US" i="1" dirty="0"/>
              <a:t>Camera</a:t>
            </a:r>
          </a:p>
        </p:txBody>
      </p:sp>
      <p:sp>
        <p:nvSpPr>
          <p:cNvPr id="80" name="TextBox 79"/>
          <p:cNvSpPr txBox="1"/>
          <p:nvPr/>
        </p:nvSpPr>
        <p:spPr>
          <a:xfrm>
            <a:off x="6941518" y="3029128"/>
            <a:ext cx="1538162" cy="369332"/>
          </a:xfrm>
          <a:prstGeom prst="rect">
            <a:avLst/>
          </a:prstGeom>
          <a:solidFill>
            <a:srgbClr val="FFC524">
              <a:alpha val="73000"/>
            </a:srgbClr>
          </a:solidFill>
          <a:ln w="38100">
            <a:solidFill>
              <a:schemeClr val="tx1"/>
            </a:solidFill>
          </a:ln>
        </p:spPr>
        <p:txBody>
          <a:bodyPr wrap="square" rtlCol="0">
            <a:spAutoFit/>
          </a:bodyPr>
          <a:lstStyle/>
          <a:p>
            <a:r>
              <a:rPr lang="en-US" i="1" dirty="0"/>
              <a:t>Image Sensor</a:t>
            </a:r>
          </a:p>
        </p:txBody>
      </p:sp>
      <p:sp>
        <p:nvSpPr>
          <p:cNvPr id="57" name="Oval 56"/>
          <p:cNvSpPr/>
          <p:nvPr/>
        </p:nvSpPr>
        <p:spPr>
          <a:xfrm rot="19812807">
            <a:off x="5970297" y="1586414"/>
            <a:ext cx="141319" cy="14026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p:cNvSpPr/>
          <p:nvPr/>
        </p:nvSpPr>
        <p:spPr>
          <a:xfrm rot="19812807">
            <a:off x="7528908" y="2680486"/>
            <a:ext cx="141319" cy="14026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447607" y="3244334"/>
            <a:ext cx="248786" cy="369332"/>
          </a:xfrm>
          <a:prstGeom prst="rect">
            <a:avLst/>
          </a:prstGeom>
        </p:spPr>
        <p:txBody>
          <a:bodyPr wrap="none">
            <a:spAutoFit/>
          </a:bodyPr>
          <a:lstStyle/>
          <a:p>
            <a:r>
              <a:rPr lang="en-US" dirty="0">
                <a:latin typeface="Inherited"/>
              </a:rPr>
              <a:t> </a:t>
            </a:r>
            <a:endParaRPr lang="en-US" dirty="0"/>
          </a:p>
        </p:txBody>
      </p:sp>
      <p:sp>
        <p:nvSpPr>
          <p:cNvPr id="46" name="Parallelogram 45"/>
          <p:cNvSpPr/>
          <p:nvPr/>
        </p:nvSpPr>
        <p:spPr>
          <a:xfrm rot="10800000">
            <a:off x="965376" y="4024598"/>
            <a:ext cx="3371841" cy="1892832"/>
          </a:xfrm>
          <a:prstGeom prst="parallelogram">
            <a:avLst>
              <a:gd name="adj" fmla="val 102677"/>
            </a:avLst>
          </a:prstGeom>
          <a:solidFill>
            <a:srgbClr val="FFD621"/>
          </a:solidFill>
          <a:ln>
            <a:solidFill>
              <a:srgbClr val="FFD6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7" name="Straight Arrow Connector 46"/>
          <p:cNvCxnSpPr/>
          <p:nvPr/>
        </p:nvCxnSpPr>
        <p:spPr>
          <a:xfrm>
            <a:off x="2807462" y="5085770"/>
            <a:ext cx="1199463" cy="602499"/>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9" name="Rectangle 48"/>
              <p:cNvSpPr/>
              <p:nvPr/>
            </p:nvSpPr>
            <p:spPr>
              <a:xfrm>
                <a:off x="3946464" y="5560565"/>
                <a:ext cx="451214"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sz="2400" i="1">
                              <a:latin typeface="Cambria Math" panose="02040503050406030204" pitchFamily="18" charset="0"/>
                            </a:rPr>
                          </m:ctrlPr>
                        </m:accPr>
                        <m:e>
                          <m:r>
                            <a:rPr lang="en-US" sz="2400" i="1">
                              <a:latin typeface="Cambria Math" panose="02040503050406030204" pitchFamily="18" charset="0"/>
                            </a:rPr>
                            <m:t>𝑛</m:t>
                          </m:r>
                        </m:e>
                      </m:acc>
                    </m:oMath>
                  </m:oMathPara>
                </a14:m>
                <a:endParaRPr lang="en-US" sz="2400" dirty="0"/>
              </a:p>
            </p:txBody>
          </p:sp>
        </mc:Choice>
        <mc:Fallback xmlns="">
          <p:sp>
            <p:nvSpPr>
              <p:cNvPr id="49" name="Rectangle 48"/>
              <p:cNvSpPr>
                <a:spLocks noRot="1" noChangeAspect="1" noMove="1" noResize="1" noEditPoints="1" noAdjustHandles="1" noChangeArrowheads="1" noChangeShapeType="1" noTextEdit="1"/>
              </p:cNvSpPr>
              <p:nvPr/>
            </p:nvSpPr>
            <p:spPr>
              <a:xfrm>
                <a:off x="3946464" y="5560565"/>
                <a:ext cx="451214" cy="461665"/>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Rectangle 53"/>
              <p:cNvSpPr/>
              <p:nvPr/>
            </p:nvSpPr>
            <p:spPr>
              <a:xfrm>
                <a:off x="2665443" y="3508316"/>
                <a:ext cx="468205"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𝐴</m:t>
                      </m:r>
                    </m:oMath>
                  </m:oMathPara>
                </a14:m>
                <a:endParaRPr lang="en-US" sz="2400" dirty="0"/>
              </a:p>
            </p:txBody>
          </p:sp>
        </mc:Choice>
        <mc:Fallback xmlns="">
          <p:sp>
            <p:nvSpPr>
              <p:cNvPr id="54" name="Rectangle 53"/>
              <p:cNvSpPr>
                <a:spLocks noRot="1" noChangeAspect="1" noMove="1" noResize="1" noEditPoints="1" noAdjustHandles="1" noChangeArrowheads="1" noChangeShapeType="1" noTextEdit="1"/>
              </p:cNvSpPr>
              <p:nvPr/>
            </p:nvSpPr>
            <p:spPr>
              <a:xfrm>
                <a:off x="2665443" y="3508316"/>
                <a:ext cx="468205" cy="461665"/>
              </a:xfrm>
              <a:prstGeom prst="rect">
                <a:avLst/>
              </a:prstGeom>
              <a:blipFill>
                <a:blip r:embed="rId6"/>
                <a:stretch>
                  <a:fillRect/>
                </a:stretch>
              </a:blipFill>
            </p:spPr>
            <p:txBody>
              <a:bodyPr/>
              <a:lstStyle/>
              <a:p>
                <a:r>
                  <a:rPr lang="en-US">
                    <a:noFill/>
                  </a:rPr>
                  <a:t> </a:t>
                </a:r>
              </a:p>
            </p:txBody>
          </p:sp>
        </mc:Fallback>
      </mc:AlternateContent>
      <p:sp>
        <p:nvSpPr>
          <p:cNvPr id="9" name="Oval 8"/>
          <p:cNvSpPr/>
          <p:nvPr/>
        </p:nvSpPr>
        <p:spPr>
          <a:xfrm>
            <a:off x="2777645" y="3927313"/>
            <a:ext cx="243802" cy="24198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p:cNvSpPr/>
          <p:nvPr/>
        </p:nvSpPr>
        <p:spPr>
          <a:xfrm>
            <a:off x="4193953" y="3927313"/>
            <a:ext cx="243802" cy="24198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p:cNvSpPr/>
          <p:nvPr/>
        </p:nvSpPr>
        <p:spPr>
          <a:xfrm>
            <a:off x="850811" y="5811654"/>
            <a:ext cx="243802" cy="24198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p:cNvSpPr/>
          <p:nvPr/>
        </p:nvSpPr>
        <p:spPr>
          <a:xfrm>
            <a:off x="2276736" y="5846967"/>
            <a:ext cx="243802" cy="24198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3" name="Rectangle 62"/>
              <p:cNvSpPr/>
              <p:nvPr/>
            </p:nvSpPr>
            <p:spPr>
              <a:xfrm>
                <a:off x="4216518" y="3509962"/>
                <a:ext cx="479875"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𝐵</m:t>
                      </m:r>
                    </m:oMath>
                  </m:oMathPara>
                </a14:m>
                <a:endParaRPr lang="en-US" sz="2400" dirty="0"/>
              </a:p>
            </p:txBody>
          </p:sp>
        </mc:Choice>
        <mc:Fallback xmlns="">
          <p:sp>
            <p:nvSpPr>
              <p:cNvPr id="63" name="Rectangle 62"/>
              <p:cNvSpPr>
                <a:spLocks noRot="1" noChangeAspect="1" noMove="1" noResize="1" noEditPoints="1" noAdjustHandles="1" noChangeArrowheads="1" noChangeShapeType="1" noTextEdit="1"/>
              </p:cNvSpPr>
              <p:nvPr/>
            </p:nvSpPr>
            <p:spPr>
              <a:xfrm>
                <a:off x="4216518" y="3509962"/>
                <a:ext cx="479875" cy="461665"/>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5" name="Rectangle 64"/>
              <p:cNvSpPr/>
              <p:nvPr/>
            </p:nvSpPr>
            <p:spPr>
              <a:xfrm>
                <a:off x="837042" y="5353732"/>
                <a:ext cx="491866"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𝐷</m:t>
                      </m:r>
                    </m:oMath>
                  </m:oMathPara>
                </a14:m>
                <a:endParaRPr lang="en-US" sz="2400" dirty="0"/>
              </a:p>
            </p:txBody>
          </p:sp>
        </mc:Choice>
        <mc:Fallback xmlns="">
          <p:sp>
            <p:nvSpPr>
              <p:cNvPr id="65" name="Rectangle 64"/>
              <p:cNvSpPr>
                <a:spLocks noRot="1" noChangeAspect="1" noMove="1" noResize="1" noEditPoints="1" noAdjustHandles="1" noChangeArrowheads="1" noChangeShapeType="1" noTextEdit="1"/>
              </p:cNvSpPr>
              <p:nvPr/>
            </p:nvSpPr>
            <p:spPr>
              <a:xfrm>
                <a:off x="837042" y="5353732"/>
                <a:ext cx="491866" cy="461665"/>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7" name="Rectangle 66"/>
              <p:cNvSpPr/>
              <p:nvPr/>
            </p:nvSpPr>
            <p:spPr>
              <a:xfrm>
                <a:off x="2276736" y="5394765"/>
                <a:ext cx="479875"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𝐶</m:t>
                      </m:r>
                    </m:oMath>
                  </m:oMathPara>
                </a14:m>
                <a:endParaRPr lang="en-US" sz="2400" dirty="0"/>
              </a:p>
            </p:txBody>
          </p:sp>
        </mc:Choice>
        <mc:Fallback xmlns="">
          <p:sp>
            <p:nvSpPr>
              <p:cNvPr id="67" name="Rectangle 66"/>
              <p:cNvSpPr>
                <a:spLocks noRot="1" noChangeAspect="1" noMove="1" noResize="1" noEditPoints="1" noAdjustHandles="1" noChangeArrowheads="1" noChangeShapeType="1" noTextEdit="1"/>
              </p:cNvSpPr>
              <p:nvPr/>
            </p:nvSpPr>
            <p:spPr>
              <a:xfrm>
                <a:off x="2276736" y="5394765"/>
                <a:ext cx="479875" cy="461665"/>
              </a:xfrm>
              <a:prstGeom prst="rect">
                <a:avLst/>
              </a:prstGeom>
              <a:blipFill>
                <a:blip r:embed="rId9"/>
                <a:stretch>
                  <a:fillRect/>
                </a:stretch>
              </a:blipFill>
            </p:spPr>
            <p:txBody>
              <a:bodyPr/>
              <a:lstStyle/>
              <a:p>
                <a:r>
                  <a:rPr lang="en-US">
                    <a:noFill/>
                  </a:rPr>
                  <a:t> </a:t>
                </a:r>
              </a:p>
            </p:txBody>
          </p:sp>
        </mc:Fallback>
      </mc:AlternateContent>
      <p:grpSp>
        <p:nvGrpSpPr>
          <p:cNvPr id="6" name="Group 5"/>
          <p:cNvGrpSpPr/>
          <p:nvPr/>
        </p:nvGrpSpPr>
        <p:grpSpPr>
          <a:xfrm>
            <a:off x="2822536" y="4464704"/>
            <a:ext cx="1873857" cy="616724"/>
            <a:chOff x="2835875" y="4478072"/>
            <a:chExt cx="1873857" cy="616724"/>
          </a:xfrm>
        </p:grpSpPr>
        <p:cxnSp>
          <p:nvCxnSpPr>
            <p:cNvPr id="44" name="Straight Connector 43"/>
            <p:cNvCxnSpPr/>
            <p:nvPr/>
          </p:nvCxnSpPr>
          <p:spPr>
            <a:xfrm flipH="1">
              <a:off x="2835875" y="4478072"/>
              <a:ext cx="1873857" cy="616724"/>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
          <p:nvSpPr>
            <p:cNvPr id="62" name="Isosceles Triangle 61"/>
            <p:cNvSpPr/>
            <p:nvPr/>
          </p:nvSpPr>
          <p:spPr>
            <a:xfrm rot="14806161">
              <a:off x="3838126" y="4588171"/>
              <a:ext cx="172360" cy="255756"/>
            </a:xfrm>
            <a:prstGeom prst="triangl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74" name="Straight Connector 73"/>
          <p:cNvCxnSpPr/>
          <p:nvPr/>
        </p:nvCxnSpPr>
        <p:spPr>
          <a:xfrm flipH="1" flipV="1">
            <a:off x="2823570" y="5101084"/>
            <a:ext cx="228289" cy="1179884"/>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
        <p:nvSpPr>
          <p:cNvPr id="75" name="Isosceles Triangle 74"/>
          <p:cNvSpPr/>
          <p:nvPr/>
        </p:nvSpPr>
        <p:spPr>
          <a:xfrm rot="9885824">
            <a:off x="2865030" y="5628494"/>
            <a:ext cx="172360" cy="255756"/>
          </a:xfrm>
          <a:prstGeom prst="triangl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Arc 75"/>
          <p:cNvSpPr/>
          <p:nvPr/>
        </p:nvSpPr>
        <p:spPr>
          <a:xfrm rot="4091738">
            <a:off x="2127411" y="4458857"/>
            <a:ext cx="1569044" cy="1072881"/>
          </a:xfrm>
          <a:prstGeom prst="arc">
            <a:avLst>
              <a:gd name="adj1" fmla="val 17027983"/>
              <a:gd name="adj2" fmla="val 19767490"/>
            </a:avLst>
          </a:prstGeom>
          <a:noFill/>
          <a:ln w="285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7" name="Rectangle 76"/>
              <p:cNvSpPr/>
              <p:nvPr/>
            </p:nvSpPr>
            <p:spPr>
              <a:xfrm>
                <a:off x="3512222" y="4926966"/>
                <a:ext cx="305939"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1</m:t>
                          </m:r>
                        </m:sub>
                      </m:sSub>
                    </m:oMath>
                  </m:oMathPara>
                </a14:m>
                <a:endParaRPr lang="en-US" dirty="0"/>
              </a:p>
            </p:txBody>
          </p:sp>
        </mc:Choice>
        <mc:Fallback xmlns="">
          <p:sp>
            <p:nvSpPr>
              <p:cNvPr id="77" name="Rectangle 76"/>
              <p:cNvSpPr>
                <a:spLocks noRot="1" noChangeAspect="1" noMove="1" noResize="1" noEditPoints="1" noAdjustHandles="1" noChangeArrowheads="1" noChangeShapeType="1" noTextEdit="1"/>
              </p:cNvSpPr>
              <p:nvPr/>
            </p:nvSpPr>
            <p:spPr>
              <a:xfrm>
                <a:off x="3512222" y="4926966"/>
                <a:ext cx="305939" cy="369332"/>
              </a:xfrm>
              <a:prstGeom prst="rect">
                <a:avLst/>
              </a:prstGeom>
              <a:blipFill>
                <a:blip r:embed="rId10"/>
                <a:stretch>
                  <a:fillRect r="-20000" b="-16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1" name="Rectangle 80"/>
              <p:cNvSpPr/>
              <p:nvPr/>
            </p:nvSpPr>
            <p:spPr>
              <a:xfrm>
                <a:off x="3285762" y="5813902"/>
                <a:ext cx="965188"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ea typeface="Cambria Math" panose="02040503050406030204" pitchFamily="18" charset="0"/>
                            </a:rPr>
                            <m:t>2</m:t>
                          </m:r>
                        </m:sub>
                      </m:sSub>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ea typeface="Cambria Math" panose="02040503050406030204" pitchFamily="18" charset="0"/>
                            </a:rPr>
                            <m:t>1</m:t>
                          </m:r>
                        </m:sub>
                      </m:sSub>
                    </m:oMath>
                  </m:oMathPara>
                </a14:m>
                <a:endParaRPr lang="en-US" dirty="0"/>
              </a:p>
            </p:txBody>
          </p:sp>
        </mc:Choice>
        <mc:Fallback xmlns="">
          <p:sp>
            <p:nvSpPr>
              <p:cNvPr id="81" name="Rectangle 80"/>
              <p:cNvSpPr>
                <a:spLocks noRot="1" noChangeAspect="1" noMove="1" noResize="1" noEditPoints="1" noAdjustHandles="1" noChangeArrowheads="1" noChangeShapeType="1" noTextEdit="1"/>
              </p:cNvSpPr>
              <p:nvPr/>
            </p:nvSpPr>
            <p:spPr>
              <a:xfrm>
                <a:off x="3285762" y="5813902"/>
                <a:ext cx="965188" cy="369332"/>
              </a:xfrm>
              <a:prstGeom prst="rect">
                <a:avLst/>
              </a:prstGeom>
              <a:blipFill>
                <a:blip r:embed="rId11"/>
                <a:stretch>
                  <a:fillRect b="-3333"/>
                </a:stretch>
              </a:blipFill>
            </p:spPr>
            <p:txBody>
              <a:bodyPr/>
              <a:lstStyle/>
              <a:p>
                <a:r>
                  <a:rPr lang="en-US">
                    <a:noFill/>
                  </a:rPr>
                  <a:t> </a:t>
                </a:r>
              </a:p>
            </p:txBody>
          </p:sp>
        </mc:Fallback>
      </mc:AlternateContent>
      <p:sp>
        <p:nvSpPr>
          <p:cNvPr id="83" name="Arc 82"/>
          <p:cNvSpPr/>
          <p:nvPr/>
        </p:nvSpPr>
        <p:spPr>
          <a:xfrm rot="8053806">
            <a:off x="2456958" y="4684779"/>
            <a:ext cx="1569044" cy="1072881"/>
          </a:xfrm>
          <a:prstGeom prst="arc">
            <a:avLst>
              <a:gd name="adj1" fmla="val 15877666"/>
              <a:gd name="adj2" fmla="val 20125838"/>
            </a:avLst>
          </a:prstGeom>
          <a:noFill/>
          <a:ln w="285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4" name="Rectangle 83"/>
              <p:cNvSpPr/>
              <p:nvPr/>
            </p:nvSpPr>
            <p:spPr>
              <a:xfrm>
                <a:off x="4626790" y="3567134"/>
                <a:ext cx="3474035" cy="1505348"/>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ea typeface="Cambria Math" panose="02040503050406030204" pitchFamily="18" charset="0"/>
                            </a:rPr>
                          </m:ctrlPr>
                        </m:funcPr>
                        <m:fName>
                          <m:r>
                            <m:rPr>
                              <m:sty m:val="p"/>
                            </m:rPr>
                            <a:rPr lang="en-US" b="0" i="0" smtClean="0">
                              <a:latin typeface="Cambria Math" panose="02040503050406030204" pitchFamily="18" charset="0"/>
                              <a:ea typeface="Cambria Math" panose="02040503050406030204" pitchFamily="18" charset="0"/>
                            </a:rPr>
                            <m:t>cos</m:t>
                          </m:r>
                        </m:fName>
                        <m:e>
                          <m:d>
                            <m:dPr>
                              <m:ctrlPr>
                                <a:rPr lang="en-US" b="0" i="1" smtClean="0">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ea typeface="Cambria Math" panose="02040503050406030204" pitchFamily="18" charset="0"/>
                                    </a:rPr>
                                    <m:t>1</m:t>
                                  </m:r>
                                </m:sub>
                              </m:sSub>
                            </m:e>
                          </m:d>
                        </m:e>
                      </m:func>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𝜋</m:t>
                      </m:r>
                      <m:r>
                        <a:rPr lang="en-US" b="0" i="1" smtClean="0">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acc>
                            <m:accPr>
                              <m:chr m:val="⃗"/>
                              <m:ctrlPr>
                                <a:rPr lang="en-US" i="1">
                                  <a:latin typeface="Cambria Math" panose="02040503050406030204" pitchFamily="18" charset="0"/>
                                </a:rPr>
                              </m:ctrlPr>
                            </m:accPr>
                            <m:e>
                              <m:r>
                                <a:rPr lang="en-US" i="1">
                                  <a:latin typeface="Cambria Math" panose="02040503050406030204" pitchFamily="18" charset="0"/>
                                </a:rPr>
                                <m:t>𝑛</m:t>
                              </m:r>
                            </m:e>
                          </m:acc>
                          <m:r>
                            <a:rPr lang="en-US" b="0" i="1" smtClean="0">
                              <a:latin typeface="Cambria Math" panose="02040503050406030204" pitchFamily="18" charset="0"/>
                            </a:rPr>
                            <m:t> .</m:t>
                          </m:r>
                          <m:d>
                            <m:dPr>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m:rPr>
                                        <m:brk m:alnAt="7"/>
                                      </m:rPr>
                                      <a:rPr lang="en-US" i="1">
                                        <a:latin typeface="Cambria Math" panose="02040503050406030204" pitchFamily="18" charset="0"/>
                                      </a:rPr>
                                      <m:t>𝑎</m:t>
                                    </m:r>
                                  </m:e>
                                </m:mr>
                                <m:mr>
                                  <m:e>
                                    <m:r>
                                      <a:rPr lang="en-US" i="1">
                                        <a:latin typeface="Cambria Math" panose="02040503050406030204" pitchFamily="18" charset="0"/>
                                      </a:rPr>
                                      <m:t>𝑏</m:t>
                                    </m:r>
                                  </m:e>
                                </m:mr>
                                <m:mr>
                                  <m:e>
                                    <m:r>
                                      <a:rPr lang="en-US" i="1">
                                        <a:latin typeface="Cambria Math" panose="02040503050406030204" pitchFamily="18" charset="0"/>
                                      </a:rPr>
                                      <m:t>𝑐</m:t>
                                    </m:r>
                                  </m:e>
                                </m:mr>
                              </m:m>
                            </m:e>
                          </m:d>
                        </m:num>
                        <m:den>
                          <m:d>
                            <m:dPr>
                              <m:begChr m:val="|"/>
                              <m:endChr m:val="|"/>
                              <m:ctrlPr>
                                <a:rPr lang="en-US" i="1" smtClean="0">
                                  <a:latin typeface="Cambria Math" panose="02040503050406030204" pitchFamily="18" charset="0"/>
                                  <a:ea typeface="Cambria Math" panose="02040503050406030204" pitchFamily="18" charset="0"/>
                                </a:rPr>
                              </m:ctrlPr>
                            </m:dPr>
                            <m:e>
                              <m:acc>
                                <m:accPr>
                                  <m:chr m:val="⃗"/>
                                  <m:ctrlPr>
                                    <a:rPr lang="en-US" i="1">
                                      <a:latin typeface="Cambria Math" panose="02040503050406030204" pitchFamily="18" charset="0"/>
                                    </a:rPr>
                                  </m:ctrlPr>
                                </m:accPr>
                                <m:e>
                                  <m:r>
                                    <a:rPr lang="en-US" i="1">
                                      <a:latin typeface="Cambria Math" panose="02040503050406030204" pitchFamily="18" charset="0"/>
                                    </a:rPr>
                                    <m:t>𝑛</m:t>
                                  </m:r>
                                </m:e>
                              </m:acc>
                              <m:r>
                                <a:rPr lang="en-US" i="1">
                                  <a:latin typeface="Cambria Math" panose="02040503050406030204" pitchFamily="18" charset="0"/>
                                </a:rPr>
                                <m:t> </m:t>
                              </m:r>
                            </m:e>
                          </m:d>
                          <m:d>
                            <m:dPr>
                              <m:begChr m:val="|"/>
                              <m:endChr m:val="|"/>
                              <m:ctrlPr>
                                <a:rPr lang="en-US" i="1" smtClean="0">
                                  <a:latin typeface="Cambria Math" panose="02040503050406030204" pitchFamily="18" charset="0"/>
                                  <a:ea typeface="Cambria Math" panose="02040503050406030204" pitchFamily="18" charset="0"/>
                                </a:rPr>
                              </m:ctrlPr>
                            </m:dPr>
                            <m:e>
                              <m:d>
                                <m:dPr>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m:rPr>
                                            <m:brk m:alnAt="7"/>
                                          </m:rPr>
                                          <a:rPr lang="en-US" i="1">
                                            <a:latin typeface="Cambria Math" panose="02040503050406030204" pitchFamily="18" charset="0"/>
                                          </a:rPr>
                                          <m:t>𝑎</m:t>
                                        </m:r>
                                      </m:e>
                                    </m:mr>
                                    <m:mr>
                                      <m:e>
                                        <m:r>
                                          <a:rPr lang="en-US" i="1">
                                            <a:latin typeface="Cambria Math" panose="02040503050406030204" pitchFamily="18" charset="0"/>
                                          </a:rPr>
                                          <m:t>𝑏</m:t>
                                        </m:r>
                                      </m:e>
                                    </m:mr>
                                    <m:mr>
                                      <m:e>
                                        <m:r>
                                          <a:rPr lang="en-US" i="1">
                                            <a:latin typeface="Cambria Math" panose="02040503050406030204" pitchFamily="18" charset="0"/>
                                          </a:rPr>
                                          <m:t>𝑐</m:t>
                                        </m:r>
                                      </m:e>
                                    </m:mr>
                                  </m:m>
                                </m:e>
                              </m:d>
                            </m:e>
                          </m:d>
                        </m:den>
                      </m:f>
                    </m:oMath>
                  </m:oMathPara>
                </a14:m>
                <a:endParaRPr lang="en-US" dirty="0"/>
              </a:p>
            </p:txBody>
          </p:sp>
        </mc:Choice>
        <mc:Fallback xmlns="">
          <p:sp>
            <p:nvSpPr>
              <p:cNvPr id="84" name="Rectangle 83"/>
              <p:cNvSpPr>
                <a:spLocks noRot="1" noChangeAspect="1" noMove="1" noResize="1" noEditPoints="1" noAdjustHandles="1" noChangeArrowheads="1" noChangeShapeType="1" noTextEdit="1"/>
              </p:cNvSpPr>
              <p:nvPr/>
            </p:nvSpPr>
            <p:spPr>
              <a:xfrm>
                <a:off x="4626790" y="3567134"/>
                <a:ext cx="3474035" cy="1505348"/>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5" name="Rectangle 84"/>
              <p:cNvSpPr/>
              <p:nvPr/>
            </p:nvSpPr>
            <p:spPr>
              <a:xfrm>
                <a:off x="5232935" y="5287403"/>
                <a:ext cx="2878993"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𝐵𝑦</m:t>
                      </m:r>
                      <m:r>
                        <a:rPr lang="en-US" sz="2000" b="0" i="1" smtClean="0">
                          <a:latin typeface="Cambria Math" panose="02040503050406030204" pitchFamily="18" charset="0"/>
                        </a:rPr>
                        <m:t> </m:t>
                      </m:r>
                      <m:r>
                        <a:rPr lang="en-US" sz="2000" b="0" i="1" smtClean="0">
                          <a:latin typeface="Cambria Math" panose="02040503050406030204" pitchFamily="18" charset="0"/>
                        </a:rPr>
                        <m:t>𝐿𝑎𝑤</m:t>
                      </m:r>
                      <m:r>
                        <a:rPr lang="en-US" sz="2000" b="0" i="1" smtClean="0">
                          <a:latin typeface="Cambria Math" panose="02040503050406030204" pitchFamily="18" charset="0"/>
                        </a:rPr>
                        <m:t> </m:t>
                      </m:r>
                      <m:r>
                        <a:rPr lang="en-US" sz="2000" b="0" i="1" smtClean="0">
                          <a:latin typeface="Cambria Math" panose="02040503050406030204" pitchFamily="18" charset="0"/>
                        </a:rPr>
                        <m:t>𝑜𝑓</m:t>
                      </m:r>
                      <m:r>
                        <a:rPr lang="en-US" sz="2000" b="0" i="1" smtClean="0">
                          <a:latin typeface="Cambria Math" panose="02040503050406030204" pitchFamily="18" charset="0"/>
                        </a:rPr>
                        <m:t> </m:t>
                      </m:r>
                      <m:r>
                        <a:rPr lang="en-US" sz="2000" b="0" i="1" smtClean="0">
                          <a:latin typeface="Cambria Math" panose="02040503050406030204" pitchFamily="18" charset="0"/>
                        </a:rPr>
                        <m:t>𝑅𝑒𝑓𝑙𝑒𝑐𝑡𝑖𝑜𝑛</m:t>
                      </m:r>
                      <m:r>
                        <a:rPr lang="en-US" sz="2000" b="0" i="1" smtClean="0">
                          <a:latin typeface="Cambria Math" panose="02040503050406030204" pitchFamily="18" charset="0"/>
                        </a:rPr>
                        <m:t>:</m:t>
                      </m:r>
                    </m:oMath>
                  </m:oMathPara>
                </a14:m>
                <a:endParaRPr lang="en-US" sz="2000" dirty="0"/>
              </a:p>
            </p:txBody>
          </p:sp>
        </mc:Choice>
        <mc:Fallback xmlns="">
          <p:sp>
            <p:nvSpPr>
              <p:cNvPr id="85" name="Rectangle 84"/>
              <p:cNvSpPr>
                <a:spLocks noRot="1" noChangeAspect="1" noMove="1" noResize="1" noEditPoints="1" noAdjustHandles="1" noChangeArrowheads="1" noChangeShapeType="1" noTextEdit="1"/>
              </p:cNvSpPr>
              <p:nvPr/>
            </p:nvSpPr>
            <p:spPr>
              <a:xfrm>
                <a:off x="5232935" y="5287403"/>
                <a:ext cx="2878993" cy="400110"/>
              </a:xfrm>
              <a:prstGeom prst="rect">
                <a:avLst/>
              </a:prstGeom>
              <a:blipFill>
                <a:blip r:embed="rId13"/>
                <a:stretch>
                  <a:fillRect b="-1515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6" name="Rectangle 85"/>
              <p:cNvSpPr/>
              <p:nvPr/>
            </p:nvSpPr>
            <p:spPr>
              <a:xfrm>
                <a:off x="6225268" y="5728546"/>
                <a:ext cx="965188"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ea typeface="Cambria Math" panose="02040503050406030204" pitchFamily="18" charset="0"/>
                            </a:rPr>
                            <m:t>2</m:t>
                          </m:r>
                        </m:sub>
                      </m:sSub>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ea typeface="Cambria Math" panose="02040503050406030204" pitchFamily="18" charset="0"/>
                            </a:rPr>
                            <m:t>1</m:t>
                          </m:r>
                        </m:sub>
                      </m:sSub>
                    </m:oMath>
                  </m:oMathPara>
                </a14:m>
                <a:endParaRPr lang="en-US" dirty="0"/>
              </a:p>
            </p:txBody>
          </p:sp>
        </mc:Choice>
        <mc:Fallback xmlns="">
          <p:sp>
            <p:nvSpPr>
              <p:cNvPr id="86" name="Rectangle 85"/>
              <p:cNvSpPr>
                <a:spLocks noRot="1" noChangeAspect="1" noMove="1" noResize="1" noEditPoints="1" noAdjustHandles="1" noChangeArrowheads="1" noChangeShapeType="1" noTextEdit="1"/>
              </p:cNvSpPr>
              <p:nvPr/>
            </p:nvSpPr>
            <p:spPr>
              <a:xfrm>
                <a:off x="6225268" y="5728546"/>
                <a:ext cx="965188" cy="369332"/>
              </a:xfrm>
              <a:prstGeom prst="rect">
                <a:avLst/>
              </a:prstGeom>
              <a:blipFill>
                <a:blip r:embed="rId14"/>
                <a:stretch>
                  <a:fillRect b="-3333"/>
                </a:stretch>
              </a:blipFill>
            </p:spPr>
            <p:txBody>
              <a:bodyPr/>
              <a:lstStyle/>
              <a:p>
                <a:r>
                  <a:rPr lang="en-US">
                    <a:noFill/>
                  </a:rPr>
                  <a:t> </a:t>
                </a:r>
              </a:p>
            </p:txBody>
          </p:sp>
        </mc:Fallback>
      </mc:AlternateContent>
    </p:spTree>
    <p:extLst>
      <p:ext uri="{BB962C8B-B14F-4D97-AF65-F5344CB8AC3E}">
        <p14:creationId xmlns:p14="http://schemas.microsoft.com/office/powerpoint/2010/main" val="6741522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84"/>
                                        </p:tgtEl>
                                        <p:attrNameLst>
                                          <p:attrName>style.visibility</p:attrName>
                                        </p:attrNameLst>
                                      </p:cBhvr>
                                      <p:to>
                                        <p:strVal val="visible"/>
                                      </p:to>
                                    </p:set>
                                    <p:animEffect transition="in" filter="wipe(left)">
                                      <p:cBhvr>
                                        <p:cTn id="7" dur="500"/>
                                        <p:tgtEl>
                                          <p:spTgt spid="84"/>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85"/>
                                        </p:tgtEl>
                                        <p:attrNameLst>
                                          <p:attrName>style.visibility</p:attrName>
                                        </p:attrNameLst>
                                      </p:cBhvr>
                                      <p:to>
                                        <p:strVal val="visible"/>
                                      </p:to>
                                    </p:set>
                                    <p:animEffect transition="in" filter="wipe(left)">
                                      <p:cBhvr>
                                        <p:cTn id="10" dur="500"/>
                                        <p:tgtEl>
                                          <p:spTgt spid="85"/>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86"/>
                                        </p:tgtEl>
                                        <p:attrNameLst>
                                          <p:attrName>style.visibility</p:attrName>
                                        </p:attrNameLst>
                                      </p:cBhvr>
                                      <p:to>
                                        <p:strVal val="visible"/>
                                      </p:to>
                                    </p:set>
                                    <p:animEffect transition="in" filter="wipe(left)">
                                      <p:cBhvr>
                                        <p:cTn id="13" dur="500"/>
                                        <p:tgtEl>
                                          <p:spTgt spid="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p:bldP spid="85" grpId="0"/>
      <p:bldP spid="86"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77318"/>
            <a:ext cx="7886700" cy="1339970"/>
          </a:xfrm>
        </p:spPr>
        <p:txBody>
          <a:bodyPr/>
          <a:lstStyle/>
          <a:p>
            <a:r>
              <a:rPr lang="en-US" dirty="0"/>
              <a:t>Full Wave Calculation</a:t>
            </a:r>
          </a:p>
        </p:txBody>
      </p:sp>
      <p:sp>
        <p:nvSpPr>
          <p:cNvPr id="4" name="Footer Placeholder 3"/>
          <p:cNvSpPr>
            <a:spLocks noGrp="1"/>
          </p:cNvSpPr>
          <p:nvPr>
            <p:ph type="ftr" sz="quarter" idx="11"/>
          </p:nvPr>
        </p:nvSpPr>
        <p:spPr/>
        <p:txBody>
          <a:bodyPr/>
          <a:lstStyle/>
          <a:p>
            <a:r>
              <a:rPr lang="en-SG" dirty="0"/>
              <a:t>SYPT 2020</a:t>
            </a:r>
          </a:p>
        </p:txBody>
      </p:sp>
      <p:sp>
        <p:nvSpPr>
          <p:cNvPr id="5" name="Slide Number Placeholder 4"/>
          <p:cNvSpPr>
            <a:spLocks noGrp="1"/>
          </p:cNvSpPr>
          <p:nvPr>
            <p:ph type="sldNum" sz="quarter" idx="4"/>
          </p:nvPr>
        </p:nvSpPr>
        <p:spPr/>
        <p:txBody>
          <a:bodyPr/>
          <a:lstStyle/>
          <a:p>
            <a:fld id="{D524B6CE-5D57-4459-A907-3F1D5BE11E1F}" type="slidenum">
              <a:rPr lang="en-SG" smtClean="0">
                <a:solidFill>
                  <a:prstClr val="black"/>
                </a:solidFill>
              </a:rPr>
              <a:pPr/>
              <a:t>27</a:t>
            </a:fld>
            <a:endParaRPr lang="en-SG" dirty="0">
              <a:solidFill>
                <a:prstClr val="black"/>
              </a:solidFill>
            </a:endParaRPr>
          </a:p>
        </p:txBody>
      </p:sp>
      <p:grpSp>
        <p:nvGrpSpPr>
          <p:cNvPr id="41" name="Group 40">
            <a:extLst>
              <a:ext uri="{FF2B5EF4-FFF2-40B4-BE49-F238E27FC236}">
                <a16:creationId xmlns:a16="http://schemas.microsoft.com/office/drawing/2014/main" id="{0E3A7137-AA01-4EB1-BD3A-2A487073D941}"/>
              </a:ext>
            </a:extLst>
          </p:cNvPr>
          <p:cNvGrpSpPr/>
          <p:nvPr/>
        </p:nvGrpSpPr>
        <p:grpSpPr>
          <a:xfrm>
            <a:off x="1183167" y="6269881"/>
            <a:ext cx="6777665" cy="344469"/>
            <a:chOff x="164165" y="6353803"/>
            <a:chExt cx="6777665" cy="344469"/>
          </a:xfrm>
        </p:grpSpPr>
        <p:sp>
          <p:nvSpPr>
            <p:cNvPr id="48" name="TextBox 47">
              <a:extLst>
                <a:ext uri="{FF2B5EF4-FFF2-40B4-BE49-F238E27FC236}">
                  <a16:creationId xmlns:a16="http://schemas.microsoft.com/office/drawing/2014/main" id="{80AAD0A4-97ED-4120-A4C9-E6B44E876CC9}"/>
                </a:ext>
              </a:extLst>
            </p:cNvPr>
            <p:cNvSpPr txBox="1"/>
            <p:nvPr/>
          </p:nvSpPr>
          <p:spPr>
            <a:xfrm>
              <a:off x="2189065" y="6353804"/>
              <a:ext cx="1034963" cy="307777"/>
            </a:xfrm>
            <a:prstGeom prst="rect">
              <a:avLst/>
            </a:prstGeom>
            <a:noFill/>
          </p:spPr>
          <p:txBody>
            <a:bodyPr wrap="none" rtlCol="0">
              <a:spAutoFit/>
            </a:bodyPr>
            <a:lstStyle/>
            <a:p>
              <a:pPr algn="ctr"/>
              <a:r>
                <a:rPr lang="en-SG" sz="1400" dirty="0">
                  <a:ea typeface="Segoe UI" charset="0"/>
                  <a:cs typeface="Segoe UI" charset="0"/>
                </a:rPr>
                <a:t>Qualitative</a:t>
              </a:r>
            </a:p>
          </p:txBody>
        </p:sp>
        <p:sp>
          <p:nvSpPr>
            <p:cNvPr id="50" name="TextBox 49">
              <a:extLst>
                <a:ext uri="{FF2B5EF4-FFF2-40B4-BE49-F238E27FC236}">
                  <a16:creationId xmlns:a16="http://schemas.microsoft.com/office/drawing/2014/main" id="{CB06E594-14E8-4349-A3B2-51B1C83AB8C8}"/>
                </a:ext>
              </a:extLst>
            </p:cNvPr>
            <p:cNvSpPr txBox="1"/>
            <p:nvPr/>
          </p:nvSpPr>
          <p:spPr>
            <a:xfrm>
              <a:off x="3860508" y="6353803"/>
              <a:ext cx="1153586" cy="307777"/>
            </a:xfrm>
            <a:prstGeom prst="rect">
              <a:avLst/>
            </a:prstGeom>
            <a:noFill/>
            <a:ln>
              <a:noFill/>
            </a:ln>
          </p:spPr>
          <p:txBody>
            <a:bodyPr wrap="none" rtlCol="0">
              <a:spAutoFit/>
            </a:bodyPr>
            <a:lstStyle/>
            <a:p>
              <a:pPr algn="ctr"/>
              <a:r>
                <a:rPr lang="en-SG" sz="1400" b="0" dirty="0">
                  <a:ln>
                    <a:noFill/>
                  </a:ln>
                  <a:solidFill>
                    <a:srgbClr val="C00000"/>
                  </a:solidFill>
                  <a:latin typeface="Segoe UI" charset="0"/>
                  <a:ea typeface="Segoe UI" charset="0"/>
                  <a:cs typeface="Segoe UI" charset="0"/>
                </a:rPr>
                <a:t>Quantitative</a:t>
              </a:r>
            </a:p>
          </p:txBody>
        </p:sp>
        <p:sp>
          <p:nvSpPr>
            <p:cNvPr id="51" name="TextBox 50">
              <a:extLst>
                <a:ext uri="{FF2B5EF4-FFF2-40B4-BE49-F238E27FC236}">
                  <a16:creationId xmlns:a16="http://schemas.microsoft.com/office/drawing/2014/main" id="{E642D2CC-CF26-46EF-A352-43F1F7A7DE0E}"/>
                </a:ext>
              </a:extLst>
            </p:cNvPr>
            <p:cNvSpPr txBox="1"/>
            <p:nvPr/>
          </p:nvSpPr>
          <p:spPr>
            <a:xfrm>
              <a:off x="5612553" y="6353803"/>
              <a:ext cx="1034257" cy="307777"/>
            </a:xfrm>
            <a:prstGeom prst="rect">
              <a:avLst/>
            </a:prstGeom>
            <a:noFill/>
          </p:spPr>
          <p:txBody>
            <a:bodyPr wrap="none" rtlCol="0">
              <a:spAutoFit/>
            </a:bodyPr>
            <a:lstStyle/>
            <a:p>
              <a:pPr algn="ctr"/>
              <a:r>
                <a:rPr lang="en-SG" sz="1400" dirty="0"/>
                <a:t>Conclusion</a:t>
              </a:r>
            </a:p>
          </p:txBody>
        </p:sp>
        <p:cxnSp>
          <p:nvCxnSpPr>
            <p:cNvPr id="52" name="Straight Connector 51">
              <a:extLst>
                <a:ext uri="{FF2B5EF4-FFF2-40B4-BE49-F238E27FC236}">
                  <a16:creationId xmlns:a16="http://schemas.microsoft.com/office/drawing/2014/main" id="{3C5A11E0-5486-4291-BAFC-4703AFFBA72B}"/>
                </a:ext>
              </a:extLst>
            </p:cNvPr>
            <p:cNvCxnSpPr>
              <a:cxnSpLocks/>
            </p:cNvCxnSpPr>
            <p:nvPr/>
          </p:nvCxnSpPr>
          <p:spPr>
            <a:xfrm flipV="1">
              <a:off x="164165" y="6695222"/>
              <a:ext cx="1624295" cy="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C038DE49-FC64-4960-AFBE-A134066B0299}"/>
                </a:ext>
              </a:extLst>
            </p:cNvPr>
            <p:cNvSpPr txBox="1"/>
            <p:nvPr/>
          </p:nvSpPr>
          <p:spPr>
            <a:xfrm>
              <a:off x="407967" y="6353806"/>
              <a:ext cx="1131335" cy="307777"/>
            </a:xfrm>
            <a:prstGeom prst="rect">
              <a:avLst/>
            </a:prstGeom>
            <a:noFill/>
          </p:spPr>
          <p:txBody>
            <a:bodyPr wrap="none" rtlCol="0">
              <a:spAutoFit/>
            </a:bodyPr>
            <a:lstStyle/>
            <a:p>
              <a:pPr algn="ctr"/>
              <a:r>
                <a:rPr lang="en-SG" sz="1400" dirty="0">
                  <a:cs typeface="Segoe UI Semibold" panose="020B0702040204020203" pitchFamily="34" charset="0"/>
                </a:rPr>
                <a:t>Introduction</a:t>
              </a:r>
            </a:p>
          </p:txBody>
        </p:sp>
        <p:cxnSp>
          <p:nvCxnSpPr>
            <p:cNvPr id="60" name="Straight Connector 59">
              <a:extLst>
                <a:ext uri="{FF2B5EF4-FFF2-40B4-BE49-F238E27FC236}">
                  <a16:creationId xmlns:a16="http://schemas.microsoft.com/office/drawing/2014/main" id="{0B173E45-F167-485F-A5F6-AE1D1B0940DF}"/>
                </a:ext>
              </a:extLst>
            </p:cNvPr>
            <p:cNvCxnSpPr>
              <a:cxnSpLocks/>
            </p:cNvCxnSpPr>
            <p:nvPr/>
          </p:nvCxnSpPr>
          <p:spPr>
            <a:xfrm flipV="1">
              <a:off x="1880544" y="6695220"/>
              <a:ext cx="1624295" cy="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2D103EE8-4103-4552-9545-15389E7BA077}"/>
                </a:ext>
              </a:extLst>
            </p:cNvPr>
            <p:cNvCxnSpPr>
              <a:cxnSpLocks/>
            </p:cNvCxnSpPr>
            <p:nvPr/>
          </p:nvCxnSpPr>
          <p:spPr>
            <a:xfrm flipV="1">
              <a:off x="3596923" y="6698270"/>
              <a:ext cx="1624295" cy="2"/>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A421A564-AF8E-4A82-B1BF-AC07D1BFBC26}"/>
                </a:ext>
              </a:extLst>
            </p:cNvPr>
            <p:cNvCxnSpPr>
              <a:cxnSpLocks/>
            </p:cNvCxnSpPr>
            <p:nvPr/>
          </p:nvCxnSpPr>
          <p:spPr>
            <a:xfrm flipV="1">
              <a:off x="5317535" y="6695218"/>
              <a:ext cx="1624295" cy="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43" name="Picture 4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9598">
            <a:off x="5727451" y="740561"/>
            <a:ext cx="1804463" cy="1402920"/>
          </a:xfrm>
          <a:prstGeom prst="rect">
            <a:avLst/>
          </a:prstGeom>
        </p:spPr>
      </p:pic>
      <p:pic>
        <p:nvPicPr>
          <p:cNvPr id="24" name="Picture 2" descr="Image result for dark cardboard"/>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b="11609"/>
          <a:stretch/>
        </p:blipFill>
        <p:spPr bwMode="auto">
          <a:xfrm>
            <a:off x="1766868" y="1857638"/>
            <a:ext cx="791436" cy="2010179"/>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p:cNvSpPr txBox="1"/>
          <p:nvPr/>
        </p:nvSpPr>
        <p:spPr>
          <a:xfrm>
            <a:off x="7343667" y="1034493"/>
            <a:ext cx="853063" cy="369332"/>
          </a:xfrm>
          <a:prstGeom prst="rect">
            <a:avLst/>
          </a:prstGeom>
          <a:solidFill>
            <a:srgbClr val="FFC524">
              <a:alpha val="73000"/>
            </a:srgbClr>
          </a:solidFill>
          <a:ln w="38100">
            <a:solidFill>
              <a:schemeClr val="tx1"/>
            </a:solidFill>
          </a:ln>
        </p:spPr>
        <p:txBody>
          <a:bodyPr wrap="square" rtlCol="0">
            <a:spAutoFit/>
          </a:bodyPr>
          <a:lstStyle/>
          <a:p>
            <a:pPr algn="ctr"/>
            <a:r>
              <a:rPr lang="en-US" i="1" dirty="0"/>
              <a:t>Laser</a:t>
            </a:r>
          </a:p>
        </p:txBody>
      </p:sp>
      <p:sp>
        <p:nvSpPr>
          <p:cNvPr id="27" name="TextBox 26"/>
          <p:cNvSpPr txBox="1"/>
          <p:nvPr/>
        </p:nvSpPr>
        <p:spPr>
          <a:xfrm>
            <a:off x="497035" y="2523425"/>
            <a:ext cx="1007190" cy="646331"/>
          </a:xfrm>
          <a:prstGeom prst="rect">
            <a:avLst/>
          </a:prstGeom>
          <a:solidFill>
            <a:srgbClr val="FFC524">
              <a:alpha val="73000"/>
            </a:srgbClr>
          </a:solidFill>
          <a:ln w="38100">
            <a:solidFill>
              <a:schemeClr val="tx1"/>
            </a:solidFill>
          </a:ln>
        </p:spPr>
        <p:txBody>
          <a:bodyPr wrap="square" rtlCol="0">
            <a:spAutoFit/>
          </a:bodyPr>
          <a:lstStyle/>
          <a:p>
            <a:r>
              <a:rPr lang="en-US" i="1" dirty="0"/>
              <a:t>Dark Surface</a:t>
            </a:r>
          </a:p>
        </p:txBody>
      </p:sp>
      <p:cxnSp>
        <p:nvCxnSpPr>
          <p:cNvPr id="23" name="Straight Connector 22"/>
          <p:cNvCxnSpPr/>
          <p:nvPr/>
        </p:nvCxnSpPr>
        <p:spPr>
          <a:xfrm flipH="1">
            <a:off x="2568246" y="1682420"/>
            <a:ext cx="3411288" cy="116835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45" name="Isosceles Triangle 44"/>
          <p:cNvSpPr/>
          <p:nvPr/>
        </p:nvSpPr>
        <p:spPr>
          <a:xfrm rot="14806161">
            <a:off x="4263392" y="2119033"/>
            <a:ext cx="172360" cy="255756"/>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rot="19812807">
            <a:off x="2484472" y="2793228"/>
            <a:ext cx="141319" cy="14026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p:cNvSpPr/>
          <p:nvPr/>
        </p:nvSpPr>
        <p:spPr>
          <a:xfrm>
            <a:off x="6113348" y="2456750"/>
            <a:ext cx="669075" cy="69540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p:cNvSpPr/>
          <p:nvPr/>
        </p:nvSpPr>
        <p:spPr>
          <a:xfrm>
            <a:off x="5979534" y="2456750"/>
            <a:ext cx="267629" cy="695408"/>
          </a:xfrm>
          <a:prstGeom prst="ellips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p:cNvSpPr/>
          <p:nvPr/>
        </p:nvSpPr>
        <p:spPr>
          <a:xfrm>
            <a:off x="6782423" y="2275337"/>
            <a:ext cx="815548" cy="938457"/>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TextBox 78"/>
          <p:cNvSpPr txBox="1"/>
          <p:nvPr/>
        </p:nvSpPr>
        <p:spPr>
          <a:xfrm>
            <a:off x="6711455" y="1803358"/>
            <a:ext cx="999144" cy="369332"/>
          </a:xfrm>
          <a:prstGeom prst="rect">
            <a:avLst/>
          </a:prstGeom>
          <a:solidFill>
            <a:srgbClr val="FFC524">
              <a:alpha val="73000"/>
            </a:srgbClr>
          </a:solidFill>
          <a:ln w="38100">
            <a:solidFill>
              <a:schemeClr val="tx1"/>
            </a:solidFill>
          </a:ln>
        </p:spPr>
        <p:txBody>
          <a:bodyPr wrap="square" rtlCol="0">
            <a:spAutoFit/>
          </a:bodyPr>
          <a:lstStyle/>
          <a:p>
            <a:r>
              <a:rPr lang="en-US" i="1" dirty="0"/>
              <a:t>Camera</a:t>
            </a:r>
          </a:p>
        </p:txBody>
      </p:sp>
      <p:sp>
        <p:nvSpPr>
          <p:cNvPr id="80" name="TextBox 79"/>
          <p:cNvSpPr txBox="1"/>
          <p:nvPr/>
        </p:nvSpPr>
        <p:spPr>
          <a:xfrm>
            <a:off x="6941518" y="3029128"/>
            <a:ext cx="1538162" cy="369332"/>
          </a:xfrm>
          <a:prstGeom prst="rect">
            <a:avLst/>
          </a:prstGeom>
          <a:solidFill>
            <a:srgbClr val="FFC524">
              <a:alpha val="73000"/>
            </a:srgbClr>
          </a:solidFill>
          <a:ln w="38100">
            <a:solidFill>
              <a:schemeClr val="tx1"/>
            </a:solidFill>
          </a:ln>
        </p:spPr>
        <p:txBody>
          <a:bodyPr wrap="square" rtlCol="0">
            <a:spAutoFit/>
          </a:bodyPr>
          <a:lstStyle/>
          <a:p>
            <a:r>
              <a:rPr lang="en-US" i="1" dirty="0"/>
              <a:t>Image Sensor</a:t>
            </a:r>
          </a:p>
        </p:txBody>
      </p:sp>
      <p:sp>
        <p:nvSpPr>
          <p:cNvPr id="57" name="Oval 56"/>
          <p:cNvSpPr/>
          <p:nvPr/>
        </p:nvSpPr>
        <p:spPr>
          <a:xfrm rot="19812807">
            <a:off x="5970297" y="1586414"/>
            <a:ext cx="141319" cy="14026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p:cNvSpPr/>
          <p:nvPr/>
        </p:nvSpPr>
        <p:spPr>
          <a:xfrm rot="19812807">
            <a:off x="7528908" y="2680486"/>
            <a:ext cx="141319" cy="14026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4" name="Group 43"/>
          <p:cNvGrpSpPr/>
          <p:nvPr/>
        </p:nvGrpSpPr>
        <p:grpSpPr>
          <a:xfrm>
            <a:off x="3290362" y="2401335"/>
            <a:ext cx="3027296" cy="2792727"/>
            <a:chOff x="2343026" y="3478634"/>
            <a:chExt cx="3285151" cy="4168005"/>
          </a:xfrm>
        </p:grpSpPr>
        <p:cxnSp>
          <p:nvCxnSpPr>
            <p:cNvPr id="82" name="Straight Connector 81">
              <a:extLst>
                <a:ext uri="{FF2B5EF4-FFF2-40B4-BE49-F238E27FC236}">
                  <a16:creationId xmlns:a16="http://schemas.microsoft.com/office/drawing/2014/main" id="{8790CF91-B53F-4392-A025-4FE2EBBE0860}"/>
                </a:ext>
              </a:extLst>
            </p:cNvPr>
            <p:cNvCxnSpPr>
              <a:cxnSpLocks/>
            </p:cNvCxnSpPr>
            <p:nvPr/>
          </p:nvCxnSpPr>
          <p:spPr>
            <a:xfrm flipH="1">
              <a:off x="4962131" y="3478636"/>
              <a:ext cx="666046" cy="894188"/>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
          <p:nvSpPr>
            <p:cNvPr id="83" name="Rectangle 82"/>
            <p:cNvSpPr/>
            <p:nvPr/>
          </p:nvSpPr>
          <p:spPr>
            <a:xfrm>
              <a:off x="5227352" y="3478635"/>
              <a:ext cx="400823" cy="1306590"/>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4" name="Straight Connector 83">
              <a:extLst>
                <a:ext uri="{FF2B5EF4-FFF2-40B4-BE49-F238E27FC236}">
                  <a16:creationId xmlns:a16="http://schemas.microsoft.com/office/drawing/2014/main" id="{8790CF91-B53F-4392-A025-4FE2EBBE0860}"/>
                </a:ext>
              </a:extLst>
            </p:cNvPr>
            <p:cNvCxnSpPr>
              <a:cxnSpLocks/>
            </p:cNvCxnSpPr>
            <p:nvPr/>
          </p:nvCxnSpPr>
          <p:spPr>
            <a:xfrm flipH="1">
              <a:off x="4944232" y="4785225"/>
              <a:ext cx="683945" cy="2859079"/>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8790CF91-B53F-4392-A025-4FE2EBBE0860}"/>
                </a:ext>
              </a:extLst>
            </p:cNvPr>
            <p:cNvCxnSpPr>
              <a:cxnSpLocks/>
            </p:cNvCxnSpPr>
            <p:nvPr/>
          </p:nvCxnSpPr>
          <p:spPr>
            <a:xfrm flipH="1">
              <a:off x="2343026" y="4785225"/>
              <a:ext cx="2884328" cy="2859079"/>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8790CF91-B53F-4392-A025-4FE2EBBE0860}"/>
                </a:ext>
              </a:extLst>
            </p:cNvPr>
            <p:cNvCxnSpPr>
              <a:cxnSpLocks/>
            </p:cNvCxnSpPr>
            <p:nvPr/>
          </p:nvCxnSpPr>
          <p:spPr>
            <a:xfrm flipH="1">
              <a:off x="2343026" y="3478634"/>
              <a:ext cx="2884326" cy="894189"/>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
          <p:nvSpPr>
            <p:cNvPr id="87" name="Rectangle 86"/>
            <p:cNvSpPr/>
            <p:nvPr/>
          </p:nvSpPr>
          <p:spPr>
            <a:xfrm>
              <a:off x="2343026" y="4375274"/>
              <a:ext cx="2619105" cy="3271365"/>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6" name="Group 45"/>
          <p:cNvGrpSpPr/>
          <p:nvPr/>
        </p:nvGrpSpPr>
        <p:grpSpPr>
          <a:xfrm flipV="1">
            <a:off x="3550628" y="3036285"/>
            <a:ext cx="2014568" cy="2115725"/>
            <a:chOff x="-6144907" y="4268731"/>
            <a:chExt cx="4411435" cy="4375647"/>
          </a:xfrm>
        </p:grpSpPr>
        <p:grpSp>
          <p:nvGrpSpPr>
            <p:cNvPr id="47" name="Group 46"/>
            <p:cNvGrpSpPr/>
            <p:nvPr/>
          </p:nvGrpSpPr>
          <p:grpSpPr>
            <a:xfrm rot="16200000">
              <a:off x="-6287984" y="5913053"/>
              <a:ext cx="4375647" cy="1087004"/>
              <a:chOff x="2646933" y="1855664"/>
              <a:chExt cx="1735779" cy="358815"/>
            </a:xfrm>
          </p:grpSpPr>
          <p:sp>
            <p:nvSpPr>
              <p:cNvPr id="62" name="Oval 61"/>
              <p:cNvSpPr/>
              <p:nvPr/>
            </p:nvSpPr>
            <p:spPr>
              <a:xfrm>
                <a:off x="2651696" y="1855664"/>
                <a:ext cx="1731016" cy="358815"/>
              </a:xfrm>
              <a:prstGeom prst="ellips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3" name="Straight Connector 62"/>
              <p:cNvCxnSpPr/>
              <p:nvPr/>
            </p:nvCxnSpPr>
            <p:spPr>
              <a:xfrm>
                <a:off x="2646933" y="2035076"/>
                <a:ext cx="1731016" cy="0"/>
              </a:xfrm>
              <a:prstGeom prst="line">
                <a:avLst/>
              </a:prstGeom>
              <a:ln w="19050"/>
            </p:spPr>
            <p:style>
              <a:lnRef idx="1">
                <a:schemeClr val="dk1"/>
              </a:lnRef>
              <a:fillRef idx="0">
                <a:schemeClr val="dk1"/>
              </a:fillRef>
              <a:effectRef idx="0">
                <a:schemeClr val="dk1"/>
              </a:effectRef>
              <a:fontRef idx="minor">
                <a:schemeClr val="tx1"/>
              </a:fontRef>
            </p:style>
          </p:cxnSp>
        </p:grpSp>
        <p:cxnSp>
          <p:nvCxnSpPr>
            <p:cNvPr id="49" name="Straight Connector 48"/>
            <p:cNvCxnSpPr>
              <a:stCxn id="62" idx="7"/>
            </p:cNvCxnSpPr>
            <p:nvPr/>
          </p:nvCxnSpPr>
          <p:spPr>
            <a:xfrm flipH="1">
              <a:off x="-6144907" y="4907770"/>
              <a:ext cx="1660433" cy="1514609"/>
            </a:xfrm>
            <a:prstGeom prst="line">
              <a:avLst/>
            </a:prstGeom>
          </p:spPr>
          <p:style>
            <a:lnRef idx="3">
              <a:schemeClr val="accent5"/>
            </a:lnRef>
            <a:fillRef idx="0">
              <a:schemeClr val="accent5"/>
            </a:fillRef>
            <a:effectRef idx="2">
              <a:schemeClr val="accent5"/>
            </a:effectRef>
            <a:fontRef idx="minor">
              <a:schemeClr val="tx1"/>
            </a:fontRef>
          </p:style>
        </p:cxnSp>
        <p:cxnSp>
          <p:nvCxnSpPr>
            <p:cNvPr id="54" name="Straight Connector 53"/>
            <p:cNvCxnSpPr/>
            <p:nvPr/>
          </p:nvCxnSpPr>
          <p:spPr>
            <a:xfrm flipH="1" flipV="1">
              <a:off x="-4484470" y="4912107"/>
              <a:ext cx="828713" cy="191976"/>
            </a:xfrm>
            <a:prstGeom prst="line">
              <a:avLst/>
            </a:prstGeom>
          </p:spPr>
          <p:style>
            <a:lnRef idx="3">
              <a:schemeClr val="accent5"/>
            </a:lnRef>
            <a:fillRef idx="0">
              <a:schemeClr val="accent5"/>
            </a:fillRef>
            <a:effectRef idx="2">
              <a:schemeClr val="accent5"/>
            </a:effectRef>
            <a:fontRef idx="minor">
              <a:schemeClr val="tx1"/>
            </a:fontRef>
          </p:style>
        </p:cxnSp>
        <p:sp>
          <p:nvSpPr>
            <p:cNvPr id="55" name="Isosceles Triangle 54"/>
            <p:cNvSpPr/>
            <p:nvPr/>
          </p:nvSpPr>
          <p:spPr>
            <a:xfrm rot="3272420">
              <a:off x="-5467953" y="5570338"/>
              <a:ext cx="187451" cy="340855"/>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6" name="Straight Connector 55"/>
            <p:cNvCxnSpPr/>
            <p:nvPr/>
          </p:nvCxnSpPr>
          <p:spPr>
            <a:xfrm flipH="1" flipV="1">
              <a:off x="-3663038" y="5104084"/>
              <a:ext cx="1929566" cy="1412209"/>
            </a:xfrm>
            <a:prstGeom prst="line">
              <a:avLst/>
            </a:prstGeom>
          </p:spPr>
          <p:style>
            <a:lnRef idx="3">
              <a:schemeClr val="accent5"/>
            </a:lnRef>
            <a:fillRef idx="0">
              <a:schemeClr val="accent5"/>
            </a:fillRef>
            <a:effectRef idx="2">
              <a:schemeClr val="accent5"/>
            </a:effectRef>
            <a:fontRef idx="minor">
              <a:schemeClr val="tx1"/>
            </a:fontRef>
          </p:style>
        </p:cxnSp>
        <p:sp>
          <p:nvSpPr>
            <p:cNvPr id="61" name="Isosceles Triangle 60"/>
            <p:cNvSpPr/>
            <p:nvPr/>
          </p:nvSpPr>
          <p:spPr>
            <a:xfrm rot="7390301">
              <a:off x="-2912940" y="5547166"/>
              <a:ext cx="187451" cy="340855"/>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1" name="TextBox 70"/>
          <p:cNvSpPr txBox="1"/>
          <p:nvPr/>
        </p:nvSpPr>
        <p:spPr>
          <a:xfrm>
            <a:off x="3793355" y="5304318"/>
            <a:ext cx="1382092" cy="369332"/>
          </a:xfrm>
          <a:prstGeom prst="rect">
            <a:avLst/>
          </a:prstGeom>
          <a:solidFill>
            <a:srgbClr val="FFC524">
              <a:alpha val="73000"/>
            </a:srgbClr>
          </a:solidFill>
          <a:ln w="38100">
            <a:solidFill>
              <a:schemeClr val="tx1"/>
            </a:solidFill>
          </a:ln>
        </p:spPr>
        <p:txBody>
          <a:bodyPr wrap="square" rtlCol="0">
            <a:spAutoFit/>
          </a:bodyPr>
          <a:lstStyle/>
          <a:p>
            <a:r>
              <a:rPr lang="en-US" i="1" dirty="0"/>
              <a:t>Single Lens</a:t>
            </a:r>
          </a:p>
        </p:txBody>
      </p:sp>
    </p:spTree>
    <p:extLst>
      <p:ext uri="{BB962C8B-B14F-4D97-AF65-F5344CB8AC3E}">
        <p14:creationId xmlns:p14="http://schemas.microsoft.com/office/powerpoint/2010/main" val="109384588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wipe(up)">
                                      <p:cBhvr>
                                        <p:cTn id="7" dur="500"/>
                                        <p:tgtEl>
                                          <p:spTgt spid="44"/>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46"/>
                                        </p:tgtEl>
                                        <p:attrNameLst>
                                          <p:attrName>style.visibility</p:attrName>
                                        </p:attrNameLst>
                                      </p:cBhvr>
                                      <p:to>
                                        <p:strVal val="visible"/>
                                      </p:to>
                                    </p:set>
                                    <p:animEffect transition="in" filter="wipe(up)">
                                      <p:cBhvr>
                                        <p:cTn id="11" dur="500"/>
                                        <p:tgtEl>
                                          <p:spTgt spid="46"/>
                                        </p:tgtEl>
                                      </p:cBhvr>
                                    </p:animEffect>
                                  </p:childTnLst>
                                </p:cTn>
                              </p:par>
                              <p:par>
                                <p:cTn id="12" presetID="22" presetClass="entr" presetSubtype="1" fill="hold" grpId="0" nodeType="withEffect">
                                  <p:stCondLst>
                                    <p:cond delay="0"/>
                                  </p:stCondLst>
                                  <p:childTnLst>
                                    <p:set>
                                      <p:cBhvr>
                                        <p:cTn id="13" dur="1" fill="hold">
                                          <p:stCondLst>
                                            <p:cond delay="0"/>
                                          </p:stCondLst>
                                        </p:cTn>
                                        <p:tgtEl>
                                          <p:spTgt spid="71"/>
                                        </p:tgtEl>
                                        <p:attrNameLst>
                                          <p:attrName>style.visibility</p:attrName>
                                        </p:attrNameLst>
                                      </p:cBhvr>
                                      <p:to>
                                        <p:strVal val="visible"/>
                                      </p:to>
                                    </p:set>
                                    <p:animEffect transition="in" filter="wipe(up)">
                                      <p:cBhvr>
                                        <p:cTn id="14" dur="5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77318"/>
            <a:ext cx="7886700" cy="1339970"/>
          </a:xfrm>
        </p:spPr>
        <p:txBody>
          <a:bodyPr/>
          <a:lstStyle/>
          <a:p>
            <a:r>
              <a:rPr lang="en-US" dirty="0"/>
              <a:t>Full Wave Calculation</a:t>
            </a:r>
          </a:p>
        </p:txBody>
      </p:sp>
      <p:sp>
        <p:nvSpPr>
          <p:cNvPr id="4" name="Footer Placeholder 3"/>
          <p:cNvSpPr>
            <a:spLocks noGrp="1"/>
          </p:cNvSpPr>
          <p:nvPr>
            <p:ph type="ftr" sz="quarter" idx="11"/>
          </p:nvPr>
        </p:nvSpPr>
        <p:spPr/>
        <p:txBody>
          <a:bodyPr/>
          <a:lstStyle/>
          <a:p>
            <a:r>
              <a:rPr lang="en-SG" dirty="0"/>
              <a:t>SYPT 2020</a:t>
            </a:r>
          </a:p>
        </p:txBody>
      </p:sp>
      <p:sp>
        <p:nvSpPr>
          <p:cNvPr id="5" name="Slide Number Placeholder 4"/>
          <p:cNvSpPr>
            <a:spLocks noGrp="1"/>
          </p:cNvSpPr>
          <p:nvPr>
            <p:ph type="sldNum" sz="quarter" idx="4"/>
          </p:nvPr>
        </p:nvSpPr>
        <p:spPr/>
        <p:txBody>
          <a:bodyPr/>
          <a:lstStyle/>
          <a:p>
            <a:fld id="{D524B6CE-5D57-4459-A907-3F1D5BE11E1F}" type="slidenum">
              <a:rPr lang="en-SG" smtClean="0">
                <a:solidFill>
                  <a:prstClr val="black"/>
                </a:solidFill>
              </a:rPr>
              <a:pPr/>
              <a:t>28</a:t>
            </a:fld>
            <a:endParaRPr lang="en-SG" dirty="0">
              <a:solidFill>
                <a:prstClr val="black"/>
              </a:solidFill>
            </a:endParaRPr>
          </a:p>
        </p:txBody>
      </p:sp>
      <p:grpSp>
        <p:nvGrpSpPr>
          <p:cNvPr id="41" name="Group 40">
            <a:extLst>
              <a:ext uri="{FF2B5EF4-FFF2-40B4-BE49-F238E27FC236}">
                <a16:creationId xmlns:a16="http://schemas.microsoft.com/office/drawing/2014/main" id="{0E3A7137-AA01-4EB1-BD3A-2A487073D941}"/>
              </a:ext>
            </a:extLst>
          </p:cNvPr>
          <p:cNvGrpSpPr/>
          <p:nvPr/>
        </p:nvGrpSpPr>
        <p:grpSpPr>
          <a:xfrm>
            <a:off x="1183167" y="6269881"/>
            <a:ext cx="6777665" cy="344469"/>
            <a:chOff x="164165" y="6353803"/>
            <a:chExt cx="6777665" cy="344469"/>
          </a:xfrm>
        </p:grpSpPr>
        <p:sp>
          <p:nvSpPr>
            <p:cNvPr id="48" name="TextBox 47">
              <a:extLst>
                <a:ext uri="{FF2B5EF4-FFF2-40B4-BE49-F238E27FC236}">
                  <a16:creationId xmlns:a16="http://schemas.microsoft.com/office/drawing/2014/main" id="{80AAD0A4-97ED-4120-A4C9-E6B44E876CC9}"/>
                </a:ext>
              </a:extLst>
            </p:cNvPr>
            <p:cNvSpPr txBox="1"/>
            <p:nvPr/>
          </p:nvSpPr>
          <p:spPr>
            <a:xfrm>
              <a:off x="2189065" y="6353804"/>
              <a:ext cx="1034963" cy="307777"/>
            </a:xfrm>
            <a:prstGeom prst="rect">
              <a:avLst/>
            </a:prstGeom>
            <a:noFill/>
          </p:spPr>
          <p:txBody>
            <a:bodyPr wrap="none" rtlCol="0">
              <a:spAutoFit/>
            </a:bodyPr>
            <a:lstStyle/>
            <a:p>
              <a:pPr algn="ctr"/>
              <a:r>
                <a:rPr lang="en-SG" sz="1400" dirty="0">
                  <a:ea typeface="Segoe UI" charset="0"/>
                  <a:cs typeface="Segoe UI" charset="0"/>
                </a:rPr>
                <a:t>Qualitative</a:t>
              </a:r>
            </a:p>
          </p:txBody>
        </p:sp>
        <p:sp>
          <p:nvSpPr>
            <p:cNvPr id="50" name="TextBox 49">
              <a:extLst>
                <a:ext uri="{FF2B5EF4-FFF2-40B4-BE49-F238E27FC236}">
                  <a16:creationId xmlns:a16="http://schemas.microsoft.com/office/drawing/2014/main" id="{CB06E594-14E8-4349-A3B2-51B1C83AB8C8}"/>
                </a:ext>
              </a:extLst>
            </p:cNvPr>
            <p:cNvSpPr txBox="1"/>
            <p:nvPr/>
          </p:nvSpPr>
          <p:spPr>
            <a:xfrm>
              <a:off x="3860508" y="6353803"/>
              <a:ext cx="1153586" cy="307777"/>
            </a:xfrm>
            <a:prstGeom prst="rect">
              <a:avLst/>
            </a:prstGeom>
            <a:noFill/>
            <a:ln>
              <a:noFill/>
            </a:ln>
          </p:spPr>
          <p:txBody>
            <a:bodyPr wrap="none" rtlCol="0">
              <a:spAutoFit/>
            </a:bodyPr>
            <a:lstStyle/>
            <a:p>
              <a:pPr algn="ctr"/>
              <a:r>
                <a:rPr lang="en-SG" sz="1400" b="0" dirty="0">
                  <a:ln>
                    <a:noFill/>
                  </a:ln>
                  <a:solidFill>
                    <a:srgbClr val="C00000"/>
                  </a:solidFill>
                  <a:latin typeface="Segoe UI" charset="0"/>
                  <a:ea typeface="Segoe UI" charset="0"/>
                  <a:cs typeface="Segoe UI" charset="0"/>
                </a:rPr>
                <a:t>Quantitative</a:t>
              </a:r>
            </a:p>
          </p:txBody>
        </p:sp>
        <p:sp>
          <p:nvSpPr>
            <p:cNvPr id="51" name="TextBox 50">
              <a:extLst>
                <a:ext uri="{FF2B5EF4-FFF2-40B4-BE49-F238E27FC236}">
                  <a16:creationId xmlns:a16="http://schemas.microsoft.com/office/drawing/2014/main" id="{E642D2CC-CF26-46EF-A352-43F1F7A7DE0E}"/>
                </a:ext>
              </a:extLst>
            </p:cNvPr>
            <p:cNvSpPr txBox="1"/>
            <p:nvPr/>
          </p:nvSpPr>
          <p:spPr>
            <a:xfrm>
              <a:off x="5612553" y="6353803"/>
              <a:ext cx="1034257" cy="307777"/>
            </a:xfrm>
            <a:prstGeom prst="rect">
              <a:avLst/>
            </a:prstGeom>
            <a:noFill/>
          </p:spPr>
          <p:txBody>
            <a:bodyPr wrap="none" rtlCol="0">
              <a:spAutoFit/>
            </a:bodyPr>
            <a:lstStyle/>
            <a:p>
              <a:pPr algn="ctr"/>
              <a:r>
                <a:rPr lang="en-SG" sz="1400" dirty="0"/>
                <a:t>Conclusion</a:t>
              </a:r>
            </a:p>
          </p:txBody>
        </p:sp>
        <p:cxnSp>
          <p:nvCxnSpPr>
            <p:cNvPr id="52" name="Straight Connector 51">
              <a:extLst>
                <a:ext uri="{FF2B5EF4-FFF2-40B4-BE49-F238E27FC236}">
                  <a16:creationId xmlns:a16="http://schemas.microsoft.com/office/drawing/2014/main" id="{3C5A11E0-5486-4291-BAFC-4703AFFBA72B}"/>
                </a:ext>
              </a:extLst>
            </p:cNvPr>
            <p:cNvCxnSpPr>
              <a:cxnSpLocks/>
            </p:cNvCxnSpPr>
            <p:nvPr/>
          </p:nvCxnSpPr>
          <p:spPr>
            <a:xfrm flipV="1">
              <a:off x="164165" y="6695222"/>
              <a:ext cx="1624295" cy="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C038DE49-FC64-4960-AFBE-A134066B0299}"/>
                </a:ext>
              </a:extLst>
            </p:cNvPr>
            <p:cNvSpPr txBox="1"/>
            <p:nvPr/>
          </p:nvSpPr>
          <p:spPr>
            <a:xfrm>
              <a:off x="407967" y="6353806"/>
              <a:ext cx="1131335" cy="307777"/>
            </a:xfrm>
            <a:prstGeom prst="rect">
              <a:avLst/>
            </a:prstGeom>
            <a:noFill/>
          </p:spPr>
          <p:txBody>
            <a:bodyPr wrap="none" rtlCol="0">
              <a:spAutoFit/>
            </a:bodyPr>
            <a:lstStyle/>
            <a:p>
              <a:pPr algn="ctr"/>
              <a:r>
                <a:rPr lang="en-SG" sz="1400" dirty="0">
                  <a:cs typeface="Segoe UI Semibold" panose="020B0702040204020203" pitchFamily="34" charset="0"/>
                </a:rPr>
                <a:t>Introduction</a:t>
              </a:r>
            </a:p>
          </p:txBody>
        </p:sp>
        <p:cxnSp>
          <p:nvCxnSpPr>
            <p:cNvPr id="60" name="Straight Connector 59">
              <a:extLst>
                <a:ext uri="{FF2B5EF4-FFF2-40B4-BE49-F238E27FC236}">
                  <a16:creationId xmlns:a16="http://schemas.microsoft.com/office/drawing/2014/main" id="{0B173E45-F167-485F-A5F6-AE1D1B0940DF}"/>
                </a:ext>
              </a:extLst>
            </p:cNvPr>
            <p:cNvCxnSpPr>
              <a:cxnSpLocks/>
            </p:cNvCxnSpPr>
            <p:nvPr/>
          </p:nvCxnSpPr>
          <p:spPr>
            <a:xfrm flipV="1">
              <a:off x="1880544" y="6695220"/>
              <a:ext cx="1624295" cy="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2D103EE8-4103-4552-9545-15389E7BA077}"/>
                </a:ext>
              </a:extLst>
            </p:cNvPr>
            <p:cNvCxnSpPr>
              <a:cxnSpLocks/>
            </p:cNvCxnSpPr>
            <p:nvPr/>
          </p:nvCxnSpPr>
          <p:spPr>
            <a:xfrm flipV="1">
              <a:off x="3596923" y="6698270"/>
              <a:ext cx="1624295" cy="2"/>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A421A564-AF8E-4A82-B1BF-AC07D1BFBC26}"/>
                </a:ext>
              </a:extLst>
            </p:cNvPr>
            <p:cNvCxnSpPr>
              <a:cxnSpLocks/>
            </p:cNvCxnSpPr>
            <p:nvPr/>
          </p:nvCxnSpPr>
          <p:spPr>
            <a:xfrm flipV="1">
              <a:off x="5317535" y="6695218"/>
              <a:ext cx="1624295" cy="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43" name="Picture 4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9598">
            <a:off x="5727451" y="740561"/>
            <a:ext cx="1804463" cy="1402920"/>
          </a:xfrm>
          <a:prstGeom prst="rect">
            <a:avLst/>
          </a:prstGeom>
        </p:spPr>
      </p:pic>
      <p:pic>
        <p:nvPicPr>
          <p:cNvPr id="24" name="Picture 2" descr="Image result for dark cardboard"/>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b="11609"/>
          <a:stretch/>
        </p:blipFill>
        <p:spPr bwMode="auto">
          <a:xfrm>
            <a:off x="1766868" y="1857638"/>
            <a:ext cx="791436" cy="2010179"/>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p:cNvSpPr txBox="1"/>
          <p:nvPr/>
        </p:nvSpPr>
        <p:spPr>
          <a:xfrm>
            <a:off x="7343667" y="1034493"/>
            <a:ext cx="853063" cy="369332"/>
          </a:xfrm>
          <a:prstGeom prst="rect">
            <a:avLst/>
          </a:prstGeom>
          <a:solidFill>
            <a:srgbClr val="FFC524">
              <a:alpha val="73000"/>
            </a:srgbClr>
          </a:solidFill>
          <a:ln w="38100">
            <a:solidFill>
              <a:schemeClr val="tx1"/>
            </a:solidFill>
          </a:ln>
        </p:spPr>
        <p:txBody>
          <a:bodyPr wrap="square" rtlCol="0">
            <a:spAutoFit/>
          </a:bodyPr>
          <a:lstStyle/>
          <a:p>
            <a:pPr algn="ctr"/>
            <a:r>
              <a:rPr lang="en-US" i="1" dirty="0"/>
              <a:t>Laser</a:t>
            </a:r>
          </a:p>
        </p:txBody>
      </p:sp>
      <p:sp>
        <p:nvSpPr>
          <p:cNvPr id="27" name="TextBox 26"/>
          <p:cNvSpPr txBox="1"/>
          <p:nvPr/>
        </p:nvSpPr>
        <p:spPr>
          <a:xfrm>
            <a:off x="497035" y="2523425"/>
            <a:ext cx="1007190" cy="646331"/>
          </a:xfrm>
          <a:prstGeom prst="rect">
            <a:avLst/>
          </a:prstGeom>
          <a:solidFill>
            <a:srgbClr val="FFC524">
              <a:alpha val="73000"/>
            </a:srgbClr>
          </a:solidFill>
          <a:ln w="38100">
            <a:solidFill>
              <a:schemeClr val="tx1"/>
            </a:solidFill>
          </a:ln>
        </p:spPr>
        <p:txBody>
          <a:bodyPr wrap="square" rtlCol="0">
            <a:spAutoFit/>
          </a:bodyPr>
          <a:lstStyle/>
          <a:p>
            <a:r>
              <a:rPr lang="en-US" i="1" dirty="0"/>
              <a:t>Dark Surface</a:t>
            </a:r>
          </a:p>
        </p:txBody>
      </p:sp>
      <p:cxnSp>
        <p:nvCxnSpPr>
          <p:cNvPr id="23" name="Straight Connector 22"/>
          <p:cNvCxnSpPr/>
          <p:nvPr/>
        </p:nvCxnSpPr>
        <p:spPr>
          <a:xfrm flipH="1">
            <a:off x="2568246" y="1682420"/>
            <a:ext cx="3411288" cy="116835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45" name="Isosceles Triangle 44"/>
          <p:cNvSpPr/>
          <p:nvPr/>
        </p:nvSpPr>
        <p:spPr>
          <a:xfrm rot="14806161">
            <a:off x="4263392" y="2119033"/>
            <a:ext cx="172360" cy="255756"/>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rot="19812807">
            <a:off x="2484472" y="2793228"/>
            <a:ext cx="141319" cy="14026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p:cNvSpPr/>
          <p:nvPr/>
        </p:nvSpPr>
        <p:spPr>
          <a:xfrm>
            <a:off x="6113348" y="2456750"/>
            <a:ext cx="669075" cy="69540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p:cNvSpPr/>
          <p:nvPr/>
        </p:nvSpPr>
        <p:spPr>
          <a:xfrm>
            <a:off x="5979534" y="2456750"/>
            <a:ext cx="267629" cy="695408"/>
          </a:xfrm>
          <a:prstGeom prst="ellips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p:cNvSpPr/>
          <p:nvPr/>
        </p:nvSpPr>
        <p:spPr>
          <a:xfrm>
            <a:off x="6782423" y="2275337"/>
            <a:ext cx="815548" cy="938457"/>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TextBox 78"/>
          <p:cNvSpPr txBox="1"/>
          <p:nvPr/>
        </p:nvSpPr>
        <p:spPr>
          <a:xfrm>
            <a:off x="6711455" y="1803358"/>
            <a:ext cx="999144" cy="369332"/>
          </a:xfrm>
          <a:prstGeom prst="rect">
            <a:avLst/>
          </a:prstGeom>
          <a:solidFill>
            <a:srgbClr val="FFC524">
              <a:alpha val="73000"/>
            </a:srgbClr>
          </a:solidFill>
          <a:ln w="38100">
            <a:solidFill>
              <a:schemeClr val="tx1"/>
            </a:solidFill>
          </a:ln>
        </p:spPr>
        <p:txBody>
          <a:bodyPr wrap="square" rtlCol="0">
            <a:spAutoFit/>
          </a:bodyPr>
          <a:lstStyle/>
          <a:p>
            <a:r>
              <a:rPr lang="en-US" i="1" dirty="0"/>
              <a:t>Camera</a:t>
            </a:r>
          </a:p>
        </p:txBody>
      </p:sp>
      <p:sp>
        <p:nvSpPr>
          <p:cNvPr id="80" name="TextBox 79"/>
          <p:cNvSpPr txBox="1"/>
          <p:nvPr/>
        </p:nvSpPr>
        <p:spPr>
          <a:xfrm>
            <a:off x="6941518" y="3029128"/>
            <a:ext cx="1538162" cy="369332"/>
          </a:xfrm>
          <a:prstGeom prst="rect">
            <a:avLst/>
          </a:prstGeom>
          <a:solidFill>
            <a:srgbClr val="FFC524">
              <a:alpha val="73000"/>
            </a:srgbClr>
          </a:solidFill>
          <a:ln w="38100">
            <a:solidFill>
              <a:schemeClr val="tx1"/>
            </a:solidFill>
          </a:ln>
        </p:spPr>
        <p:txBody>
          <a:bodyPr wrap="square" rtlCol="0">
            <a:spAutoFit/>
          </a:bodyPr>
          <a:lstStyle/>
          <a:p>
            <a:r>
              <a:rPr lang="en-US" i="1" dirty="0"/>
              <a:t>Image Sensor</a:t>
            </a:r>
          </a:p>
        </p:txBody>
      </p:sp>
      <p:sp>
        <p:nvSpPr>
          <p:cNvPr id="57" name="Oval 56"/>
          <p:cNvSpPr/>
          <p:nvPr/>
        </p:nvSpPr>
        <p:spPr>
          <a:xfrm rot="19812807">
            <a:off x="5970297" y="1586414"/>
            <a:ext cx="141319" cy="14026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p:cNvSpPr/>
          <p:nvPr/>
        </p:nvSpPr>
        <p:spPr>
          <a:xfrm rot="19812807">
            <a:off x="7528908" y="2680486"/>
            <a:ext cx="141319" cy="14026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7" name="Group 46"/>
          <p:cNvGrpSpPr/>
          <p:nvPr/>
        </p:nvGrpSpPr>
        <p:grpSpPr>
          <a:xfrm rot="16200000">
            <a:off x="3426537" y="3845947"/>
            <a:ext cx="2115725" cy="496402"/>
            <a:chOff x="2646933" y="1855664"/>
            <a:chExt cx="1735779" cy="358815"/>
          </a:xfrm>
        </p:grpSpPr>
        <p:sp>
          <p:nvSpPr>
            <p:cNvPr id="62" name="Oval 61"/>
            <p:cNvSpPr/>
            <p:nvPr/>
          </p:nvSpPr>
          <p:spPr>
            <a:xfrm>
              <a:off x="2651696" y="1855664"/>
              <a:ext cx="1731016" cy="358815"/>
            </a:xfrm>
            <a:prstGeom prst="ellips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3" name="Straight Connector 62"/>
            <p:cNvCxnSpPr/>
            <p:nvPr/>
          </p:nvCxnSpPr>
          <p:spPr>
            <a:xfrm>
              <a:off x="2646933" y="2035076"/>
              <a:ext cx="1731016" cy="0"/>
            </a:xfrm>
            <a:prstGeom prst="line">
              <a:avLst/>
            </a:prstGeom>
            <a:ln w="19050"/>
          </p:spPr>
          <p:style>
            <a:lnRef idx="1">
              <a:schemeClr val="dk1"/>
            </a:lnRef>
            <a:fillRef idx="0">
              <a:schemeClr val="dk1"/>
            </a:fillRef>
            <a:effectRef idx="0">
              <a:schemeClr val="dk1"/>
            </a:effectRef>
            <a:fontRef idx="minor">
              <a:schemeClr val="tx1"/>
            </a:fontRef>
          </p:style>
        </p:cxnSp>
      </p:grpSp>
      <mc:AlternateContent xmlns:mc="http://schemas.openxmlformats.org/markup-compatibility/2006" xmlns:a14="http://schemas.microsoft.com/office/drawing/2010/main">
        <mc:Choice Requires="a14">
          <p:sp>
            <p:nvSpPr>
              <p:cNvPr id="67" name="Rectangle 66"/>
              <p:cNvSpPr/>
              <p:nvPr/>
            </p:nvSpPr>
            <p:spPr>
              <a:xfrm>
                <a:off x="5075020" y="4334964"/>
                <a:ext cx="4106310" cy="73186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sz="1600" i="1" smtClean="0">
                              <a:latin typeface="Cambria Math" panose="02040503050406030204" pitchFamily="18" charset="0"/>
                            </a:rPr>
                          </m:ctrlPr>
                        </m:sSupPr>
                        <m:e>
                          <m:r>
                            <m:rPr>
                              <m:sty m:val="p"/>
                            </m:rPr>
                            <a:rPr lang="en-US" sz="1600" b="0" i="0" smtClean="0">
                              <a:latin typeface="Cambria Math" panose="02040503050406030204" pitchFamily="18" charset="0"/>
                            </a:rPr>
                            <m:t>R</m:t>
                          </m:r>
                        </m:e>
                        <m:sup>
                          <m:r>
                            <a:rPr lang="en-US" sz="1600" i="1">
                              <a:latin typeface="Cambria Math" panose="02040503050406030204" pitchFamily="18" charset="0"/>
                            </a:rPr>
                            <m:t>2</m:t>
                          </m:r>
                        </m:sup>
                      </m:sSup>
                      <m:r>
                        <a:rPr lang="en-US" sz="1600" b="0" i="1" smtClean="0">
                          <a:latin typeface="Cambria Math" panose="02040503050406030204" pitchFamily="18" charset="0"/>
                        </a:rPr>
                        <m:t>=</m:t>
                      </m:r>
                      <m:d>
                        <m:dPr>
                          <m:begChr m:val="{"/>
                          <m:endChr m:val=""/>
                          <m:ctrlPr>
                            <a:rPr lang="en-US" sz="1600" b="0" i="1" smtClean="0">
                              <a:latin typeface="Cambria Math" panose="02040503050406030204" pitchFamily="18" charset="0"/>
                            </a:rPr>
                          </m:ctrlPr>
                        </m:dPr>
                        <m:e>
                          <m:eqArr>
                            <m:eqArrPr>
                              <m:ctrlPr>
                                <a:rPr lang="en-US" sz="1600" b="0" i="1" smtClean="0">
                                  <a:latin typeface="Cambria Math" panose="02040503050406030204" pitchFamily="18" charset="0"/>
                                </a:rPr>
                              </m:ctrlPr>
                            </m:eqArrPr>
                            <m:e>
                              <m:sSup>
                                <m:sSupPr>
                                  <m:ctrlPr>
                                    <a:rPr lang="en-US" sz="1600" i="1">
                                      <a:latin typeface="Cambria Math" panose="02040503050406030204" pitchFamily="18" charset="0"/>
                                    </a:rPr>
                                  </m:ctrlPr>
                                </m:sSupPr>
                                <m:e>
                                  <m:r>
                                    <a:rPr lang="en-US" sz="1600" b="0" i="0" smtClean="0">
                                      <a:latin typeface="Cambria Math" panose="02040503050406030204" pitchFamily="18" charset="0"/>
                                    </a:rPr>
                                    <m:t>(</m:t>
                                  </m:r>
                                  <m:r>
                                    <m:rPr>
                                      <m:sty m:val="p"/>
                                    </m:rPr>
                                    <a:rPr lang="en-US" sz="1600">
                                      <a:latin typeface="Cambria Math" panose="02040503050406030204" pitchFamily="18" charset="0"/>
                                    </a:rPr>
                                    <m:t>x</m:t>
                                  </m:r>
                                  <m:r>
                                    <a:rPr lang="en-US" sz="1600" b="0" i="0" smtClean="0">
                                      <a:latin typeface="Cambria Math" panose="02040503050406030204" pitchFamily="18" charset="0"/>
                                    </a:rPr>
                                    <m:t>−</m:t>
                                  </m:r>
                                  <m:r>
                                    <m:rPr>
                                      <m:sty m:val="p"/>
                                    </m:rPr>
                                    <a:rPr lang="en-US" sz="1600" b="0" i="0" smtClean="0">
                                      <a:latin typeface="Cambria Math" panose="02040503050406030204" pitchFamily="18" charset="0"/>
                                    </a:rPr>
                                    <m:t>R</m:t>
                                  </m:r>
                                  <m:r>
                                    <a:rPr lang="en-US" sz="1600" b="0" i="0" smtClean="0">
                                      <a:latin typeface="Cambria Math" panose="02040503050406030204" pitchFamily="18" charset="0"/>
                                    </a:rPr>
                                    <m:t>+</m:t>
                                  </m:r>
                                  <m:r>
                                    <a:rPr lang="en-US" sz="1600" i="1">
                                      <a:latin typeface="Cambria Math" panose="02040503050406030204" pitchFamily="18" charset="0"/>
                                    </a:rPr>
                                    <m:t>𝑎</m:t>
                                  </m:r>
                                  <m:r>
                                    <m:rPr>
                                      <m:nor/>
                                    </m:rPr>
                                    <a:rPr lang="en-US" sz="1600" dirty="0"/>
                                    <m:t> </m:t>
                                  </m:r>
                                  <m:r>
                                    <a:rPr lang="en-US" sz="1600" b="0" i="1" dirty="0" smtClean="0">
                                      <a:latin typeface="Cambria Math" panose="02040503050406030204" pitchFamily="18" charset="0"/>
                                    </a:rPr>
                                    <m:t>)</m:t>
                                  </m:r>
                                </m:e>
                                <m:sup>
                                  <m:r>
                                    <a:rPr lang="en-US" sz="1600" i="1">
                                      <a:latin typeface="Cambria Math" panose="02040503050406030204" pitchFamily="18" charset="0"/>
                                    </a:rPr>
                                    <m:t>2</m:t>
                                  </m:r>
                                </m:sup>
                              </m:sSup>
                              <m:r>
                                <a:rPr lang="en-US" sz="1600" b="0" i="1" smtClean="0">
                                  <a:latin typeface="Cambria Math" panose="02040503050406030204" pitchFamily="18" charset="0"/>
                                </a:rPr>
                                <m:t>+</m:t>
                              </m:r>
                              <m:sSup>
                                <m:sSupPr>
                                  <m:ctrlPr>
                                    <a:rPr lang="en-US" sz="1600" i="1">
                                      <a:latin typeface="Cambria Math" panose="02040503050406030204" pitchFamily="18" charset="0"/>
                                    </a:rPr>
                                  </m:ctrlPr>
                                </m:sSupPr>
                                <m:e>
                                  <m:r>
                                    <m:rPr>
                                      <m:sty m:val="p"/>
                                    </m:rPr>
                                    <a:rPr lang="en-US" sz="1600" b="0" i="0" smtClean="0">
                                      <a:latin typeface="Cambria Math" panose="02040503050406030204" pitchFamily="18" charset="0"/>
                                    </a:rPr>
                                    <m:t>y</m:t>
                                  </m:r>
                                </m:e>
                                <m:sup>
                                  <m:r>
                                    <a:rPr lang="en-US" sz="1600" i="1">
                                      <a:latin typeface="Cambria Math" panose="02040503050406030204" pitchFamily="18" charset="0"/>
                                    </a:rPr>
                                    <m:t>2</m:t>
                                  </m:r>
                                </m:sup>
                              </m:sSup>
                              <m:r>
                                <a:rPr lang="en-US" sz="1600" b="0" i="1" smtClean="0">
                                  <a:latin typeface="Cambria Math" panose="02040503050406030204" pitchFamily="18" charset="0"/>
                                </a:rPr>
                                <m:t>+</m:t>
                              </m:r>
                              <m:sSup>
                                <m:sSupPr>
                                  <m:ctrlPr>
                                    <a:rPr lang="en-US" sz="1600" i="1">
                                      <a:latin typeface="Cambria Math" panose="02040503050406030204" pitchFamily="18" charset="0"/>
                                    </a:rPr>
                                  </m:ctrlPr>
                                </m:sSupPr>
                                <m:e>
                                  <m:r>
                                    <m:rPr>
                                      <m:sty m:val="p"/>
                                    </m:rPr>
                                    <a:rPr lang="en-US" sz="1600" b="0" i="0" smtClean="0">
                                      <a:latin typeface="Cambria Math" panose="02040503050406030204" pitchFamily="18" charset="0"/>
                                    </a:rPr>
                                    <m:t>z</m:t>
                                  </m:r>
                                </m:e>
                                <m:sup>
                                  <m:r>
                                    <a:rPr lang="en-US" sz="1600" i="1">
                                      <a:latin typeface="Cambria Math" panose="02040503050406030204" pitchFamily="18" charset="0"/>
                                    </a:rPr>
                                    <m:t>2</m:t>
                                  </m:r>
                                </m:sup>
                              </m:sSup>
                              <m:r>
                                <a:rPr lang="en-US" sz="1600" b="0" i="1" smtClean="0">
                                  <a:latin typeface="Cambria Math" panose="02040503050406030204" pitchFamily="18" charset="0"/>
                                </a:rPr>
                                <m:t> </m:t>
                              </m:r>
                              <m:r>
                                <a:rPr lang="en-US" sz="1600" b="0" i="1" smtClean="0">
                                  <a:latin typeface="Cambria Math" panose="02040503050406030204" pitchFamily="18" charset="0"/>
                                </a:rPr>
                                <m:t>𝑓𝑜𝑟</m:t>
                              </m:r>
                              <m:r>
                                <a:rPr lang="en-US" sz="1600" b="0" i="1" smtClean="0">
                                  <a:latin typeface="Cambria Math" panose="02040503050406030204" pitchFamily="18" charset="0"/>
                                </a:rPr>
                                <m:t>  </m:t>
                              </m:r>
                              <m:r>
                                <a:rPr lang="en-US" sz="1600" b="0" i="1" smtClean="0">
                                  <a:latin typeface="Cambria Math" panose="02040503050406030204" pitchFamily="18" charset="0"/>
                                </a:rPr>
                                <m:t>𝑥</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rPr>
                                <m:t>0</m:t>
                              </m:r>
                            </m:e>
                            <m:e>
                              <m:sSup>
                                <m:sSupPr>
                                  <m:ctrlPr>
                                    <a:rPr lang="en-US" sz="1600" i="1">
                                      <a:latin typeface="Cambria Math" panose="02040503050406030204" pitchFamily="18" charset="0"/>
                                    </a:rPr>
                                  </m:ctrlPr>
                                </m:sSupPr>
                                <m:e>
                                  <m:r>
                                    <a:rPr lang="en-US" sz="1600">
                                      <a:latin typeface="Cambria Math" panose="02040503050406030204" pitchFamily="18" charset="0"/>
                                    </a:rPr>
                                    <m:t>(</m:t>
                                  </m:r>
                                  <m:r>
                                    <m:rPr>
                                      <m:sty m:val="p"/>
                                    </m:rPr>
                                    <a:rPr lang="en-US" sz="1600">
                                      <a:latin typeface="Cambria Math" panose="02040503050406030204" pitchFamily="18" charset="0"/>
                                    </a:rPr>
                                    <m:t>x</m:t>
                                  </m:r>
                                  <m:r>
                                    <a:rPr lang="en-US" sz="1600" b="0" i="0" smtClean="0">
                                      <a:latin typeface="Cambria Math" panose="02040503050406030204" pitchFamily="18" charset="0"/>
                                    </a:rPr>
                                    <m:t>+</m:t>
                                  </m:r>
                                  <m:r>
                                    <m:rPr>
                                      <m:sty m:val="p"/>
                                    </m:rPr>
                                    <a:rPr lang="en-US" sz="1600">
                                      <a:latin typeface="Cambria Math" panose="02040503050406030204" pitchFamily="18" charset="0"/>
                                    </a:rPr>
                                    <m:t>R</m:t>
                                  </m:r>
                                  <m:r>
                                    <a:rPr lang="en-US" sz="1600" b="0" i="0" smtClean="0">
                                      <a:latin typeface="Cambria Math" panose="02040503050406030204" pitchFamily="18" charset="0"/>
                                    </a:rPr>
                                    <m:t>−</m:t>
                                  </m:r>
                                  <m:r>
                                    <a:rPr lang="en-US" sz="1600" i="1">
                                      <a:latin typeface="Cambria Math" panose="02040503050406030204" pitchFamily="18" charset="0"/>
                                    </a:rPr>
                                    <m:t>𝑎</m:t>
                                  </m:r>
                                  <m:r>
                                    <m:rPr>
                                      <m:nor/>
                                    </m:rPr>
                                    <a:rPr lang="en-US" sz="1600" dirty="0"/>
                                    <m:t> </m:t>
                                  </m:r>
                                  <m:r>
                                    <a:rPr lang="en-US" sz="1600" i="1" dirty="0">
                                      <a:latin typeface="Cambria Math" panose="02040503050406030204" pitchFamily="18" charset="0"/>
                                    </a:rPr>
                                    <m:t>)</m:t>
                                  </m:r>
                                </m:e>
                                <m:sup>
                                  <m:r>
                                    <a:rPr lang="en-US" sz="1600" i="1">
                                      <a:latin typeface="Cambria Math" panose="02040503050406030204" pitchFamily="18" charset="0"/>
                                    </a:rPr>
                                    <m:t>2</m:t>
                                  </m:r>
                                </m:sup>
                              </m:sSup>
                              <m:r>
                                <a:rPr lang="en-US" sz="1600" i="1">
                                  <a:latin typeface="Cambria Math" panose="02040503050406030204" pitchFamily="18" charset="0"/>
                                </a:rPr>
                                <m:t>+</m:t>
                              </m:r>
                              <m:sSup>
                                <m:sSupPr>
                                  <m:ctrlPr>
                                    <a:rPr lang="en-US" sz="1600" i="1">
                                      <a:latin typeface="Cambria Math" panose="02040503050406030204" pitchFamily="18" charset="0"/>
                                    </a:rPr>
                                  </m:ctrlPr>
                                </m:sSupPr>
                                <m:e>
                                  <m:r>
                                    <m:rPr>
                                      <m:sty m:val="p"/>
                                    </m:rPr>
                                    <a:rPr lang="en-US" sz="1600">
                                      <a:latin typeface="Cambria Math" panose="02040503050406030204" pitchFamily="18" charset="0"/>
                                    </a:rPr>
                                    <m:t>y</m:t>
                                  </m:r>
                                </m:e>
                                <m:sup>
                                  <m:r>
                                    <a:rPr lang="en-US" sz="1600" i="1">
                                      <a:latin typeface="Cambria Math" panose="02040503050406030204" pitchFamily="18" charset="0"/>
                                    </a:rPr>
                                    <m:t>2</m:t>
                                  </m:r>
                                </m:sup>
                              </m:sSup>
                              <m:r>
                                <a:rPr lang="en-US" sz="1600" i="1">
                                  <a:latin typeface="Cambria Math" panose="02040503050406030204" pitchFamily="18" charset="0"/>
                                </a:rPr>
                                <m:t>+</m:t>
                              </m:r>
                              <m:sSup>
                                <m:sSupPr>
                                  <m:ctrlPr>
                                    <a:rPr lang="en-US" sz="1600" i="1">
                                      <a:latin typeface="Cambria Math" panose="02040503050406030204" pitchFamily="18" charset="0"/>
                                    </a:rPr>
                                  </m:ctrlPr>
                                </m:sSupPr>
                                <m:e>
                                  <m:r>
                                    <m:rPr>
                                      <m:sty m:val="p"/>
                                    </m:rPr>
                                    <a:rPr lang="en-US" sz="1600">
                                      <a:latin typeface="Cambria Math" panose="02040503050406030204" pitchFamily="18" charset="0"/>
                                    </a:rPr>
                                    <m:t>z</m:t>
                                  </m:r>
                                </m:e>
                                <m:sup>
                                  <m:r>
                                    <a:rPr lang="en-US" sz="1600" i="1">
                                      <a:latin typeface="Cambria Math" panose="02040503050406030204" pitchFamily="18" charset="0"/>
                                    </a:rPr>
                                    <m:t>2</m:t>
                                  </m:r>
                                </m:sup>
                              </m:sSup>
                              <m:r>
                                <a:rPr lang="en-US" sz="1600" i="1">
                                  <a:latin typeface="Cambria Math" panose="02040503050406030204" pitchFamily="18" charset="0"/>
                                </a:rPr>
                                <m:t> </m:t>
                              </m:r>
                              <m:r>
                                <a:rPr lang="en-US" sz="1600" i="1">
                                  <a:latin typeface="Cambria Math" panose="02040503050406030204" pitchFamily="18" charset="0"/>
                                </a:rPr>
                                <m:t>𝑓𝑜𝑟</m:t>
                              </m:r>
                              <m:r>
                                <a:rPr lang="en-US" sz="1600" i="1">
                                  <a:latin typeface="Cambria Math" panose="02040503050406030204" pitchFamily="18" charset="0"/>
                                </a:rPr>
                                <m:t>  </m:t>
                              </m:r>
                              <m:r>
                                <a:rPr lang="en-US" sz="1600" i="1">
                                  <a:latin typeface="Cambria Math" panose="02040503050406030204" pitchFamily="18" charset="0"/>
                                </a:rPr>
                                <m:t>𝑥</m:t>
                              </m:r>
                              <m:r>
                                <a:rPr lang="en-US" sz="1600" b="0" i="1" smtClean="0">
                                  <a:latin typeface="Cambria Math" panose="02040503050406030204" pitchFamily="18" charset="0"/>
                                  <a:ea typeface="Cambria Math" panose="02040503050406030204" pitchFamily="18" charset="0"/>
                                </a:rPr>
                                <m:t>&gt;</m:t>
                              </m:r>
                              <m:r>
                                <a:rPr lang="en-US" sz="1600" i="1">
                                  <a:latin typeface="Cambria Math" panose="02040503050406030204" pitchFamily="18" charset="0"/>
                                </a:rPr>
                                <m:t>0</m:t>
                              </m:r>
                            </m:e>
                          </m:eqArr>
                        </m:e>
                      </m:d>
                      <m:r>
                        <a:rPr lang="en-US" sz="1600" b="0" i="0" smtClean="0">
                          <a:latin typeface="Cambria Math" panose="02040503050406030204" pitchFamily="18" charset="0"/>
                        </a:rPr>
                        <m:t> </m:t>
                      </m:r>
                    </m:oMath>
                  </m:oMathPara>
                </a14:m>
                <a:endParaRPr lang="en-US" sz="1600" dirty="0"/>
              </a:p>
            </p:txBody>
          </p:sp>
        </mc:Choice>
        <mc:Fallback xmlns="">
          <p:sp>
            <p:nvSpPr>
              <p:cNvPr id="67" name="Rectangle 66"/>
              <p:cNvSpPr>
                <a:spLocks noRot="1" noChangeAspect="1" noMove="1" noResize="1" noEditPoints="1" noAdjustHandles="1" noChangeArrowheads="1" noChangeShapeType="1" noTextEdit="1"/>
              </p:cNvSpPr>
              <p:nvPr/>
            </p:nvSpPr>
            <p:spPr>
              <a:xfrm>
                <a:off x="5075020" y="4334964"/>
                <a:ext cx="4106310" cy="731867"/>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9" name="Rectangle 68"/>
              <p:cNvSpPr/>
              <p:nvPr/>
            </p:nvSpPr>
            <p:spPr>
              <a:xfrm>
                <a:off x="5780511" y="3959720"/>
                <a:ext cx="2978644" cy="33855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𝐿𝑒𝑛𝑠</m:t>
                      </m:r>
                      <m:r>
                        <a:rPr lang="en-US" sz="1600" b="0" i="1" smtClean="0">
                          <a:latin typeface="Cambria Math" panose="02040503050406030204" pitchFamily="18" charset="0"/>
                        </a:rPr>
                        <m:t> </m:t>
                      </m:r>
                      <m:r>
                        <a:rPr lang="en-US" sz="1600" b="0" i="1" smtClean="0">
                          <a:latin typeface="Cambria Math" panose="02040503050406030204" pitchFamily="18" charset="0"/>
                        </a:rPr>
                        <m:t>𝑎𝑠</m:t>
                      </m:r>
                      <m:r>
                        <a:rPr lang="en-US" sz="1600" b="0" i="1" smtClean="0">
                          <a:latin typeface="Cambria Math" panose="02040503050406030204" pitchFamily="18" charset="0"/>
                        </a:rPr>
                        <m:t> </m:t>
                      </m:r>
                      <m:r>
                        <a:rPr lang="en-US" sz="1600" b="0" i="1" smtClean="0">
                          <a:latin typeface="Cambria Math" panose="02040503050406030204" pitchFamily="18" charset="0"/>
                        </a:rPr>
                        <m:t>𝑜𝑣𝑒𝑟𝑙𝑎𝑝</m:t>
                      </m:r>
                      <m:r>
                        <a:rPr lang="en-US" sz="1600" b="0" i="1" smtClean="0">
                          <a:latin typeface="Cambria Math" panose="02040503050406030204" pitchFamily="18" charset="0"/>
                        </a:rPr>
                        <m:t> </m:t>
                      </m:r>
                      <m:r>
                        <a:rPr lang="en-US" sz="1600" b="0" i="1" smtClean="0">
                          <a:latin typeface="Cambria Math" panose="02040503050406030204" pitchFamily="18" charset="0"/>
                        </a:rPr>
                        <m:t>𝑜𝑓</m:t>
                      </m:r>
                      <m:r>
                        <a:rPr lang="en-US" sz="1600" b="0" i="1" smtClean="0">
                          <a:latin typeface="Cambria Math" panose="02040503050406030204" pitchFamily="18" charset="0"/>
                        </a:rPr>
                        <m:t> </m:t>
                      </m:r>
                      <m:r>
                        <a:rPr lang="en-US" sz="1600" b="0" i="1" smtClean="0">
                          <a:latin typeface="Cambria Math" panose="02040503050406030204" pitchFamily="18" charset="0"/>
                        </a:rPr>
                        <m:t>𝑡𝑤𝑜</m:t>
                      </m:r>
                      <m:r>
                        <a:rPr lang="en-US" sz="1600" b="0" i="1" smtClean="0">
                          <a:latin typeface="Cambria Math" panose="02040503050406030204" pitchFamily="18" charset="0"/>
                        </a:rPr>
                        <m:t> </m:t>
                      </m:r>
                      <m:r>
                        <a:rPr lang="en-US" sz="1600" b="0" i="1" smtClean="0">
                          <a:latin typeface="Cambria Math" panose="02040503050406030204" pitchFamily="18" charset="0"/>
                        </a:rPr>
                        <m:t>𝑠𝑝h𝑒𝑟𝑒𝑠</m:t>
                      </m:r>
                      <m:r>
                        <a:rPr lang="en-US" sz="1600" b="0" i="1" smtClean="0">
                          <a:latin typeface="Cambria Math" panose="02040503050406030204" pitchFamily="18" charset="0"/>
                        </a:rPr>
                        <m:t>:</m:t>
                      </m:r>
                    </m:oMath>
                  </m:oMathPara>
                </a14:m>
                <a:endParaRPr lang="en-US" sz="1600" dirty="0"/>
              </a:p>
            </p:txBody>
          </p:sp>
        </mc:Choice>
        <mc:Fallback xmlns="">
          <p:sp>
            <p:nvSpPr>
              <p:cNvPr id="69" name="Rectangle 68"/>
              <p:cNvSpPr>
                <a:spLocks noRot="1" noChangeAspect="1" noMove="1" noResize="1" noEditPoints="1" noAdjustHandles="1" noChangeArrowheads="1" noChangeShapeType="1" noTextEdit="1"/>
              </p:cNvSpPr>
              <p:nvPr/>
            </p:nvSpPr>
            <p:spPr>
              <a:xfrm>
                <a:off x="5780511" y="3959720"/>
                <a:ext cx="2978644" cy="338554"/>
              </a:xfrm>
              <a:prstGeom prst="rect">
                <a:avLst/>
              </a:prstGeom>
              <a:blipFill>
                <a:blip r:embed="rId6"/>
                <a:stretch>
                  <a:fillRect r="-2249" b="-12727"/>
                </a:stretch>
              </a:blipFill>
            </p:spPr>
            <p:txBody>
              <a:bodyPr/>
              <a:lstStyle/>
              <a:p>
                <a:r>
                  <a:rPr lang="en-US">
                    <a:noFill/>
                  </a:rPr>
                  <a:t> </a:t>
                </a:r>
              </a:p>
            </p:txBody>
          </p:sp>
        </mc:Fallback>
      </mc:AlternateContent>
      <p:cxnSp>
        <p:nvCxnSpPr>
          <p:cNvPr id="72" name="Straight Arrow Connector 71"/>
          <p:cNvCxnSpPr>
            <a:endCxn id="62" idx="0"/>
          </p:cNvCxnSpPr>
          <p:nvPr/>
        </p:nvCxnSpPr>
        <p:spPr>
          <a:xfrm flipH="1">
            <a:off x="4236199" y="4091245"/>
            <a:ext cx="248200" cy="0"/>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4" name="Rectangle 73"/>
              <p:cNvSpPr/>
              <p:nvPr/>
            </p:nvSpPr>
            <p:spPr>
              <a:xfrm>
                <a:off x="4203052" y="3742647"/>
                <a:ext cx="270301"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𝑎</m:t>
                      </m:r>
                    </m:oMath>
                  </m:oMathPara>
                </a14:m>
                <a:endParaRPr lang="en-US" dirty="0"/>
              </a:p>
            </p:txBody>
          </p:sp>
        </mc:Choice>
        <mc:Fallback xmlns="">
          <p:sp>
            <p:nvSpPr>
              <p:cNvPr id="74" name="Rectangle 73"/>
              <p:cNvSpPr>
                <a:spLocks noRot="1" noChangeAspect="1" noMove="1" noResize="1" noEditPoints="1" noAdjustHandles="1" noChangeArrowheads="1" noChangeShapeType="1" noTextEdit="1"/>
              </p:cNvSpPr>
              <p:nvPr/>
            </p:nvSpPr>
            <p:spPr>
              <a:xfrm>
                <a:off x="4203052" y="3742647"/>
                <a:ext cx="270301" cy="369332"/>
              </a:xfrm>
              <a:prstGeom prst="rect">
                <a:avLst/>
              </a:prstGeom>
              <a:blipFill>
                <a:blip r:embed="rId7"/>
                <a:stretch>
                  <a:fillRect r="-2222"/>
                </a:stretch>
              </a:blipFill>
            </p:spPr>
            <p:txBody>
              <a:bodyPr/>
              <a:lstStyle/>
              <a:p>
                <a:r>
                  <a:rPr lang="en-US">
                    <a:noFill/>
                  </a:rPr>
                  <a:t> </a:t>
                </a:r>
              </a:p>
            </p:txBody>
          </p:sp>
        </mc:Fallback>
      </mc:AlternateContent>
      <p:cxnSp>
        <p:nvCxnSpPr>
          <p:cNvPr id="77" name="Straight Connector 76"/>
          <p:cNvCxnSpPr/>
          <p:nvPr/>
        </p:nvCxnSpPr>
        <p:spPr>
          <a:xfrm flipH="1" flipV="1">
            <a:off x="3507343" y="3932591"/>
            <a:ext cx="758269" cy="732348"/>
          </a:xfrm>
          <a:prstGeom prst="line">
            <a:avLst/>
          </a:prstGeom>
        </p:spPr>
        <p:style>
          <a:lnRef idx="3">
            <a:schemeClr val="accent5"/>
          </a:lnRef>
          <a:fillRef idx="0">
            <a:schemeClr val="accent5"/>
          </a:fillRef>
          <a:effectRef idx="2">
            <a:schemeClr val="accent5"/>
          </a:effectRef>
          <a:fontRef idx="minor">
            <a:schemeClr val="tx1"/>
          </a:fontRef>
        </p:style>
      </p:cxnSp>
      <p:sp>
        <p:nvSpPr>
          <p:cNvPr id="78" name="Isosceles Triangle 77"/>
          <p:cNvSpPr/>
          <p:nvPr/>
        </p:nvSpPr>
        <p:spPr>
          <a:xfrm rot="18992570" flipV="1">
            <a:off x="3818520" y="4202869"/>
            <a:ext cx="90637" cy="155658"/>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1" name="Straight Arrow Connector 80"/>
          <p:cNvCxnSpPr/>
          <p:nvPr/>
        </p:nvCxnSpPr>
        <p:spPr>
          <a:xfrm flipH="1">
            <a:off x="3626347" y="4313370"/>
            <a:ext cx="1488322" cy="624986"/>
          </a:xfrm>
          <a:prstGeom prst="straightConnector1">
            <a:avLst/>
          </a:prstGeom>
          <a:ln w="28575">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8" name="Rectangle 87"/>
              <p:cNvSpPr/>
              <p:nvPr/>
            </p:nvSpPr>
            <p:spPr>
              <a:xfrm>
                <a:off x="3221324" y="4769771"/>
                <a:ext cx="451214"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sz="2400" i="1">
                              <a:latin typeface="Cambria Math" panose="02040503050406030204" pitchFamily="18" charset="0"/>
                            </a:rPr>
                          </m:ctrlPr>
                        </m:accPr>
                        <m:e>
                          <m:r>
                            <a:rPr lang="en-US" sz="2400" i="1">
                              <a:latin typeface="Cambria Math" panose="02040503050406030204" pitchFamily="18" charset="0"/>
                            </a:rPr>
                            <m:t>𝑛</m:t>
                          </m:r>
                        </m:e>
                      </m:acc>
                    </m:oMath>
                  </m:oMathPara>
                </a14:m>
                <a:endParaRPr lang="en-US" sz="2400" dirty="0"/>
              </a:p>
            </p:txBody>
          </p:sp>
        </mc:Choice>
        <mc:Fallback xmlns="">
          <p:sp>
            <p:nvSpPr>
              <p:cNvPr id="88" name="Rectangle 87"/>
              <p:cNvSpPr>
                <a:spLocks noRot="1" noChangeAspect="1" noMove="1" noResize="1" noEditPoints="1" noAdjustHandles="1" noChangeArrowheads="1" noChangeShapeType="1" noTextEdit="1"/>
              </p:cNvSpPr>
              <p:nvPr/>
            </p:nvSpPr>
            <p:spPr>
              <a:xfrm>
                <a:off x="3221324" y="4769771"/>
                <a:ext cx="451214" cy="461665"/>
              </a:xfrm>
              <a:prstGeom prst="rect">
                <a:avLst/>
              </a:prstGeom>
              <a:blipFill>
                <a:blip r:embed="rId9"/>
                <a:stretch>
                  <a:fillRect/>
                </a:stretch>
              </a:blipFill>
            </p:spPr>
            <p:txBody>
              <a:bodyPr/>
              <a:lstStyle/>
              <a:p>
                <a:r>
                  <a:rPr lang="en-US">
                    <a:noFill/>
                  </a:rPr>
                  <a:t> </a:t>
                </a:r>
              </a:p>
            </p:txBody>
          </p:sp>
        </mc:Fallback>
      </mc:AlternateContent>
      <p:sp>
        <p:nvSpPr>
          <p:cNvPr id="89" name="Arc 88"/>
          <p:cNvSpPr/>
          <p:nvPr/>
        </p:nvSpPr>
        <p:spPr>
          <a:xfrm rot="16200000">
            <a:off x="3739320" y="4339326"/>
            <a:ext cx="1569044" cy="1072881"/>
          </a:xfrm>
          <a:prstGeom prst="arc">
            <a:avLst>
              <a:gd name="adj1" fmla="val 17027983"/>
              <a:gd name="adj2" fmla="val 18527772"/>
            </a:avLst>
          </a:prstGeom>
          <a:noFill/>
          <a:ln w="285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0" name="Rectangle 89"/>
              <p:cNvSpPr/>
              <p:nvPr/>
            </p:nvSpPr>
            <p:spPr>
              <a:xfrm>
                <a:off x="3561974" y="4347009"/>
                <a:ext cx="305939"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1</m:t>
                          </m:r>
                        </m:sub>
                      </m:sSub>
                    </m:oMath>
                  </m:oMathPara>
                </a14:m>
                <a:endParaRPr lang="en-US" dirty="0"/>
              </a:p>
            </p:txBody>
          </p:sp>
        </mc:Choice>
        <mc:Fallback xmlns="">
          <p:sp>
            <p:nvSpPr>
              <p:cNvPr id="90" name="Rectangle 89"/>
              <p:cNvSpPr>
                <a:spLocks noRot="1" noChangeAspect="1" noMove="1" noResize="1" noEditPoints="1" noAdjustHandles="1" noChangeArrowheads="1" noChangeShapeType="1" noTextEdit="1"/>
              </p:cNvSpPr>
              <p:nvPr/>
            </p:nvSpPr>
            <p:spPr>
              <a:xfrm>
                <a:off x="3561974" y="4347009"/>
                <a:ext cx="305939" cy="369332"/>
              </a:xfrm>
              <a:prstGeom prst="rect">
                <a:avLst/>
              </a:prstGeom>
              <a:blipFill>
                <a:blip r:embed="rId10"/>
                <a:stretch>
                  <a:fillRect r="-17647" b="-1639"/>
                </a:stretch>
              </a:blipFill>
            </p:spPr>
            <p:txBody>
              <a:bodyPr/>
              <a:lstStyle/>
              <a:p>
                <a:r>
                  <a:rPr lang="en-US">
                    <a:noFill/>
                  </a:rPr>
                  <a:t> </a:t>
                </a:r>
              </a:p>
            </p:txBody>
          </p:sp>
        </mc:Fallback>
      </mc:AlternateContent>
      <p:cxnSp>
        <p:nvCxnSpPr>
          <p:cNvPr id="93" name="Straight Connector 92"/>
          <p:cNvCxnSpPr/>
          <p:nvPr/>
        </p:nvCxnSpPr>
        <p:spPr>
          <a:xfrm flipH="1" flipV="1">
            <a:off x="4282239" y="4681105"/>
            <a:ext cx="778044" cy="174008"/>
          </a:xfrm>
          <a:prstGeom prst="line">
            <a:avLst/>
          </a:prstGeom>
        </p:spPr>
        <p:style>
          <a:lnRef idx="3">
            <a:schemeClr val="accent5"/>
          </a:lnRef>
          <a:fillRef idx="0">
            <a:schemeClr val="accent5"/>
          </a:fillRef>
          <a:effectRef idx="2">
            <a:schemeClr val="accent5"/>
          </a:effectRef>
          <a:fontRef idx="minor">
            <a:schemeClr val="tx1"/>
          </a:fontRef>
        </p:style>
      </p:cxnSp>
      <p:sp>
        <p:nvSpPr>
          <p:cNvPr id="94" name="Isosceles Triangle 93"/>
          <p:cNvSpPr/>
          <p:nvPr/>
        </p:nvSpPr>
        <p:spPr>
          <a:xfrm rot="16962363" flipV="1">
            <a:off x="4602929" y="4690600"/>
            <a:ext cx="90637" cy="155658"/>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Arc 94"/>
          <p:cNvSpPr/>
          <p:nvPr/>
        </p:nvSpPr>
        <p:spPr>
          <a:xfrm rot="5400000">
            <a:off x="3484396" y="3846567"/>
            <a:ext cx="1569044" cy="1072881"/>
          </a:xfrm>
          <a:prstGeom prst="arc">
            <a:avLst>
              <a:gd name="adj1" fmla="val 17027983"/>
              <a:gd name="adj2" fmla="val 18527772"/>
            </a:avLst>
          </a:prstGeom>
          <a:noFill/>
          <a:ln w="285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6" name="Rectangle 95"/>
              <p:cNvSpPr/>
              <p:nvPr/>
            </p:nvSpPr>
            <p:spPr>
              <a:xfrm>
                <a:off x="4814283" y="4403682"/>
                <a:ext cx="305939"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ea typeface="Cambria Math" panose="02040503050406030204" pitchFamily="18" charset="0"/>
                            </a:rPr>
                            <m:t>2</m:t>
                          </m:r>
                        </m:sub>
                      </m:sSub>
                    </m:oMath>
                  </m:oMathPara>
                </a14:m>
                <a:endParaRPr lang="en-US" dirty="0"/>
              </a:p>
            </p:txBody>
          </p:sp>
        </mc:Choice>
        <mc:Fallback xmlns="">
          <p:sp>
            <p:nvSpPr>
              <p:cNvPr id="96" name="Rectangle 95"/>
              <p:cNvSpPr>
                <a:spLocks noRot="1" noChangeAspect="1" noMove="1" noResize="1" noEditPoints="1" noAdjustHandles="1" noChangeArrowheads="1" noChangeShapeType="1" noTextEdit="1"/>
              </p:cNvSpPr>
              <p:nvPr/>
            </p:nvSpPr>
            <p:spPr>
              <a:xfrm>
                <a:off x="4814283" y="4403682"/>
                <a:ext cx="305939" cy="369332"/>
              </a:xfrm>
              <a:prstGeom prst="rect">
                <a:avLst/>
              </a:prstGeom>
              <a:blipFill>
                <a:blip r:embed="rId11"/>
                <a:stretch>
                  <a:fillRect r="-20000" b="-16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7" name="Rectangle 96"/>
              <p:cNvSpPr/>
              <p:nvPr/>
            </p:nvSpPr>
            <p:spPr>
              <a:xfrm>
                <a:off x="605890" y="3934139"/>
                <a:ext cx="2496324" cy="82573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𝑟</m:t>
                          </m:r>
                        </m:e>
                      </m:acc>
                      <m:r>
                        <a:rPr lang="en-US" b="0" i="1" smtClean="0">
                          <a:latin typeface="Cambria Math" panose="02040503050406030204" pitchFamily="18" charset="0"/>
                        </a:rPr>
                        <m:t>=</m:t>
                      </m:r>
                      <m:d>
                        <m:dPr>
                          <m:ctrlPr>
                            <a:rPr lang="en-US" b="0" i="1" smtClean="0">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𝑖𝑛𝑖𝑡𝑖𝑎𝑙</m:t>
                                    </m:r>
                                  </m:sub>
                                </m:sSub>
                              </m:e>
                            </m:mr>
                            <m:mr>
                              <m:e>
                                <m:sSub>
                                  <m:sSubPr>
                                    <m:ctrlPr>
                                      <a:rPr lang="en-US" i="1">
                                        <a:latin typeface="Cambria Math" panose="02040503050406030204" pitchFamily="18" charset="0"/>
                                      </a:rPr>
                                    </m:ctrlPr>
                                  </m:sSubPr>
                                  <m:e>
                                    <m:r>
                                      <a:rPr lang="en-US" b="0" i="1" smtClean="0">
                                        <a:latin typeface="Cambria Math" panose="02040503050406030204" pitchFamily="18" charset="0"/>
                                      </a:rPr>
                                      <m:t>𝑦</m:t>
                                    </m:r>
                                  </m:e>
                                  <m:sub>
                                    <m:r>
                                      <a:rPr lang="en-US" i="1">
                                        <a:latin typeface="Cambria Math" panose="02040503050406030204" pitchFamily="18" charset="0"/>
                                      </a:rPr>
                                      <m:t>𝑖𝑛𝑖𝑡𝑖𝑎𝑙</m:t>
                                    </m:r>
                                  </m:sub>
                                </m:sSub>
                              </m:e>
                            </m:mr>
                            <m:mr>
                              <m:e>
                                <m:sSub>
                                  <m:sSubPr>
                                    <m:ctrlPr>
                                      <a:rPr lang="en-US" i="1">
                                        <a:latin typeface="Cambria Math" panose="02040503050406030204" pitchFamily="18" charset="0"/>
                                      </a:rPr>
                                    </m:ctrlPr>
                                  </m:sSubPr>
                                  <m:e>
                                    <m:r>
                                      <a:rPr lang="en-US" b="0" i="1" smtClean="0">
                                        <a:latin typeface="Cambria Math" panose="02040503050406030204" pitchFamily="18" charset="0"/>
                                      </a:rPr>
                                      <m:t>𝑧</m:t>
                                    </m:r>
                                  </m:e>
                                  <m:sub>
                                    <m:r>
                                      <a:rPr lang="en-US" i="1">
                                        <a:latin typeface="Cambria Math" panose="02040503050406030204" pitchFamily="18" charset="0"/>
                                      </a:rPr>
                                      <m:t>𝑖𝑛𝑖𝑡𝑖𝑎𝑙</m:t>
                                    </m:r>
                                  </m:sub>
                                </m:sSub>
                              </m:e>
                            </m:mr>
                          </m:m>
                        </m:e>
                      </m:d>
                      <m: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𝜆</m:t>
                      </m:r>
                      <m:d>
                        <m:dPr>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m:rPr>
                                    <m:brk m:alnAt="7"/>
                                  </m:rPr>
                                  <a:rPr lang="en-US" b="0" i="1" smtClean="0">
                                    <a:latin typeface="Cambria Math" panose="02040503050406030204" pitchFamily="18" charset="0"/>
                                  </a:rPr>
                                  <m:t>𝑎</m:t>
                                </m:r>
                              </m:e>
                            </m:mr>
                            <m:mr>
                              <m:e>
                                <m:r>
                                  <a:rPr lang="en-US" b="0" i="1" smtClean="0">
                                    <a:latin typeface="Cambria Math" panose="02040503050406030204" pitchFamily="18" charset="0"/>
                                  </a:rPr>
                                  <m:t>𝑏</m:t>
                                </m:r>
                              </m:e>
                            </m:mr>
                            <m:mr>
                              <m:e>
                                <m:r>
                                  <a:rPr lang="en-US" b="0" i="1" smtClean="0">
                                    <a:latin typeface="Cambria Math" panose="02040503050406030204" pitchFamily="18" charset="0"/>
                                  </a:rPr>
                                  <m:t>𝑐</m:t>
                                </m:r>
                              </m:e>
                            </m:mr>
                          </m:m>
                        </m:e>
                      </m:d>
                    </m:oMath>
                  </m:oMathPara>
                </a14:m>
                <a:endParaRPr lang="en-US" dirty="0"/>
              </a:p>
            </p:txBody>
          </p:sp>
        </mc:Choice>
        <mc:Fallback xmlns="">
          <p:sp>
            <p:nvSpPr>
              <p:cNvPr id="97" name="Rectangle 96"/>
              <p:cNvSpPr>
                <a:spLocks noRot="1" noChangeAspect="1" noMove="1" noResize="1" noEditPoints="1" noAdjustHandles="1" noChangeArrowheads="1" noChangeShapeType="1" noTextEdit="1"/>
              </p:cNvSpPr>
              <p:nvPr/>
            </p:nvSpPr>
            <p:spPr>
              <a:xfrm>
                <a:off x="605890" y="3934139"/>
                <a:ext cx="2496324" cy="825739"/>
              </a:xfrm>
              <a:prstGeom prst="rect">
                <a:avLst/>
              </a:prstGeom>
              <a:blipFill>
                <a:blip r:embed="rId12"/>
                <a:stretch>
                  <a:fillRect/>
                </a:stretch>
              </a:blipFill>
            </p:spPr>
            <p:txBody>
              <a:bodyPr/>
              <a:lstStyle/>
              <a:p>
                <a:r>
                  <a:rPr lang="en-US">
                    <a:noFill/>
                  </a:rPr>
                  <a:t> </a:t>
                </a:r>
              </a:p>
            </p:txBody>
          </p:sp>
        </mc:Fallback>
      </mc:AlternateContent>
      <p:cxnSp>
        <p:nvCxnSpPr>
          <p:cNvPr id="98" name="Straight Arrow Connector 97"/>
          <p:cNvCxnSpPr/>
          <p:nvPr/>
        </p:nvCxnSpPr>
        <p:spPr>
          <a:xfrm>
            <a:off x="2208273" y="4768109"/>
            <a:ext cx="0" cy="61230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9" name="Rectangle 98"/>
              <p:cNvSpPr/>
              <p:nvPr/>
            </p:nvSpPr>
            <p:spPr>
              <a:xfrm>
                <a:off x="390106" y="5521170"/>
                <a:ext cx="4129494" cy="566758"/>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𝑥</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𝑖𝑛𝑖𝑡𝑖𝑎𝑙</m:t>
                              </m:r>
                            </m:sub>
                          </m:sSub>
                        </m:num>
                        <m:den>
                          <m:r>
                            <a:rPr lang="en-US" b="0" i="1" smtClean="0">
                              <a:latin typeface="Cambria Math" panose="02040503050406030204" pitchFamily="18" charset="0"/>
                            </a:rPr>
                            <m:t>𝑎</m:t>
                          </m:r>
                        </m:den>
                      </m:f>
                      <m:r>
                        <a:rPr lang="en-US" b="0" i="1" smtClean="0">
                          <a:latin typeface="Cambria Math" panose="02040503050406030204" pitchFamily="18" charset="0"/>
                        </a:rPr>
                        <m:t>=</m:t>
                      </m:r>
                      <m:f>
                        <m:fPr>
                          <m:ctrlPr>
                            <a:rPr lang="en-US" i="1">
                              <a:latin typeface="Cambria Math" panose="02040503050406030204" pitchFamily="18" charset="0"/>
                            </a:rPr>
                          </m:ctrlPr>
                        </m:fPr>
                        <m:num>
                          <m:r>
                            <a:rPr lang="en-US" b="0" i="1" smtClean="0">
                              <a:latin typeface="Cambria Math" panose="02040503050406030204" pitchFamily="18" charset="0"/>
                            </a:rPr>
                            <m:t>𝑦</m:t>
                          </m:r>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𝑦</m:t>
                              </m:r>
                            </m:e>
                            <m:sub>
                              <m:r>
                                <a:rPr lang="en-US" i="1">
                                  <a:latin typeface="Cambria Math" panose="02040503050406030204" pitchFamily="18" charset="0"/>
                                </a:rPr>
                                <m:t>𝑖𝑛𝑖𝑡𝑖𝑎𝑙</m:t>
                              </m:r>
                            </m:sub>
                          </m:sSub>
                        </m:num>
                        <m:den>
                          <m:r>
                            <a:rPr lang="en-US" b="0" i="1" smtClean="0">
                              <a:latin typeface="Cambria Math" panose="02040503050406030204" pitchFamily="18" charset="0"/>
                            </a:rPr>
                            <m:t>𝑏</m:t>
                          </m:r>
                        </m:den>
                      </m:f>
                      <m:r>
                        <a:rPr lang="en-US" b="0" i="1" smtClean="0">
                          <a:latin typeface="Cambria Math" panose="02040503050406030204" pitchFamily="18" charset="0"/>
                        </a:rPr>
                        <m:t>=</m:t>
                      </m:r>
                      <m:f>
                        <m:fPr>
                          <m:ctrlPr>
                            <a:rPr lang="en-US" i="1">
                              <a:latin typeface="Cambria Math" panose="02040503050406030204" pitchFamily="18" charset="0"/>
                            </a:rPr>
                          </m:ctrlPr>
                        </m:fPr>
                        <m:num>
                          <m:r>
                            <a:rPr lang="en-US" b="0" i="1" smtClean="0">
                              <a:latin typeface="Cambria Math" panose="02040503050406030204" pitchFamily="18" charset="0"/>
                            </a:rPr>
                            <m:t>𝑧</m:t>
                          </m:r>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𝑧</m:t>
                              </m:r>
                            </m:e>
                            <m:sub>
                              <m:r>
                                <a:rPr lang="en-US" i="1">
                                  <a:latin typeface="Cambria Math" panose="02040503050406030204" pitchFamily="18" charset="0"/>
                                </a:rPr>
                                <m:t>𝑖𝑛𝑖𝑡𝑖𝑎𝑙</m:t>
                              </m:r>
                            </m:sub>
                          </m:sSub>
                        </m:num>
                        <m:den>
                          <m:r>
                            <a:rPr lang="en-US" b="0" i="1" smtClean="0">
                              <a:latin typeface="Cambria Math" panose="02040503050406030204" pitchFamily="18" charset="0"/>
                            </a:rPr>
                            <m:t>𝑐</m:t>
                          </m:r>
                        </m:den>
                      </m:f>
                    </m:oMath>
                  </m:oMathPara>
                </a14:m>
                <a:endParaRPr lang="en-US" sz="1600" dirty="0"/>
              </a:p>
            </p:txBody>
          </p:sp>
        </mc:Choice>
        <mc:Fallback xmlns="">
          <p:sp>
            <p:nvSpPr>
              <p:cNvPr id="99" name="Rectangle 98"/>
              <p:cNvSpPr>
                <a:spLocks noRot="1" noChangeAspect="1" noMove="1" noResize="1" noEditPoints="1" noAdjustHandles="1" noChangeArrowheads="1" noChangeShapeType="1" noTextEdit="1"/>
              </p:cNvSpPr>
              <p:nvPr/>
            </p:nvSpPr>
            <p:spPr>
              <a:xfrm>
                <a:off x="390106" y="5521170"/>
                <a:ext cx="4129494" cy="566758"/>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0" name="Rectangle 99"/>
              <p:cNvSpPr/>
              <p:nvPr/>
            </p:nvSpPr>
            <p:spPr>
              <a:xfrm>
                <a:off x="6165356" y="5446776"/>
                <a:ext cx="2281267"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𝑆𝑛𝑒𝑙</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𝑙</m:t>
                          </m:r>
                        </m:e>
                        <m:sup>
                          <m:r>
                            <a:rPr lang="en-US" b="0" i="1" smtClean="0">
                              <a:latin typeface="Cambria Math" panose="02040503050406030204" pitchFamily="18" charset="0"/>
                            </a:rPr>
                            <m:t>′</m:t>
                          </m:r>
                        </m:sup>
                      </m:sSup>
                      <m:r>
                        <a:rPr lang="en-US" b="0" i="1" smtClean="0">
                          <a:latin typeface="Cambria Math" panose="02040503050406030204" pitchFamily="18" charset="0"/>
                        </a:rPr>
                        <m:t>𝑠</m:t>
                      </m:r>
                      <m:r>
                        <a:rPr lang="en-US" b="0" i="1" smtClean="0">
                          <a:latin typeface="Cambria Math" panose="02040503050406030204" pitchFamily="18" charset="0"/>
                        </a:rPr>
                        <m:t> </m:t>
                      </m:r>
                      <m:r>
                        <a:rPr lang="en-US" b="0" i="1" smtClean="0">
                          <a:latin typeface="Cambria Math" panose="02040503050406030204" pitchFamily="18" charset="0"/>
                        </a:rPr>
                        <m:t>𝐿𝑎𝑤</m:t>
                      </m:r>
                    </m:oMath>
                  </m:oMathPara>
                </a14:m>
                <a:endParaRPr lang="en-US" dirty="0"/>
              </a:p>
            </p:txBody>
          </p:sp>
        </mc:Choice>
        <mc:Fallback xmlns="">
          <p:sp>
            <p:nvSpPr>
              <p:cNvPr id="100" name="Rectangle 99"/>
              <p:cNvSpPr>
                <a:spLocks noRot="1" noChangeAspect="1" noMove="1" noResize="1" noEditPoints="1" noAdjustHandles="1" noChangeArrowheads="1" noChangeShapeType="1" noTextEdit="1"/>
              </p:cNvSpPr>
              <p:nvPr/>
            </p:nvSpPr>
            <p:spPr>
              <a:xfrm>
                <a:off x="6165356" y="5446776"/>
                <a:ext cx="2281267" cy="369332"/>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1" name="Rectangle 100"/>
              <p:cNvSpPr/>
              <p:nvPr/>
            </p:nvSpPr>
            <p:spPr>
              <a:xfrm>
                <a:off x="5709497" y="5844261"/>
                <a:ext cx="3254453"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sSub>
                            <m:sSubPr>
                              <m:ctrlPr>
                                <a:rPr lang="en-US" i="1">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𝑛</m:t>
                              </m:r>
                            </m:e>
                            <m:sub>
                              <m:r>
                                <a:rPr lang="en-US" b="0" i="1" smtClean="0">
                                  <a:latin typeface="Cambria Math" panose="02040503050406030204" pitchFamily="18" charset="0"/>
                                  <a:ea typeface="Cambria Math" panose="02040503050406030204" pitchFamily="18" charset="0"/>
                                </a:rPr>
                                <m:t>𝑎𝑖𝑟</m:t>
                              </m:r>
                            </m:sub>
                          </m:sSub>
                          <m:r>
                            <m:rPr>
                              <m:sty m:val="p"/>
                            </m:rPr>
                            <a:rPr lang="en-US" b="0" i="0" smtClean="0">
                              <a:latin typeface="Cambria Math" panose="02040503050406030204" pitchFamily="18" charset="0"/>
                              <a:ea typeface="Cambria Math" panose="02040503050406030204" pitchFamily="18" charset="0"/>
                            </a:rPr>
                            <m:t>sin</m:t>
                          </m:r>
                          <m:r>
                            <a:rPr lang="en-US" b="0" i="1" smtClean="0">
                              <a:latin typeface="Cambria Math" panose="02040503050406030204" pitchFamily="18" charset="0"/>
                              <a:ea typeface="Cambria Math" panose="02040503050406030204" pitchFamily="18" charset="0"/>
                            </a:rPr>
                            <m:t>⁡(</m:t>
                          </m:r>
                          <m:r>
                            <a:rPr lang="en-US" i="1" smtClean="0">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𝑛</m:t>
                          </m:r>
                        </m:e>
                        <m:sub>
                          <m:r>
                            <a:rPr lang="en-US" b="0" i="1" smtClean="0">
                              <a:latin typeface="Cambria Math" panose="02040503050406030204" pitchFamily="18" charset="0"/>
                              <a:ea typeface="Cambria Math" panose="02040503050406030204" pitchFamily="18" charset="0"/>
                            </a:rPr>
                            <m:t>𝑙𝑒𝑛𝑠</m:t>
                          </m:r>
                        </m:sub>
                      </m:sSub>
                      <m:r>
                        <m:rPr>
                          <m:sty m:val="p"/>
                        </m:rPr>
                        <a:rPr lang="en-US" b="0" i="0" smtClean="0">
                          <a:latin typeface="Cambria Math" panose="02040503050406030204" pitchFamily="18" charset="0"/>
                          <a:ea typeface="Cambria Math" panose="02040503050406030204" pitchFamily="18" charset="0"/>
                        </a:rPr>
                        <m:t>sin</m:t>
                      </m:r>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01" name="Rectangle 100"/>
              <p:cNvSpPr>
                <a:spLocks noRot="1" noChangeAspect="1" noMove="1" noResize="1" noEditPoints="1" noAdjustHandles="1" noChangeArrowheads="1" noChangeShapeType="1" noTextEdit="1"/>
              </p:cNvSpPr>
              <p:nvPr/>
            </p:nvSpPr>
            <p:spPr>
              <a:xfrm>
                <a:off x="5709497" y="5844261"/>
                <a:ext cx="3254453" cy="369332"/>
              </a:xfrm>
              <a:prstGeom prst="rect">
                <a:avLst/>
              </a:prstGeom>
              <a:blipFill>
                <a:blip r:embed="rId15"/>
                <a:stretch>
                  <a:fillRect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Rectangle 53"/>
              <p:cNvSpPr/>
              <p:nvPr/>
            </p:nvSpPr>
            <p:spPr>
              <a:xfrm>
                <a:off x="6052329" y="4962275"/>
                <a:ext cx="2281267"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𝑅</m:t>
                      </m:r>
                      <m:r>
                        <a:rPr lang="en-US" b="0" i="1" smtClean="0">
                          <a:latin typeface="Cambria Math" panose="02040503050406030204" pitchFamily="18" charset="0"/>
                        </a:rPr>
                        <m:t>=</m:t>
                      </m:r>
                      <m:r>
                        <a:rPr lang="en-US" b="0" i="1" smtClean="0">
                          <a:latin typeface="Cambria Math" panose="02040503050406030204" pitchFamily="18" charset="0"/>
                        </a:rPr>
                        <m:t>𝐿𝑒𝑛𝑠</m:t>
                      </m:r>
                      <m:r>
                        <a:rPr lang="en-US" b="0" i="1" smtClean="0">
                          <a:latin typeface="Cambria Math" panose="02040503050406030204" pitchFamily="18" charset="0"/>
                        </a:rPr>
                        <m:t> </m:t>
                      </m:r>
                      <m:r>
                        <a:rPr lang="en-US" b="0" i="1" smtClean="0">
                          <a:latin typeface="Cambria Math" panose="02040503050406030204" pitchFamily="18" charset="0"/>
                        </a:rPr>
                        <m:t>𝑅𝑎𝑑𝑖𝑢𝑠</m:t>
                      </m:r>
                    </m:oMath>
                  </m:oMathPara>
                </a14:m>
                <a:endParaRPr lang="en-US" dirty="0"/>
              </a:p>
            </p:txBody>
          </p:sp>
        </mc:Choice>
        <mc:Fallback xmlns="">
          <p:sp>
            <p:nvSpPr>
              <p:cNvPr id="54" name="Rectangle 53"/>
              <p:cNvSpPr>
                <a:spLocks noRot="1" noChangeAspect="1" noMove="1" noResize="1" noEditPoints="1" noAdjustHandles="1" noChangeArrowheads="1" noChangeShapeType="1" noTextEdit="1"/>
              </p:cNvSpPr>
              <p:nvPr/>
            </p:nvSpPr>
            <p:spPr>
              <a:xfrm>
                <a:off x="6052329" y="4962275"/>
                <a:ext cx="2281267" cy="369332"/>
              </a:xfrm>
              <a:prstGeom prst="rect">
                <a:avLst/>
              </a:prstGeom>
              <a:blipFill>
                <a:blip r:embed="rId1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04134223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wipe(up)">
                                      <p:cBhvr>
                                        <p:cTn id="7" dur="500"/>
                                        <p:tgtEl>
                                          <p:spTgt spid="4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67"/>
                                        </p:tgtEl>
                                        <p:attrNameLst>
                                          <p:attrName>style.visibility</p:attrName>
                                        </p:attrNameLst>
                                      </p:cBhvr>
                                      <p:to>
                                        <p:strVal val="visible"/>
                                      </p:to>
                                    </p:set>
                                    <p:animEffect transition="in" filter="wipe(left)">
                                      <p:cBhvr>
                                        <p:cTn id="10" dur="500"/>
                                        <p:tgtEl>
                                          <p:spTgt spid="67"/>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69"/>
                                        </p:tgtEl>
                                        <p:attrNameLst>
                                          <p:attrName>style.visibility</p:attrName>
                                        </p:attrNameLst>
                                      </p:cBhvr>
                                      <p:to>
                                        <p:strVal val="visible"/>
                                      </p:to>
                                    </p:set>
                                    <p:animEffect transition="in" filter="wipe(left)">
                                      <p:cBhvr>
                                        <p:cTn id="13" dur="500"/>
                                        <p:tgtEl>
                                          <p:spTgt spid="69"/>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54"/>
                                        </p:tgtEl>
                                        <p:attrNameLst>
                                          <p:attrName>style.visibility</p:attrName>
                                        </p:attrNameLst>
                                      </p:cBhvr>
                                      <p:to>
                                        <p:strVal val="visible"/>
                                      </p:to>
                                    </p:set>
                                    <p:animEffect transition="in" filter="wipe(left)">
                                      <p:cBhvr>
                                        <p:cTn id="16" dur="500"/>
                                        <p:tgtEl>
                                          <p:spTgt spid="54"/>
                                        </p:tgtEl>
                                      </p:cBhvr>
                                    </p:animEffect>
                                  </p:childTnLst>
                                </p:cTn>
                              </p:par>
                              <p:par>
                                <p:cTn id="17" presetID="22" presetClass="entr" presetSubtype="8" fill="hold" nodeType="withEffect">
                                  <p:stCondLst>
                                    <p:cond delay="0"/>
                                  </p:stCondLst>
                                  <p:childTnLst>
                                    <p:set>
                                      <p:cBhvr>
                                        <p:cTn id="18" dur="1" fill="hold">
                                          <p:stCondLst>
                                            <p:cond delay="0"/>
                                          </p:stCondLst>
                                        </p:cTn>
                                        <p:tgtEl>
                                          <p:spTgt spid="72"/>
                                        </p:tgtEl>
                                        <p:attrNameLst>
                                          <p:attrName>style.visibility</p:attrName>
                                        </p:attrNameLst>
                                      </p:cBhvr>
                                      <p:to>
                                        <p:strVal val="visible"/>
                                      </p:to>
                                    </p:set>
                                    <p:animEffect transition="in" filter="wipe(left)">
                                      <p:cBhvr>
                                        <p:cTn id="19" dur="500"/>
                                        <p:tgtEl>
                                          <p:spTgt spid="72"/>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74"/>
                                        </p:tgtEl>
                                        <p:attrNameLst>
                                          <p:attrName>style.visibility</p:attrName>
                                        </p:attrNameLst>
                                      </p:cBhvr>
                                      <p:to>
                                        <p:strVal val="visible"/>
                                      </p:to>
                                    </p:set>
                                    <p:animEffect transition="in" filter="wipe(left)">
                                      <p:cBhvr>
                                        <p:cTn id="22" dur="500"/>
                                        <p:tgtEl>
                                          <p:spTgt spid="7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97"/>
                                        </p:tgtEl>
                                        <p:attrNameLst>
                                          <p:attrName>style.visibility</p:attrName>
                                        </p:attrNameLst>
                                      </p:cBhvr>
                                      <p:to>
                                        <p:strVal val="visible"/>
                                      </p:to>
                                    </p:set>
                                    <p:animEffect transition="in" filter="wipe(up)">
                                      <p:cBhvr>
                                        <p:cTn id="27" dur="500"/>
                                        <p:tgtEl>
                                          <p:spTgt spid="97"/>
                                        </p:tgtEl>
                                      </p:cBhvr>
                                    </p:animEffect>
                                  </p:childTnLst>
                                </p:cTn>
                              </p:par>
                            </p:childTnLst>
                          </p:cTn>
                        </p:par>
                        <p:par>
                          <p:cTn id="28" fill="hold">
                            <p:stCondLst>
                              <p:cond delay="500"/>
                            </p:stCondLst>
                            <p:childTnLst>
                              <p:par>
                                <p:cTn id="29" presetID="22" presetClass="entr" presetSubtype="1" fill="hold" nodeType="afterEffect">
                                  <p:stCondLst>
                                    <p:cond delay="0"/>
                                  </p:stCondLst>
                                  <p:childTnLst>
                                    <p:set>
                                      <p:cBhvr>
                                        <p:cTn id="30" dur="1" fill="hold">
                                          <p:stCondLst>
                                            <p:cond delay="0"/>
                                          </p:stCondLst>
                                        </p:cTn>
                                        <p:tgtEl>
                                          <p:spTgt spid="98"/>
                                        </p:tgtEl>
                                        <p:attrNameLst>
                                          <p:attrName>style.visibility</p:attrName>
                                        </p:attrNameLst>
                                      </p:cBhvr>
                                      <p:to>
                                        <p:strVal val="visible"/>
                                      </p:to>
                                    </p:set>
                                    <p:animEffect transition="in" filter="wipe(up)">
                                      <p:cBhvr>
                                        <p:cTn id="31" dur="500"/>
                                        <p:tgtEl>
                                          <p:spTgt spid="98"/>
                                        </p:tgtEl>
                                      </p:cBhvr>
                                    </p:animEffect>
                                  </p:childTnLst>
                                </p:cTn>
                              </p:par>
                            </p:childTnLst>
                          </p:cTn>
                        </p:par>
                        <p:par>
                          <p:cTn id="32" fill="hold">
                            <p:stCondLst>
                              <p:cond delay="1000"/>
                            </p:stCondLst>
                            <p:childTnLst>
                              <p:par>
                                <p:cTn id="33" presetID="22" presetClass="entr" presetSubtype="1" fill="hold" grpId="0" nodeType="afterEffect">
                                  <p:stCondLst>
                                    <p:cond delay="0"/>
                                  </p:stCondLst>
                                  <p:childTnLst>
                                    <p:set>
                                      <p:cBhvr>
                                        <p:cTn id="34" dur="1" fill="hold">
                                          <p:stCondLst>
                                            <p:cond delay="0"/>
                                          </p:stCondLst>
                                        </p:cTn>
                                        <p:tgtEl>
                                          <p:spTgt spid="99"/>
                                        </p:tgtEl>
                                        <p:attrNameLst>
                                          <p:attrName>style.visibility</p:attrName>
                                        </p:attrNameLst>
                                      </p:cBhvr>
                                      <p:to>
                                        <p:strVal val="visible"/>
                                      </p:to>
                                    </p:set>
                                    <p:animEffect transition="in" filter="wipe(up)">
                                      <p:cBhvr>
                                        <p:cTn id="35" dur="500"/>
                                        <p:tgtEl>
                                          <p:spTgt spid="99"/>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2" fill="hold" nodeType="clickEffect">
                                  <p:stCondLst>
                                    <p:cond delay="0"/>
                                  </p:stCondLst>
                                  <p:childTnLst>
                                    <p:set>
                                      <p:cBhvr>
                                        <p:cTn id="39" dur="1" fill="hold">
                                          <p:stCondLst>
                                            <p:cond delay="0"/>
                                          </p:stCondLst>
                                        </p:cTn>
                                        <p:tgtEl>
                                          <p:spTgt spid="81"/>
                                        </p:tgtEl>
                                        <p:attrNameLst>
                                          <p:attrName>style.visibility</p:attrName>
                                        </p:attrNameLst>
                                      </p:cBhvr>
                                      <p:to>
                                        <p:strVal val="visible"/>
                                      </p:to>
                                    </p:set>
                                    <p:animEffect transition="in" filter="wipe(right)">
                                      <p:cBhvr>
                                        <p:cTn id="40" dur="500"/>
                                        <p:tgtEl>
                                          <p:spTgt spid="81"/>
                                        </p:tgtEl>
                                      </p:cBhvr>
                                    </p:animEffect>
                                  </p:childTnLst>
                                </p:cTn>
                              </p:par>
                            </p:childTnLst>
                          </p:cTn>
                        </p:par>
                        <p:par>
                          <p:cTn id="41" fill="hold">
                            <p:stCondLst>
                              <p:cond delay="500"/>
                            </p:stCondLst>
                            <p:childTnLst>
                              <p:par>
                                <p:cTn id="42" presetID="22" presetClass="entr" presetSubtype="2" fill="hold" grpId="0" nodeType="afterEffect">
                                  <p:stCondLst>
                                    <p:cond delay="0"/>
                                  </p:stCondLst>
                                  <p:childTnLst>
                                    <p:set>
                                      <p:cBhvr>
                                        <p:cTn id="43" dur="1" fill="hold">
                                          <p:stCondLst>
                                            <p:cond delay="0"/>
                                          </p:stCondLst>
                                        </p:cTn>
                                        <p:tgtEl>
                                          <p:spTgt spid="88"/>
                                        </p:tgtEl>
                                        <p:attrNameLst>
                                          <p:attrName>style.visibility</p:attrName>
                                        </p:attrNameLst>
                                      </p:cBhvr>
                                      <p:to>
                                        <p:strVal val="visible"/>
                                      </p:to>
                                    </p:set>
                                    <p:animEffect transition="in" filter="wipe(right)">
                                      <p:cBhvr>
                                        <p:cTn id="44" dur="500"/>
                                        <p:tgtEl>
                                          <p:spTgt spid="88"/>
                                        </p:tgtEl>
                                      </p:cBhvr>
                                    </p:animEffect>
                                  </p:childTnLst>
                                </p:cTn>
                              </p:par>
                            </p:childTnLst>
                          </p:cTn>
                        </p:par>
                        <p:par>
                          <p:cTn id="45" fill="hold">
                            <p:stCondLst>
                              <p:cond delay="1000"/>
                            </p:stCondLst>
                            <p:childTnLst>
                              <p:par>
                                <p:cTn id="46" presetID="22" presetClass="entr" presetSubtype="8" fill="hold" nodeType="afterEffect">
                                  <p:stCondLst>
                                    <p:cond delay="0"/>
                                  </p:stCondLst>
                                  <p:childTnLst>
                                    <p:set>
                                      <p:cBhvr>
                                        <p:cTn id="47" dur="1" fill="hold">
                                          <p:stCondLst>
                                            <p:cond delay="0"/>
                                          </p:stCondLst>
                                        </p:cTn>
                                        <p:tgtEl>
                                          <p:spTgt spid="77"/>
                                        </p:tgtEl>
                                        <p:attrNameLst>
                                          <p:attrName>style.visibility</p:attrName>
                                        </p:attrNameLst>
                                      </p:cBhvr>
                                      <p:to>
                                        <p:strVal val="visible"/>
                                      </p:to>
                                    </p:set>
                                    <p:animEffect transition="in" filter="wipe(left)">
                                      <p:cBhvr>
                                        <p:cTn id="48" dur="500"/>
                                        <p:tgtEl>
                                          <p:spTgt spid="77"/>
                                        </p:tgtEl>
                                      </p:cBhvr>
                                    </p:animEffect>
                                  </p:childTnLst>
                                </p:cTn>
                              </p:par>
                            </p:childTnLst>
                          </p:cTn>
                        </p:par>
                        <p:par>
                          <p:cTn id="49" fill="hold">
                            <p:stCondLst>
                              <p:cond delay="1500"/>
                            </p:stCondLst>
                            <p:childTnLst>
                              <p:par>
                                <p:cTn id="50" presetID="22" presetClass="entr" presetSubtype="8" fill="hold" grpId="0" nodeType="afterEffect">
                                  <p:stCondLst>
                                    <p:cond delay="0"/>
                                  </p:stCondLst>
                                  <p:childTnLst>
                                    <p:set>
                                      <p:cBhvr>
                                        <p:cTn id="51" dur="1" fill="hold">
                                          <p:stCondLst>
                                            <p:cond delay="0"/>
                                          </p:stCondLst>
                                        </p:cTn>
                                        <p:tgtEl>
                                          <p:spTgt spid="78"/>
                                        </p:tgtEl>
                                        <p:attrNameLst>
                                          <p:attrName>style.visibility</p:attrName>
                                        </p:attrNameLst>
                                      </p:cBhvr>
                                      <p:to>
                                        <p:strVal val="visible"/>
                                      </p:to>
                                    </p:set>
                                    <p:animEffect transition="in" filter="wipe(left)">
                                      <p:cBhvr>
                                        <p:cTn id="52" dur="500"/>
                                        <p:tgtEl>
                                          <p:spTgt spid="78"/>
                                        </p:tgtEl>
                                      </p:cBhvr>
                                    </p:animEffect>
                                  </p:childTnLst>
                                </p:cTn>
                              </p:par>
                            </p:childTnLst>
                          </p:cTn>
                        </p:par>
                        <p:par>
                          <p:cTn id="53" fill="hold">
                            <p:stCondLst>
                              <p:cond delay="2000"/>
                            </p:stCondLst>
                            <p:childTnLst>
                              <p:par>
                                <p:cTn id="54" presetID="22" presetClass="entr" presetSubtype="8" fill="hold" nodeType="afterEffect">
                                  <p:stCondLst>
                                    <p:cond delay="0"/>
                                  </p:stCondLst>
                                  <p:childTnLst>
                                    <p:set>
                                      <p:cBhvr>
                                        <p:cTn id="55" dur="1" fill="hold">
                                          <p:stCondLst>
                                            <p:cond delay="0"/>
                                          </p:stCondLst>
                                        </p:cTn>
                                        <p:tgtEl>
                                          <p:spTgt spid="93"/>
                                        </p:tgtEl>
                                        <p:attrNameLst>
                                          <p:attrName>style.visibility</p:attrName>
                                        </p:attrNameLst>
                                      </p:cBhvr>
                                      <p:to>
                                        <p:strVal val="visible"/>
                                      </p:to>
                                    </p:set>
                                    <p:animEffect transition="in" filter="wipe(left)">
                                      <p:cBhvr>
                                        <p:cTn id="56" dur="500"/>
                                        <p:tgtEl>
                                          <p:spTgt spid="93"/>
                                        </p:tgtEl>
                                      </p:cBhvr>
                                    </p:animEffect>
                                  </p:childTnLst>
                                </p:cTn>
                              </p:par>
                            </p:childTnLst>
                          </p:cTn>
                        </p:par>
                        <p:par>
                          <p:cTn id="57" fill="hold">
                            <p:stCondLst>
                              <p:cond delay="2500"/>
                            </p:stCondLst>
                            <p:childTnLst>
                              <p:par>
                                <p:cTn id="58" presetID="22" presetClass="entr" presetSubtype="8" fill="hold" grpId="0" nodeType="afterEffect">
                                  <p:stCondLst>
                                    <p:cond delay="0"/>
                                  </p:stCondLst>
                                  <p:childTnLst>
                                    <p:set>
                                      <p:cBhvr>
                                        <p:cTn id="59" dur="1" fill="hold">
                                          <p:stCondLst>
                                            <p:cond delay="0"/>
                                          </p:stCondLst>
                                        </p:cTn>
                                        <p:tgtEl>
                                          <p:spTgt spid="94"/>
                                        </p:tgtEl>
                                        <p:attrNameLst>
                                          <p:attrName>style.visibility</p:attrName>
                                        </p:attrNameLst>
                                      </p:cBhvr>
                                      <p:to>
                                        <p:strVal val="visible"/>
                                      </p:to>
                                    </p:set>
                                    <p:animEffect transition="in" filter="wipe(left)">
                                      <p:cBhvr>
                                        <p:cTn id="60" dur="500"/>
                                        <p:tgtEl>
                                          <p:spTgt spid="94"/>
                                        </p:tgtEl>
                                      </p:cBhvr>
                                    </p:animEffect>
                                  </p:childTnLst>
                                </p:cTn>
                              </p:par>
                            </p:childTnLst>
                          </p:cTn>
                        </p:par>
                        <p:par>
                          <p:cTn id="61" fill="hold">
                            <p:stCondLst>
                              <p:cond delay="3000"/>
                            </p:stCondLst>
                            <p:childTnLst>
                              <p:par>
                                <p:cTn id="62" presetID="22" presetClass="entr" presetSubtype="8" fill="hold" grpId="0" nodeType="afterEffect">
                                  <p:stCondLst>
                                    <p:cond delay="0"/>
                                  </p:stCondLst>
                                  <p:childTnLst>
                                    <p:set>
                                      <p:cBhvr>
                                        <p:cTn id="63" dur="1" fill="hold">
                                          <p:stCondLst>
                                            <p:cond delay="0"/>
                                          </p:stCondLst>
                                        </p:cTn>
                                        <p:tgtEl>
                                          <p:spTgt spid="90"/>
                                        </p:tgtEl>
                                        <p:attrNameLst>
                                          <p:attrName>style.visibility</p:attrName>
                                        </p:attrNameLst>
                                      </p:cBhvr>
                                      <p:to>
                                        <p:strVal val="visible"/>
                                      </p:to>
                                    </p:set>
                                    <p:animEffect transition="in" filter="wipe(left)">
                                      <p:cBhvr>
                                        <p:cTn id="64" dur="500"/>
                                        <p:tgtEl>
                                          <p:spTgt spid="90"/>
                                        </p:tgtEl>
                                      </p:cBhvr>
                                    </p:animEffect>
                                  </p:childTnLst>
                                </p:cTn>
                              </p:par>
                              <p:par>
                                <p:cTn id="65" presetID="22" presetClass="entr" presetSubtype="8" fill="hold" grpId="0" nodeType="withEffect">
                                  <p:stCondLst>
                                    <p:cond delay="0"/>
                                  </p:stCondLst>
                                  <p:childTnLst>
                                    <p:set>
                                      <p:cBhvr>
                                        <p:cTn id="66" dur="1" fill="hold">
                                          <p:stCondLst>
                                            <p:cond delay="0"/>
                                          </p:stCondLst>
                                        </p:cTn>
                                        <p:tgtEl>
                                          <p:spTgt spid="89"/>
                                        </p:tgtEl>
                                        <p:attrNameLst>
                                          <p:attrName>style.visibility</p:attrName>
                                        </p:attrNameLst>
                                      </p:cBhvr>
                                      <p:to>
                                        <p:strVal val="visible"/>
                                      </p:to>
                                    </p:set>
                                    <p:animEffect transition="in" filter="wipe(left)">
                                      <p:cBhvr>
                                        <p:cTn id="67" dur="500"/>
                                        <p:tgtEl>
                                          <p:spTgt spid="89"/>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101"/>
                                        </p:tgtEl>
                                        <p:attrNameLst>
                                          <p:attrName>style.visibility</p:attrName>
                                        </p:attrNameLst>
                                      </p:cBhvr>
                                      <p:to>
                                        <p:strVal val="visible"/>
                                      </p:to>
                                    </p:set>
                                    <p:animEffect transition="in" filter="wipe(left)">
                                      <p:cBhvr>
                                        <p:cTn id="72" dur="500"/>
                                        <p:tgtEl>
                                          <p:spTgt spid="101"/>
                                        </p:tgtEl>
                                      </p:cBhvr>
                                    </p:animEffect>
                                  </p:childTnLst>
                                </p:cTn>
                              </p:par>
                              <p:par>
                                <p:cTn id="73" presetID="22" presetClass="entr" presetSubtype="8" fill="hold" grpId="0" nodeType="withEffect">
                                  <p:stCondLst>
                                    <p:cond delay="0"/>
                                  </p:stCondLst>
                                  <p:childTnLst>
                                    <p:set>
                                      <p:cBhvr>
                                        <p:cTn id="74" dur="1" fill="hold">
                                          <p:stCondLst>
                                            <p:cond delay="0"/>
                                          </p:stCondLst>
                                        </p:cTn>
                                        <p:tgtEl>
                                          <p:spTgt spid="100"/>
                                        </p:tgtEl>
                                        <p:attrNameLst>
                                          <p:attrName>style.visibility</p:attrName>
                                        </p:attrNameLst>
                                      </p:cBhvr>
                                      <p:to>
                                        <p:strVal val="visible"/>
                                      </p:to>
                                    </p:set>
                                    <p:animEffect transition="in" filter="wipe(left)">
                                      <p:cBhvr>
                                        <p:cTn id="75" dur="500"/>
                                        <p:tgtEl>
                                          <p:spTgt spid="100"/>
                                        </p:tgtEl>
                                      </p:cBhvr>
                                    </p:animEffect>
                                  </p:childTnLst>
                                </p:cTn>
                              </p:par>
                              <p:par>
                                <p:cTn id="76" presetID="22" presetClass="entr" presetSubtype="8" fill="hold" grpId="0" nodeType="withEffect">
                                  <p:stCondLst>
                                    <p:cond delay="0"/>
                                  </p:stCondLst>
                                  <p:childTnLst>
                                    <p:set>
                                      <p:cBhvr>
                                        <p:cTn id="77" dur="1" fill="hold">
                                          <p:stCondLst>
                                            <p:cond delay="0"/>
                                          </p:stCondLst>
                                        </p:cTn>
                                        <p:tgtEl>
                                          <p:spTgt spid="95"/>
                                        </p:tgtEl>
                                        <p:attrNameLst>
                                          <p:attrName>style.visibility</p:attrName>
                                        </p:attrNameLst>
                                      </p:cBhvr>
                                      <p:to>
                                        <p:strVal val="visible"/>
                                      </p:to>
                                    </p:set>
                                    <p:animEffect transition="in" filter="wipe(left)">
                                      <p:cBhvr>
                                        <p:cTn id="78" dur="500"/>
                                        <p:tgtEl>
                                          <p:spTgt spid="95"/>
                                        </p:tgtEl>
                                      </p:cBhvr>
                                    </p:animEffect>
                                  </p:childTnLst>
                                </p:cTn>
                              </p:par>
                            </p:childTnLst>
                          </p:cTn>
                        </p:par>
                        <p:par>
                          <p:cTn id="79" fill="hold">
                            <p:stCondLst>
                              <p:cond delay="500"/>
                            </p:stCondLst>
                            <p:childTnLst>
                              <p:par>
                                <p:cTn id="80" presetID="22" presetClass="entr" presetSubtype="8" fill="hold" grpId="0" nodeType="afterEffect">
                                  <p:stCondLst>
                                    <p:cond delay="0"/>
                                  </p:stCondLst>
                                  <p:childTnLst>
                                    <p:set>
                                      <p:cBhvr>
                                        <p:cTn id="81" dur="1" fill="hold">
                                          <p:stCondLst>
                                            <p:cond delay="0"/>
                                          </p:stCondLst>
                                        </p:cTn>
                                        <p:tgtEl>
                                          <p:spTgt spid="96"/>
                                        </p:tgtEl>
                                        <p:attrNameLst>
                                          <p:attrName>style.visibility</p:attrName>
                                        </p:attrNameLst>
                                      </p:cBhvr>
                                      <p:to>
                                        <p:strVal val="visible"/>
                                      </p:to>
                                    </p:set>
                                    <p:animEffect transition="in" filter="wipe(left)">
                                      <p:cBhvr>
                                        <p:cTn id="82" dur="500"/>
                                        <p:tgtEl>
                                          <p:spTgt spid="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p:bldP spid="69" grpId="0"/>
      <p:bldP spid="74" grpId="0"/>
      <p:bldP spid="78" grpId="0" animBg="1"/>
      <p:bldP spid="88" grpId="0"/>
      <p:bldP spid="89" grpId="0" animBg="1"/>
      <p:bldP spid="90" grpId="0"/>
      <p:bldP spid="94" grpId="0" animBg="1"/>
      <p:bldP spid="95" grpId="0" animBg="1"/>
      <p:bldP spid="96" grpId="0"/>
      <p:bldP spid="97" grpId="0"/>
      <p:bldP spid="99" grpId="0"/>
      <p:bldP spid="100" grpId="0"/>
      <p:bldP spid="101" grpId="0"/>
      <p:bldP spid="54"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77318"/>
            <a:ext cx="7886700" cy="1339970"/>
          </a:xfrm>
        </p:spPr>
        <p:txBody>
          <a:bodyPr/>
          <a:lstStyle/>
          <a:p>
            <a:r>
              <a:rPr lang="en-US" dirty="0"/>
              <a:t>Full Wave Calculation</a:t>
            </a:r>
          </a:p>
        </p:txBody>
      </p:sp>
      <p:sp>
        <p:nvSpPr>
          <p:cNvPr id="4" name="Footer Placeholder 3"/>
          <p:cNvSpPr>
            <a:spLocks noGrp="1"/>
          </p:cNvSpPr>
          <p:nvPr>
            <p:ph type="ftr" sz="quarter" idx="11"/>
          </p:nvPr>
        </p:nvSpPr>
        <p:spPr/>
        <p:txBody>
          <a:bodyPr/>
          <a:lstStyle/>
          <a:p>
            <a:r>
              <a:rPr lang="en-SG" dirty="0"/>
              <a:t>SYPT 2020</a:t>
            </a:r>
          </a:p>
        </p:txBody>
      </p:sp>
      <p:sp>
        <p:nvSpPr>
          <p:cNvPr id="5" name="Slide Number Placeholder 4"/>
          <p:cNvSpPr>
            <a:spLocks noGrp="1"/>
          </p:cNvSpPr>
          <p:nvPr>
            <p:ph type="sldNum" sz="quarter" idx="4"/>
          </p:nvPr>
        </p:nvSpPr>
        <p:spPr/>
        <p:txBody>
          <a:bodyPr/>
          <a:lstStyle/>
          <a:p>
            <a:fld id="{D524B6CE-5D57-4459-A907-3F1D5BE11E1F}" type="slidenum">
              <a:rPr lang="en-SG" smtClean="0">
                <a:solidFill>
                  <a:prstClr val="black"/>
                </a:solidFill>
              </a:rPr>
              <a:pPr/>
              <a:t>29</a:t>
            </a:fld>
            <a:endParaRPr lang="en-SG" dirty="0">
              <a:solidFill>
                <a:prstClr val="black"/>
              </a:solidFill>
            </a:endParaRPr>
          </a:p>
        </p:txBody>
      </p:sp>
      <p:grpSp>
        <p:nvGrpSpPr>
          <p:cNvPr id="41" name="Group 40">
            <a:extLst>
              <a:ext uri="{FF2B5EF4-FFF2-40B4-BE49-F238E27FC236}">
                <a16:creationId xmlns:a16="http://schemas.microsoft.com/office/drawing/2014/main" id="{0E3A7137-AA01-4EB1-BD3A-2A487073D941}"/>
              </a:ext>
            </a:extLst>
          </p:cNvPr>
          <p:cNvGrpSpPr/>
          <p:nvPr/>
        </p:nvGrpSpPr>
        <p:grpSpPr>
          <a:xfrm>
            <a:off x="1183167" y="6269881"/>
            <a:ext cx="6777665" cy="344469"/>
            <a:chOff x="164165" y="6353803"/>
            <a:chExt cx="6777665" cy="344469"/>
          </a:xfrm>
        </p:grpSpPr>
        <p:sp>
          <p:nvSpPr>
            <p:cNvPr id="48" name="TextBox 47">
              <a:extLst>
                <a:ext uri="{FF2B5EF4-FFF2-40B4-BE49-F238E27FC236}">
                  <a16:creationId xmlns:a16="http://schemas.microsoft.com/office/drawing/2014/main" id="{80AAD0A4-97ED-4120-A4C9-E6B44E876CC9}"/>
                </a:ext>
              </a:extLst>
            </p:cNvPr>
            <p:cNvSpPr txBox="1"/>
            <p:nvPr/>
          </p:nvSpPr>
          <p:spPr>
            <a:xfrm>
              <a:off x="2189065" y="6353804"/>
              <a:ext cx="1034963" cy="307777"/>
            </a:xfrm>
            <a:prstGeom prst="rect">
              <a:avLst/>
            </a:prstGeom>
            <a:noFill/>
          </p:spPr>
          <p:txBody>
            <a:bodyPr wrap="none" rtlCol="0">
              <a:spAutoFit/>
            </a:bodyPr>
            <a:lstStyle/>
            <a:p>
              <a:pPr algn="ctr"/>
              <a:r>
                <a:rPr lang="en-SG" sz="1400" dirty="0">
                  <a:ea typeface="Segoe UI" charset="0"/>
                  <a:cs typeface="Segoe UI" charset="0"/>
                </a:rPr>
                <a:t>Qualitative</a:t>
              </a:r>
            </a:p>
          </p:txBody>
        </p:sp>
        <p:sp>
          <p:nvSpPr>
            <p:cNvPr id="50" name="TextBox 49">
              <a:extLst>
                <a:ext uri="{FF2B5EF4-FFF2-40B4-BE49-F238E27FC236}">
                  <a16:creationId xmlns:a16="http://schemas.microsoft.com/office/drawing/2014/main" id="{CB06E594-14E8-4349-A3B2-51B1C83AB8C8}"/>
                </a:ext>
              </a:extLst>
            </p:cNvPr>
            <p:cNvSpPr txBox="1"/>
            <p:nvPr/>
          </p:nvSpPr>
          <p:spPr>
            <a:xfrm>
              <a:off x="3860508" y="6353803"/>
              <a:ext cx="1153586" cy="307777"/>
            </a:xfrm>
            <a:prstGeom prst="rect">
              <a:avLst/>
            </a:prstGeom>
            <a:noFill/>
            <a:ln>
              <a:noFill/>
            </a:ln>
          </p:spPr>
          <p:txBody>
            <a:bodyPr wrap="none" rtlCol="0">
              <a:spAutoFit/>
            </a:bodyPr>
            <a:lstStyle/>
            <a:p>
              <a:pPr algn="ctr"/>
              <a:r>
                <a:rPr lang="en-SG" sz="1400" b="0" dirty="0">
                  <a:ln>
                    <a:noFill/>
                  </a:ln>
                  <a:solidFill>
                    <a:srgbClr val="C00000"/>
                  </a:solidFill>
                  <a:latin typeface="Segoe UI" charset="0"/>
                  <a:ea typeface="Segoe UI" charset="0"/>
                  <a:cs typeface="Segoe UI" charset="0"/>
                </a:rPr>
                <a:t>Quantitative</a:t>
              </a:r>
            </a:p>
          </p:txBody>
        </p:sp>
        <p:sp>
          <p:nvSpPr>
            <p:cNvPr id="51" name="TextBox 50">
              <a:extLst>
                <a:ext uri="{FF2B5EF4-FFF2-40B4-BE49-F238E27FC236}">
                  <a16:creationId xmlns:a16="http://schemas.microsoft.com/office/drawing/2014/main" id="{E642D2CC-CF26-46EF-A352-43F1F7A7DE0E}"/>
                </a:ext>
              </a:extLst>
            </p:cNvPr>
            <p:cNvSpPr txBox="1"/>
            <p:nvPr/>
          </p:nvSpPr>
          <p:spPr>
            <a:xfrm>
              <a:off x="5612553" y="6353803"/>
              <a:ext cx="1034257" cy="307777"/>
            </a:xfrm>
            <a:prstGeom prst="rect">
              <a:avLst/>
            </a:prstGeom>
            <a:noFill/>
          </p:spPr>
          <p:txBody>
            <a:bodyPr wrap="none" rtlCol="0">
              <a:spAutoFit/>
            </a:bodyPr>
            <a:lstStyle/>
            <a:p>
              <a:pPr algn="ctr"/>
              <a:r>
                <a:rPr lang="en-SG" sz="1400" dirty="0"/>
                <a:t>Conclusion</a:t>
              </a:r>
            </a:p>
          </p:txBody>
        </p:sp>
        <p:cxnSp>
          <p:nvCxnSpPr>
            <p:cNvPr id="52" name="Straight Connector 51">
              <a:extLst>
                <a:ext uri="{FF2B5EF4-FFF2-40B4-BE49-F238E27FC236}">
                  <a16:creationId xmlns:a16="http://schemas.microsoft.com/office/drawing/2014/main" id="{3C5A11E0-5486-4291-BAFC-4703AFFBA72B}"/>
                </a:ext>
              </a:extLst>
            </p:cNvPr>
            <p:cNvCxnSpPr>
              <a:cxnSpLocks/>
            </p:cNvCxnSpPr>
            <p:nvPr/>
          </p:nvCxnSpPr>
          <p:spPr>
            <a:xfrm flipV="1">
              <a:off x="164165" y="6695222"/>
              <a:ext cx="1624295" cy="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C038DE49-FC64-4960-AFBE-A134066B0299}"/>
                </a:ext>
              </a:extLst>
            </p:cNvPr>
            <p:cNvSpPr txBox="1"/>
            <p:nvPr/>
          </p:nvSpPr>
          <p:spPr>
            <a:xfrm>
              <a:off x="407967" y="6353806"/>
              <a:ext cx="1131335" cy="307777"/>
            </a:xfrm>
            <a:prstGeom prst="rect">
              <a:avLst/>
            </a:prstGeom>
            <a:noFill/>
          </p:spPr>
          <p:txBody>
            <a:bodyPr wrap="none" rtlCol="0">
              <a:spAutoFit/>
            </a:bodyPr>
            <a:lstStyle/>
            <a:p>
              <a:pPr algn="ctr"/>
              <a:r>
                <a:rPr lang="en-SG" sz="1400" dirty="0">
                  <a:cs typeface="Segoe UI Semibold" panose="020B0702040204020203" pitchFamily="34" charset="0"/>
                </a:rPr>
                <a:t>Introduction</a:t>
              </a:r>
            </a:p>
          </p:txBody>
        </p:sp>
        <p:cxnSp>
          <p:nvCxnSpPr>
            <p:cNvPr id="60" name="Straight Connector 59">
              <a:extLst>
                <a:ext uri="{FF2B5EF4-FFF2-40B4-BE49-F238E27FC236}">
                  <a16:creationId xmlns:a16="http://schemas.microsoft.com/office/drawing/2014/main" id="{0B173E45-F167-485F-A5F6-AE1D1B0940DF}"/>
                </a:ext>
              </a:extLst>
            </p:cNvPr>
            <p:cNvCxnSpPr>
              <a:cxnSpLocks/>
            </p:cNvCxnSpPr>
            <p:nvPr/>
          </p:nvCxnSpPr>
          <p:spPr>
            <a:xfrm flipV="1">
              <a:off x="1880544" y="6695220"/>
              <a:ext cx="1624295" cy="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2D103EE8-4103-4552-9545-15389E7BA077}"/>
                </a:ext>
              </a:extLst>
            </p:cNvPr>
            <p:cNvCxnSpPr>
              <a:cxnSpLocks/>
            </p:cNvCxnSpPr>
            <p:nvPr/>
          </p:nvCxnSpPr>
          <p:spPr>
            <a:xfrm flipV="1">
              <a:off x="3596923" y="6698270"/>
              <a:ext cx="1624295" cy="2"/>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A421A564-AF8E-4A82-B1BF-AC07D1BFBC26}"/>
                </a:ext>
              </a:extLst>
            </p:cNvPr>
            <p:cNvCxnSpPr>
              <a:cxnSpLocks/>
            </p:cNvCxnSpPr>
            <p:nvPr/>
          </p:nvCxnSpPr>
          <p:spPr>
            <a:xfrm flipV="1">
              <a:off x="5317535" y="6695218"/>
              <a:ext cx="1624295" cy="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43" name="Picture 4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9598">
            <a:off x="5727451" y="740561"/>
            <a:ext cx="1804463" cy="1402920"/>
          </a:xfrm>
          <a:prstGeom prst="rect">
            <a:avLst/>
          </a:prstGeom>
        </p:spPr>
      </p:pic>
      <p:pic>
        <p:nvPicPr>
          <p:cNvPr id="24" name="Picture 2" descr="Image result for dark cardboard"/>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b="11609"/>
          <a:stretch/>
        </p:blipFill>
        <p:spPr bwMode="auto">
          <a:xfrm>
            <a:off x="1766868" y="1857638"/>
            <a:ext cx="791436" cy="2010179"/>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p:cNvSpPr txBox="1"/>
          <p:nvPr/>
        </p:nvSpPr>
        <p:spPr>
          <a:xfrm>
            <a:off x="7343667" y="1034493"/>
            <a:ext cx="853063" cy="369332"/>
          </a:xfrm>
          <a:prstGeom prst="rect">
            <a:avLst/>
          </a:prstGeom>
          <a:solidFill>
            <a:srgbClr val="FFC524">
              <a:alpha val="73000"/>
            </a:srgbClr>
          </a:solidFill>
          <a:ln w="38100">
            <a:solidFill>
              <a:schemeClr val="tx1"/>
            </a:solidFill>
          </a:ln>
        </p:spPr>
        <p:txBody>
          <a:bodyPr wrap="square" rtlCol="0">
            <a:spAutoFit/>
          </a:bodyPr>
          <a:lstStyle/>
          <a:p>
            <a:pPr algn="ctr"/>
            <a:r>
              <a:rPr lang="en-US" i="1" dirty="0"/>
              <a:t>Laser</a:t>
            </a:r>
          </a:p>
        </p:txBody>
      </p:sp>
      <p:sp>
        <p:nvSpPr>
          <p:cNvPr id="27" name="TextBox 26"/>
          <p:cNvSpPr txBox="1"/>
          <p:nvPr/>
        </p:nvSpPr>
        <p:spPr>
          <a:xfrm>
            <a:off x="497035" y="2523425"/>
            <a:ext cx="1007190" cy="646331"/>
          </a:xfrm>
          <a:prstGeom prst="rect">
            <a:avLst/>
          </a:prstGeom>
          <a:solidFill>
            <a:srgbClr val="FFC524">
              <a:alpha val="73000"/>
            </a:srgbClr>
          </a:solidFill>
          <a:ln w="38100">
            <a:solidFill>
              <a:schemeClr val="tx1"/>
            </a:solidFill>
          </a:ln>
        </p:spPr>
        <p:txBody>
          <a:bodyPr wrap="square" rtlCol="0">
            <a:spAutoFit/>
          </a:bodyPr>
          <a:lstStyle/>
          <a:p>
            <a:r>
              <a:rPr lang="en-US" i="1" dirty="0"/>
              <a:t>Dark Surface</a:t>
            </a:r>
          </a:p>
        </p:txBody>
      </p:sp>
      <p:cxnSp>
        <p:nvCxnSpPr>
          <p:cNvPr id="23" name="Straight Connector 22"/>
          <p:cNvCxnSpPr/>
          <p:nvPr/>
        </p:nvCxnSpPr>
        <p:spPr>
          <a:xfrm flipH="1">
            <a:off x="2568246" y="1682420"/>
            <a:ext cx="3411288" cy="116835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45" name="Isosceles Triangle 44"/>
          <p:cNvSpPr/>
          <p:nvPr/>
        </p:nvSpPr>
        <p:spPr>
          <a:xfrm rot="14806161">
            <a:off x="4263392" y="2119033"/>
            <a:ext cx="172360" cy="255756"/>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rot="19812807">
            <a:off x="2484472" y="2793228"/>
            <a:ext cx="141319" cy="14026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p:cNvSpPr/>
          <p:nvPr/>
        </p:nvSpPr>
        <p:spPr>
          <a:xfrm>
            <a:off x="6113348" y="2456750"/>
            <a:ext cx="669075" cy="69540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p:cNvSpPr/>
          <p:nvPr/>
        </p:nvSpPr>
        <p:spPr>
          <a:xfrm>
            <a:off x="5979534" y="2456750"/>
            <a:ext cx="267629" cy="695408"/>
          </a:xfrm>
          <a:prstGeom prst="ellips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p:cNvSpPr/>
          <p:nvPr/>
        </p:nvSpPr>
        <p:spPr>
          <a:xfrm>
            <a:off x="6782423" y="2275337"/>
            <a:ext cx="815548" cy="938457"/>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TextBox 78"/>
          <p:cNvSpPr txBox="1"/>
          <p:nvPr/>
        </p:nvSpPr>
        <p:spPr>
          <a:xfrm>
            <a:off x="6711455" y="1803358"/>
            <a:ext cx="999144" cy="369332"/>
          </a:xfrm>
          <a:prstGeom prst="rect">
            <a:avLst/>
          </a:prstGeom>
          <a:solidFill>
            <a:srgbClr val="FFC524">
              <a:alpha val="73000"/>
            </a:srgbClr>
          </a:solidFill>
          <a:ln w="38100">
            <a:solidFill>
              <a:schemeClr val="tx1"/>
            </a:solidFill>
          </a:ln>
        </p:spPr>
        <p:txBody>
          <a:bodyPr wrap="square" rtlCol="0">
            <a:spAutoFit/>
          </a:bodyPr>
          <a:lstStyle/>
          <a:p>
            <a:r>
              <a:rPr lang="en-US" i="1" dirty="0"/>
              <a:t>Camera</a:t>
            </a:r>
          </a:p>
        </p:txBody>
      </p:sp>
      <p:sp>
        <p:nvSpPr>
          <p:cNvPr id="80" name="TextBox 79"/>
          <p:cNvSpPr txBox="1"/>
          <p:nvPr/>
        </p:nvSpPr>
        <p:spPr>
          <a:xfrm>
            <a:off x="6941518" y="3029128"/>
            <a:ext cx="1538162" cy="369332"/>
          </a:xfrm>
          <a:prstGeom prst="rect">
            <a:avLst/>
          </a:prstGeom>
          <a:solidFill>
            <a:srgbClr val="FFC524">
              <a:alpha val="73000"/>
            </a:srgbClr>
          </a:solidFill>
          <a:ln w="38100">
            <a:solidFill>
              <a:schemeClr val="tx1"/>
            </a:solidFill>
          </a:ln>
        </p:spPr>
        <p:txBody>
          <a:bodyPr wrap="square" rtlCol="0">
            <a:spAutoFit/>
          </a:bodyPr>
          <a:lstStyle/>
          <a:p>
            <a:r>
              <a:rPr lang="en-US" i="1" dirty="0"/>
              <a:t>Image Sensor</a:t>
            </a:r>
          </a:p>
        </p:txBody>
      </p:sp>
      <p:sp>
        <p:nvSpPr>
          <p:cNvPr id="57" name="Oval 56"/>
          <p:cNvSpPr/>
          <p:nvPr/>
        </p:nvSpPr>
        <p:spPr>
          <a:xfrm rot="19812807">
            <a:off x="5970297" y="1586414"/>
            <a:ext cx="141319" cy="14026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p:cNvSpPr/>
          <p:nvPr/>
        </p:nvSpPr>
        <p:spPr>
          <a:xfrm rot="19812807">
            <a:off x="7528908" y="2680486"/>
            <a:ext cx="141319" cy="14026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4" name="TextBox 73"/>
              <p:cNvSpPr txBox="1"/>
              <p:nvPr/>
            </p:nvSpPr>
            <p:spPr>
              <a:xfrm>
                <a:off x="2909982" y="2692701"/>
                <a:ext cx="738601" cy="307777"/>
              </a:xfrm>
              <a:prstGeom prst="rect">
                <a:avLst/>
              </a:prstGeom>
              <a:noFill/>
              <a:ln w="38100">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m:t>
                      </m:r>
                      <m:r>
                        <a:rPr lang="en-US" sz="2000" b="0" i="1" smtClean="0">
                          <a:latin typeface="Cambria Math" panose="02040503050406030204" pitchFamily="18" charset="0"/>
                        </a:rPr>
                        <m:t>𝑥</m:t>
                      </m:r>
                      <m:r>
                        <a:rPr lang="en-US" sz="2000" b="0" i="1" smtClean="0">
                          <a:latin typeface="Cambria Math" panose="02040503050406030204" pitchFamily="18" charset="0"/>
                        </a:rPr>
                        <m:t>,</m:t>
                      </m:r>
                      <m:r>
                        <a:rPr lang="en-US" sz="2000" b="0" i="1" smtClean="0">
                          <a:latin typeface="Cambria Math" panose="02040503050406030204" pitchFamily="18" charset="0"/>
                        </a:rPr>
                        <m:t>𝑦</m:t>
                      </m:r>
                      <m:r>
                        <a:rPr lang="en-US" sz="2000" b="0" i="1" smtClean="0">
                          <a:latin typeface="Cambria Math" panose="02040503050406030204" pitchFamily="18" charset="0"/>
                        </a:rPr>
                        <m:t>) </m:t>
                      </m:r>
                    </m:oMath>
                  </m:oMathPara>
                </a14:m>
                <a:endParaRPr lang="en-US" sz="2000" i="1" dirty="0"/>
              </a:p>
            </p:txBody>
          </p:sp>
        </mc:Choice>
        <mc:Fallback xmlns="">
          <p:sp>
            <p:nvSpPr>
              <p:cNvPr id="74" name="TextBox 73"/>
              <p:cNvSpPr txBox="1">
                <a:spLocks noRot="1" noChangeAspect="1" noMove="1" noResize="1" noEditPoints="1" noAdjustHandles="1" noChangeArrowheads="1" noChangeShapeType="1" noTextEdit="1"/>
              </p:cNvSpPr>
              <p:nvPr/>
            </p:nvSpPr>
            <p:spPr>
              <a:xfrm>
                <a:off x="2909982" y="2692701"/>
                <a:ext cx="738601" cy="307777"/>
              </a:xfrm>
              <a:prstGeom prst="rect">
                <a:avLst/>
              </a:prstGeom>
              <a:blipFill>
                <a:blip r:embed="rId5"/>
                <a:stretch>
                  <a:fillRect l="-10656" r="-2459" b="-40000"/>
                </a:stretch>
              </a:blipFill>
              <a:ln w="3810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5" name="TextBox 74"/>
              <p:cNvSpPr txBox="1"/>
              <p:nvPr/>
            </p:nvSpPr>
            <p:spPr>
              <a:xfrm>
                <a:off x="7720883" y="2573726"/>
                <a:ext cx="758797" cy="307777"/>
              </a:xfrm>
              <a:prstGeom prst="rect">
                <a:avLst/>
              </a:prstGeom>
              <a:noFill/>
              <a:ln w="38100">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𝛼</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𝛽</m:t>
                      </m:r>
                      <m:r>
                        <a:rPr lang="en-US" sz="2000" b="0" i="1" smtClean="0">
                          <a:latin typeface="Cambria Math" panose="02040503050406030204" pitchFamily="18" charset="0"/>
                        </a:rPr>
                        <m:t>) </m:t>
                      </m:r>
                    </m:oMath>
                  </m:oMathPara>
                </a14:m>
                <a:endParaRPr lang="en-US" sz="2000" i="1" dirty="0"/>
              </a:p>
            </p:txBody>
          </p:sp>
        </mc:Choice>
        <mc:Fallback xmlns="">
          <p:sp>
            <p:nvSpPr>
              <p:cNvPr id="75" name="TextBox 74"/>
              <p:cNvSpPr txBox="1">
                <a:spLocks noRot="1" noChangeAspect="1" noMove="1" noResize="1" noEditPoints="1" noAdjustHandles="1" noChangeArrowheads="1" noChangeShapeType="1" noTextEdit="1"/>
              </p:cNvSpPr>
              <p:nvPr/>
            </p:nvSpPr>
            <p:spPr>
              <a:xfrm>
                <a:off x="7720883" y="2573726"/>
                <a:ext cx="758797" cy="307777"/>
              </a:xfrm>
              <a:prstGeom prst="rect">
                <a:avLst/>
              </a:prstGeom>
              <a:blipFill>
                <a:blip r:embed="rId6"/>
                <a:stretch>
                  <a:fillRect l="-11290" r="-4032" b="-37255"/>
                </a:stretch>
              </a:blipFill>
              <a:ln w="38100">
                <a:noFill/>
              </a:ln>
            </p:spPr>
            <p:txBody>
              <a:bodyPr/>
              <a:lstStyle/>
              <a:p>
                <a:r>
                  <a:rPr lang="en-US">
                    <a:noFill/>
                  </a:rPr>
                  <a:t> </a:t>
                </a:r>
              </a:p>
            </p:txBody>
          </p:sp>
        </mc:Fallback>
      </mc:AlternateContent>
      <p:sp>
        <p:nvSpPr>
          <p:cNvPr id="65" name="TextBox 64"/>
          <p:cNvSpPr txBox="1"/>
          <p:nvPr/>
        </p:nvSpPr>
        <p:spPr>
          <a:xfrm>
            <a:off x="3814360" y="5802472"/>
            <a:ext cx="1603130" cy="369332"/>
          </a:xfrm>
          <a:prstGeom prst="rect">
            <a:avLst/>
          </a:prstGeom>
          <a:solidFill>
            <a:srgbClr val="FFC524">
              <a:alpha val="73000"/>
            </a:srgbClr>
          </a:solidFill>
          <a:ln w="38100">
            <a:solidFill>
              <a:schemeClr val="tx1"/>
            </a:solidFill>
          </a:ln>
        </p:spPr>
        <p:txBody>
          <a:bodyPr wrap="square" rtlCol="0">
            <a:spAutoFit/>
          </a:bodyPr>
          <a:lstStyle/>
          <a:p>
            <a:r>
              <a:rPr lang="en-US" i="1" dirty="0"/>
              <a:t>Image Sensor</a:t>
            </a:r>
          </a:p>
        </p:txBody>
      </p:sp>
      <p:grpSp>
        <p:nvGrpSpPr>
          <p:cNvPr id="67" name="Group 66"/>
          <p:cNvGrpSpPr/>
          <p:nvPr/>
        </p:nvGrpSpPr>
        <p:grpSpPr>
          <a:xfrm>
            <a:off x="2702873" y="2625799"/>
            <a:ext cx="5017248" cy="3024726"/>
            <a:chOff x="3454633" y="3509963"/>
            <a:chExt cx="5017248" cy="3024726"/>
          </a:xfrm>
        </p:grpSpPr>
        <p:cxnSp>
          <p:nvCxnSpPr>
            <p:cNvPr id="69" name="Straight Connector 68">
              <a:extLst>
                <a:ext uri="{FF2B5EF4-FFF2-40B4-BE49-F238E27FC236}">
                  <a16:creationId xmlns:a16="http://schemas.microsoft.com/office/drawing/2014/main" id="{8790CF91-B53F-4392-A025-4FE2EBBE0860}"/>
                </a:ext>
              </a:extLst>
            </p:cNvPr>
            <p:cNvCxnSpPr>
              <a:cxnSpLocks/>
            </p:cNvCxnSpPr>
            <p:nvPr/>
          </p:nvCxnSpPr>
          <p:spPr>
            <a:xfrm flipH="1">
              <a:off x="7149817" y="3509964"/>
              <a:ext cx="1322064" cy="597047"/>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
          <p:nvSpPr>
            <p:cNvPr id="71" name="Rectangle 70"/>
            <p:cNvSpPr/>
            <p:nvPr/>
          </p:nvSpPr>
          <p:spPr>
            <a:xfrm>
              <a:off x="8172449" y="3509963"/>
              <a:ext cx="299431" cy="281996"/>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2" name="Straight Connector 71">
              <a:extLst>
                <a:ext uri="{FF2B5EF4-FFF2-40B4-BE49-F238E27FC236}">
                  <a16:creationId xmlns:a16="http://schemas.microsoft.com/office/drawing/2014/main" id="{8790CF91-B53F-4392-A025-4FE2EBBE0860}"/>
                </a:ext>
              </a:extLst>
            </p:cNvPr>
            <p:cNvCxnSpPr>
              <a:cxnSpLocks/>
            </p:cNvCxnSpPr>
            <p:nvPr/>
          </p:nvCxnSpPr>
          <p:spPr>
            <a:xfrm flipH="1">
              <a:off x="7149817" y="3791958"/>
              <a:ext cx="1322064" cy="2742731"/>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8790CF91-B53F-4392-A025-4FE2EBBE0860}"/>
                </a:ext>
              </a:extLst>
            </p:cNvPr>
            <p:cNvCxnSpPr>
              <a:cxnSpLocks/>
            </p:cNvCxnSpPr>
            <p:nvPr/>
          </p:nvCxnSpPr>
          <p:spPr>
            <a:xfrm flipH="1">
              <a:off x="3454633" y="3791959"/>
              <a:ext cx="4717816" cy="2732962"/>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8790CF91-B53F-4392-A025-4FE2EBBE0860}"/>
                </a:ext>
              </a:extLst>
            </p:cNvPr>
            <p:cNvCxnSpPr>
              <a:cxnSpLocks/>
            </p:cNvCxnSpPr>
            <p:nvPr/>
          </p:nvCxnSpPr>
          <p:spPr>
            <a:xfrm flipH="1">
              <a:off x="3454633" y="3509963"/>
              <a:ext cx="4717816" cy="612891"/>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
          <p:nvSpPr>
            <p:cNvPr id="77" name="Rectangle 76"/>
            <p:cNvSpPr/>
            <p:nvPr/>
          </p:nvSpPr>
          <p:spPr>
            <a:xfrm>
              <a:off x="3454633" y="4122854"/>
              <a:ext cx="3695184" cy="2411835"/>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78" name="Table 77"/>
          <p:cNvGraphicFramePr>
            <a:graphicFrameLocks noGrp="1"/>
          </p:cNvGraphicFramePr>
          <p:nvPr/>
        </p:nvGraphicFramePr>
        <p:xfrm>
          <a:off x="3464842" y="3439972"/>
          <a:ext cx="2219476" cy="1977115"/>
        </p:xfrm>
        <a:graphic>
          <a:graphicData uri="http://schemas.openxmlformats.org/drawingml/2006/table">
            <a:tbl>
              <a:tblPr firstRow="1" bandRow="1">
                <a:tableStyleId>{2D5ABB26-0587-4C30-8999-92F81FD0307C}</a:tableStyleId>
              </a:tblPr>
              <a:tblGrid>
                <a:gridCol w="554869">
                  <a:extLst>
                    <a:ext uri="{9D8B030D-6E8A-4147-A177-3AD203B41FA5}">
                      <a16:colId xmlns:a16="http://schemas.microsoft.com/office/drawing/2014/main" val="421728719"/>
                    </a:ext>
                  </a:extLst>
                </a:gridCol>
                <a:gridCol w="554869">
                  <a:extLst>
                    <a:ext uri="{9D8B030D-6E8A-4147-A177-3AD203B41FA5}">
                      <a16:colId xmlns:a16="http://schemas.microsoft.com/office/drawing/2014/main" val="3121983759"/>
                    </a:ext>
                  </a:extLst>
                </a:gridCol>
                <a:gridCol w="554869">
                  <a:extLst>
                    <a:ext uri="{9D8B030D-6E8A-4147-A177-3AD203B41FA5}">
                      <a16:colId xmlns:a16="http://schemas.microsoft.com/office/drawing/2014/main" val="740044094"/>
                    </a:ext>
                  </a:extLst>
                </a:gridCol>
                <a:gridCol w="554869">
                  <a:extLst>
                    <a:ext uri="{9D8B030D-6E8A-4147-A177-3AD203B41FA5}">
                      <a16:colId xmlns:a16="http://schemas.microsoft.com/office/drawing/2014/main" val="742382640"/>
                    </a:ext>
                  </a:extLst>
                </a:gridCol>
              </a:tblGrid>
              <a:tr h="395423">
                <a:tc>
                  <a:txBody>
                    <a:bodyPr/>
                    <a:lstStyle/>
                    <a:p>
                      <a:endParaRPr lang="en-US" b="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83608597"/>
                  </a:ext>
                </a:extLst>
              </a:tr>
              <a:tr h="395423">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13850676"/>
                  </a:ext>
                </a:extLst>
              </a:tr>
              <a:tr h="395423">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06283615"/>
                  </a:ext>
                </a:extLst>
              </a:tr>
              <a:tr h="395423">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60487798"/>
                  </a:ext>
                </a:extLst>
              </a:tr>
              <a:tr h="395423">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50880134"/>
                  </a:ext>
                </a:extLst>
              </a:tr>
            </a:tbl>
          </a:graphicData>
        </a:graphic>
      </p:graphicFrame>
      <p:grpSp>
        <p:nvGrpSpPr>
          <p:cNvPr id="6" name="Group 5"/>
          <p:cNvGrpSpPr/>
          <p:nvPr/>
        </p:nvGrpSpPr>
        <p:grpSpPr>
          <a:xfrm>
            <a:off x="3974116" y="3229010"/>
            <a:ext cx="876003" cy="1228185"/>
            <a:chOff x="3929361" y="3626713"/>
            <a:chExt cx="876003" cy="1228185"/>
          </a:xfrm>
        </p:grpSpPr>
        <p:sp>
          <p:nvSpPr>
            <p:cNvPr id="44" name="Freeform 43"/>
            <p:cNvSpPr/>
            <p:nvPr/>
          </p:nvSpPr>
          <p:spPr>
            <a:xfrm rot="3058331">
              <a:off x="3753270" y="3802804"/>
              <a:ext cx="1228185" cy="876003"/>
            </a:xfrm>
            <a:custGeom>
              <a:avLst/>
              <a:gdLst>
                <a:gd name="connsiteX0" fmla="*/ 29476 w 1228185"/>
                <a:gd name="connsiteY0" fmla="*/ 876003 h 876003"/>
                <a:gd name="connsiteX1" fmla="*/ 39001 w 1228185"/>
                <a:gd name="connsiteY1" fmla="*/ 428328 h 876003"/>
                <a:gd name="connsiteX2" fmla="*/ 410476 w 1228185"/>
                <a:gd name="connsiteY2" fmla="*/ 599778 h 876003"/>
                <a:gd name="connsiteX3" fmla="*/ 762901 w 1228185"/>
                <a:gd name="connsiteY3" fmla="*/ 742653 h 876003"/>
                <a:gd name="connsiteX4" fmla="*/ 781951 w 1228185"/>
                <a:gd name="connsiteY4" fmla="*/ 342603 h 876003"/>
                <a:gd name="connsiteX5" fmla="*/ 772426 w 1228185"/>
                <a:gd name="connsiteY5" fmla="*/ 9228 h 876003"/>
                <a:gd name="connsiteX6" fmla="*/ 1182001 w 1228185"/>
                <a:gd name="connsiteY6" fmla="*/ 94953 h 876003"/>
                <a:gd name="connsiteX7" fmla="*/ 1201051 w 1228185"/>
                <a:gd name="connsiteY7" fmla="*/ 114003 h 876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8185" h="876003">
                  <a:moveTo>
                    <a:pt x="29476" y="876003"/>
                  </a:moveTo>
                  <a:cubicBezTo>
                    <a:pt x="2488" y="675184"/>
                    <a:pt x="-24499" y="474365"/>
                    <a:pt x="39001" y="428328"/>
                  </a:cubicBezTo>
                  <a:cubicBezTo>
                    <a:pt x="102501" y="382291"/>
                    <a:pt x="289826" y="547390"/>
                    <a:pt x="410476" y="599778"/>
                  </a:cubicBezTo>
                  <a:cubicBezTo>
                    <a:pt x="531126" y="652166"/>
                    <a:pt x="700989" y="785515"/>
                    <a:pt x="762901" y="742653"/>
                  </a:cubicBezTo>
                  <a:cubicBezTo>
                    <a:pt x="824814" y="699790"/>
                    <a:pt x="780364" y="464840"/>
                    <a:pt x="781951" y="342603"/>
                  </a:cubicBezTo>
                  <a:cubicBezTo>
                    <a:pt x="783539" y="220365"/>
                    <a:pt x="705751" y="50503"/>
                    <a:pt x="772426" y="9228"/>
                  </a:cubicBezTo>
                  <a:cubicBezTo>
                    <a:pt x="839101" y="-32047"/>
                    <a:pt x="1110564" y="77491"/>
                    <a:pt x="1182001" y="94953"/>
                  </a:cubicBezTo>
                  <a:cubicBezTo>
                    <a:pt x="1253438" y="112415"/>
                    <a:pt x="1227244" y="113209"/>
                    <a:pt x="1201051" y="114003"/>
                  </a:cubicBezTo>
                </a:path>
              </a:pathLst>
            </a:cu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Isosceles Triangle 45"/>
            <p:cNvSpPr/>
            <p:nvPr/>
          </p:nvSpPr>
          <p:spPr>
            <a:xfrm rot="20593813">
              <a:off x="4046049" y="4112927"/>
              <a:ext cx="172360" cy="255756"/>
            </a:xfrm>
            <a:prstGeom prst="triangl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 name="Group 6"/>
          <p:cNvGrpSpPr/>
          <p:nvPr/>
        </p:nvGrpSpPr>
        <p:grpSpPr>
          <a:xfrm rot="3823394">
            <a:off x="2537592" y="2796646"/>
            <a:ext cx="1228185" cy="876003"/>
            <a:chOff x="2427520" y="3941413"/>
            <a:chExt cx="1228185" cy="876003"/>
          </a:xfrm>
        </p:grpSpPr>
        <p:sp>
          <p:nvSpPr>
            <p:cNvPr id="3" name="Freeform 2"/>
            <p:cNvSpPr/>
            <p:nvPr/>
          </p:nvSpPr>
          <p:spPr>
            <a:xfrm>
              <a:off x="2427520" y="3941413"/>
              <a:ext cx="1228185" cy="876003"/>
            </a:xfrm>
            <a:custGeom>
              <a:avLst/>
              <a:gdLst>
                <a:gd name="connsiteX0" fmla="*/ 29476 w 1228185"/>
                <a:gd name="connsiteY0" fmla="*/ 876003 h 876003"/>
                <a:gd name="connsiteX1" fmla="*/ 39001 w 1228185"/>
                <a:gd name="connsiteY1" fmla="*/ 428328 h 876003"/>
                <a:gd name="connsiteX2" fmla="*/ 410476 w 1228185"/>
                <a:gd name="connsiteY2" fmla="*/ 599778 h 876003"/>
                <a:gd name="connsiteX3" fmla="*/ 762901 w 1228185"/>
                <a:gd name="connsiteY3" fmla="*/ 742653 h 876003"/>
                <a:gd name="connsiteX4" fmla="*/ 781951 w 1228185"/>
                <a:gd name="connsiteY4" fmla="*/ 342603 h 876003"/>
                <a:gd name="connsiteX5" fmla="*/ 772426 w 1228185"/>
                <a:gd name="connsiteY5" fmla="*/ 9228 h 876003"/>
                <a:gd name="connsiteX6" fmla="*/ 1182001 w 1228185"/>
                <a:gd name="connsiteY6" fmla="*/ 94953 h 876003"/>
                <a:gd name="connsiteX7" fmla="*/ 1201051 w 1228185"/>
                <a:gd name="connsiteY7" fmla="*/ 114003 h 876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8185" h="876003">
                  <a:moveTo>
                    <a:pt x="29476" y="876003"/>
                  </a:moveTo>
                  <a:cubicBezTo>
                    <a:pt x="2488" y="675184"/>
                    <a:pt x="-24499" y="474365"/>
                    <a:pt x="39001" y="428328"/>
                  </a:cubicBezTo>
                  <a:cubicBezTo>
                    <a:pt x="102501" y="382291"/>
                    <a:pt x="289826" y="547390"/>
                    <a:pt x="410476" y="599778"/>
                  </a:cubicBezTo>
                  <a:cubicBezTo>
                    <a:pt x="531126" y="652166"/>
                    <a:pt x="700989" y="785515"/>
                    <a:pt x="762901" y="742653"/>
                  </a:cubicBezTo>
                  <a:cubicBezTo>
                    <a:pt x="824814" y="699790"/>
                    <a:pt x="780364" y="464840"/>
                    <a:pt x="781951" y="342603"/>
                  </a:cubicBezTo>
                  <a:cubicBezTo>
                    <a:pt x="783539" y="220365"/>
                    <a:pt x="705751" y="50503"/>
                    <a:pt x="772426" y="9228"/>
                  </a:cubicBezTo>
                  <a:cubicBezTo>
                    <a:pt x="839101" y="-32047"/>
                    <a:pt x="1110564" y="77491"/>
                    <a:pt x="1182001" y="94953"/>
                  </a:cubicBezTo>
                  <a:cubicBezTo>
                    <a:pt x="1253438" y="112415"/>
                    <a:pt x="1227244" y="113209"/>
                    <a:pt x="1201051" y="114003"/>
                  </a:cubicBezTo>
                </a:path>
              </a:pathLst>
            </a:cu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Isosceles Triangle 46"/>
            <p:cNvSpPr/>
            <p:nvPr/>
          </p:nvSpPr>
          <p:spPr>
            <a:xfrm rot="7267195">
              <a:off x="2847179" y="4463203"/>
              <a:ext cx="172360" cy="255756"/>
            </a:xfrm>
            <a:prstGeom prst="triangl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9" name="Group 48"/>
          <p:cNvGrpSpPr/>
          <p:nvPr/>
        </p:nvGrpSpPr>
        <p:grpSpPr>
          <a:xfrm rot="19176652">
            <a:off x="2253608" y="3106592"/>
            <a:ext cx="1166795" cy="1642679"/>
            <a:chOff x="3929361" y="3626713"/>
            <a:chExt cx="876003" cy="1228185"/>
          </a:xfrm>
        </p:grpSpPr>
        <p:sp>
          <p:nvSpPr>
            <p:cNvPr id="54" name="Freeform 53"/>
            <p:cNvSpPr/>
            <p:nvPr/>
          </p:nvSpPr>
          <p:spPr>
            <a:xfrm rot="3058331">
              <a:off x="3753270" y="3802804"/>
              <a:ext cx="1228185" cy="876003"/>
            </a:xfrm>
            <a:custGeom>
              <a:avLst/>
              <a:gdLst>
                <a:gd name="connsiteX0" fmla="*/ 29476 w 1228185"/>
                <a:gd name="connsiteY0" fmla="*/ 876003 h 876003"/>
                <a:gd name="connsiteX1" fmla="*/ 39001 w 1228185"/>
                <a:gd name="connsiteY1" fmla="*/ 428328 h 876003"/>
                <a:gd name="connsiteX2" fmla="*/ 410476 w 1228185"/>
                <a:gd name="connsiteY2" fmla="*/ 599778 h 876003"/>
                <a:gd name="connsiteX3" fmla="*/ 762901 w 1228185"/>
                <a:gd name="connsiteY3" fmla="*/ 742653 h 876003"/>
                <a:gd name="connsiteX4" fmla="*/ 781951 w 1228185"/>
                <a:gd name="connsiteY4" fmla="*/ 342603 h 876003"/>
                <a:gd name="connsiteX5" fmla="*/ 772426 w 1228185"/>
                <a:gd name="connsiteY5" fmla="*/ 9228 h 876003"/>
                <a:gd name="connsiteX6" fmla="*/ 1182001 w 1228185"/>
                <a:gd name="connsiteY6" fmla="*/ 94953 h 876003"/>
                <a:gd name="connsiteX7" fmla="*/ 1201051 w 1228185"/>
                <a:gd name="connsiteY7" fmla="*/ 114003 h 876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8185" h="876003">
                  <a:moveTo>
                    <a:pt x="29476" y="876003"/>
                  </a:moveTo>
                  <a:cubicBezTo>
                    <a:pt x="2488" y="675184"/>
                    <a:pt x="-24499" y="474365"/>
                    <a:pt x="39001" y="428328"/>
                  </a:cubicBezTo>
                  <a:cubicBezTo>
                    <a:pt x="102501" y="382291"/>
                    <a:pt x="289826" y="547390"/>
                    <a:pt x="410476" y="599778"/>
                  </a:cubicBezTo>
                  <a:cubicBezTo>
                    <a:pt x="531126" y="652166"/>
                    <a:pt x="700989" y="785515"/>
                    <a:pt x="762901" y="742653"/>
                  </a:cubicBezTo>
                  <a:cubicBezTo>
                    <a:pt x="824814" y="699790"/>
                    <a:pt x="780364" y="464840"/>
                    <a:pt x="781951" y="342603"/>
                  </a:cubicBezTo>
                  <a:cubicBezTo>
                    <a:pt x="783539" y="220365"/>
                    <a:pt x="705751" y="50503"/>
                    <a:pt x="772426" y="9228"/>
                  </a:cubicBezTo>
                  <a:cubicBezTo>
                    <a:pt x="839101" y="-32047"/>
                    <a:pt x="1110564" y="77491"/>
                    <a:pt x="1182001" y="94953"/>
                  </a:cubicBezTo>
                  <a:cubicBezTo>
                    <a:pt x="1253438" y="112415"/>
                    <a:pt x="1227244" y="113209"/>
                    <a:pt x="1201051" y="114003"/>
                  </a:cubicBezTo>
                </a:path>
              </a:pathLst>
            </a:cu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Isosceles Triangle 54"/>
            <p:cNvSpPr/>
            <p:nvPr/>
          </p:nvSpPr>
          <p:spPr>
            <a:xfrm rot="2991923">
              <a:off x="4374075" y="4256177"/>
              <a:ext cx="171647" cy="256818"/>
            </a:xfrm>
            <a:prstGeom prst="triangl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05622921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67"/>
                                        </p:tgtEl>
                                        <p:attrNameLst>
                                          <p:attrName>style.visibility</p:attrName>
                                        </p:attrNameLst>
                                      </p:cBhvr>
                                      <p:to>
                                        <p:strVal val="visible"/>
                                      </p:to>
                                    </p:set>
                                    <p:animEffect transition="in" filter="wipe(right)">
                                      <p:cBhvr>
                                        <p:cTn id="7" dur="500"/>
                                        <p:tgtEl>
                                          <p:spTgt spid="67"/>
                                        </p:tgtEl>
                                      </p:cBhvr>
                                    </p:animEffect>
                                  </p:childTnLst>
                                </p:cTn>
                              </p:par>
                            </p:childTnLst>
                          </p:cTn>
                        </p:par>
                        <p:par>
                          <p:cTn id="8" fill="hold">
                            <p:stCondLst>
                              <p:cond delay="500"/>
                            </p:stCondLst>
                            <p:childTnLst>
                              <p:par>
                                <p:cTn id="9" presetID="22" presetClass="entr" presetSubtype="2" fill="hold" grpId="0" nodeType="afterEffect">
                                  <p:stCondLst>
                                    <p:cond delay="0"/>
                                  </p:stCondLst>
                                  <p:childTnLst>
                                    <p:set>
                                      <p:cBhvr>
                                        <p:cTn id="10" dur="1" fill="hold">
                                          <p:stCondLst>
                                            <p:cond delay="0"/>
                                          </p:stCondLst>
                                        </p:cTn>
                                        <p:tgtEl>
                                          <p:spTgt spid="65"/>
                                        </p:tgtEl>
                                        <p:attrNameLst>
                                          <p:attrName>style.visibility</p:attrName>
                                        </p:attrNameLst>
                                      </p:cBhvr>
                                      <p:to>
                                        <p:strVal val="visible"/>
                                      </p:to>
                                    </p:set>
                                    <p:animEffect transition="in" filter="wipe(right)">
                                      <p:cBhvr>
                                        <p:cTn id="11" dur="500"/>
                                        <p:tgtEl>
                                          <p:spTgt spid="65"/>
                                        </p:tgtEl>
                                      </p:cBhvr>
                                    </p:animEffect>
                                  </p:childTnLst>
                                </p:cTn>
                              </p:par>
                              <p:par>
                                <p:cTn id="12" presetID="22" presetClass="entr" presetSubtype="2" fill="hold" nodeType="withEffect">
                                  <p:stCondLst>
                                    <p:cond delay="0"/>
                                  </p:stCondLst>
                                  <p:childTnLst>
                                    <p:set>
                                      <p:cBhvr>
                                        <p:cTn id="13" dur="1" fill="hold">
                                          <p:stCondLst>
                                            <p:cond delay="0"/>
                                          </p:stCondLst>
                                        </p:cTn>
                                        <p:tgtEl>
                                          <p:spTgt spid="78"/>
                                        </p:tgtEl>
                                        <p:attrNameLst>
                                          <p:attrName>style.visibility</p:attrName>
                                        </p:attrNameLst>
                                      </p:cBhvr>
                                      <p:to>
                                        <p:strVal val="visible"/>
                                      </p:to>
                                    </p:set>
                                    <p:animEffect transition="in" filter="wipe(right)">
                                      <p:cBhvr>
                                        <p:cTn id="14" dur="500"/>
                                        <p:tgtEl>
                                          <p:spTgt spid="78"/>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wipe(left)">
                                      <p:cBhvr>
                                        <p:cTn id="19" dur="500"/>
                                        <p:tgtEl>
                                          <p:spTgt spid="7"/>
                                        </p:tgtEl>
                                      </p:cBhvr>
                                    </p:animEffect>
                                  </p:childTnLst>
                                </p:cTn>
                              </p:par>
                            </p:childTnLst>
                          </p:cTn>
                        </p:par>
                        <p:par>
                          <p:cTn id="20" fill="hold">
                            <p:stCondLst>
                              <p:cond delay="500"/>
                            </p:stCondLst>
                            <p:childTnLst>
                              <p:par>
                                <p:cTn id="21" presetID="22" presetClass="entr" presetSubtype="2" fill="hold" nodeType="after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wipe(right)">
                                      <p:cBhvr>
                                        <p:cTn id="23" dur="500"/>
                                        <p:tgtEl>
                                          <p:spTgt spid="6"/>
                                        </p:tgtEl>
                                      </p:cBhvr>
                                    </p:animEffect>
                                  </p:childTnLst>
                                </p:cTn>
                              </p:par>
                            </p:childTnLst>
                          </p:cTn>
                        </p:par>
                        <p:par>
                          <p:cTn id="24" fill="hold">
                            <p:stCondLst>
                              <p:cond delay="1000"/>
                            </p:stCondLst>
                            <p:childTnLst>
                              <p:par>
                                <p:cTn id="25" presetID="42" presetClass="path" presetSubtype="0" accel="50000" decel="50000" fill="hold" nodeType="afterEffect">
                                  <p:stCondLst>
                                    <p:cond delay="0"/>
                                  </p:stCondLst>
                                  <p:childTnLst>
                                    <p:animMotion origin="layout" path="M 1.94444E-6 2.22222E-6 L 0.07847 0.0537 " pathEditMode="relative" rAng="0" ptsTypes="AA">
                                      <p:cBhvr>
                                        <p:cTn id="26" dur="2000" fill="hold"/>
                                        <p:tgtEl>
                                          <p:spTgt spid="7"/>
                                        </p:tgtEl>
                                        <p:attrNameLst>
                                          <p:attrName>ppt_x</p:attrName>
                                          <p:attrName>ppt_y</p:attrName>
                                        </p:attrNameLst>
                                      </p:cBhvr>
                                      <p:rCtr x="3924" y="2685"/>
                                    </p:animMotion>
                                  </p:childTnLst>
                                </p:cTn>
                              </p:par>
                              <p:par>
                                <p:cTn id="27" presetID="42" presetClass="path" presetSubtype="0" accel="50000" decel="50000" fill="hold" nodeType="withEffect">
                                  <p:stCondLst>
                                    <p:cond delay="0"/>
                                  </p:stCondLst>
                                  <p:childTnLst>
                                    <p:animMotion origin="layout" path="M -2.77778E-7 4.07407E-6 L -0.07257 -0.04352 " pathEditMode="relative" rAng="0" ptsTypes="AA">
                                      <p:cBhvr>
                                        <p:cTn id="28" dur="2000" fill="hold"/>
                                        <p:tgtEl>
                                          <p:spTgt spid="6"/>
                                        </p:tgtEl>
                                        <p:attrNameLst>
                                          <p:attrName>ppt_x</p:attrName>
                                          <p:attrName>ppt_y</p:attrName>
                                        </p:attrNameLst>
                                      </p:cBhvr>
                                      <p:rCtr x="-3628" y="-2176"/>
                                    </p:animMotion>
                                  </p:childTnLst>
                                </p:cTn>
                              </p:par>
                            </p:childTnLst>
                          </p:cTn>
                        </p:par>
                        <p:par>
                          <p:cTn id="29" fill="hold">
                            <p:stCondLst>
                              <p:cond delay="3000"/>
                            </p:stCondLst>
                            <p:childTnLst>
                              <p:par>
                                <p:cTn id="30" presetID="10" presetClass="exit" presetSubtype="0" fill="hold" nodeType="afterEffect">
                                  <p:stCondLst>
                                    <p:cond delay="0"/>
                                  </p:stCondLst>
                                  <p:childTnLst>
                                    <p:animEffect transition="out" filter="fade">
                                      <p:cBhvr>
                                        <p:cTn id="31" dur="500"/>
                                        <p:tgtEl>
                                          <p:spTgt spid="7"/>
                                        </p:tgtEl>
                                      </p:cBhvr>
                                    </p:animEffect>
                                    <p:set>
                                      <p:cBhvr>
                                        <p:cTn id="32" dur="1" fill="hold">
                                          <p:stCondLst>
                                            <p:cond delay="499"/>
                                          </p:stCondLst>
                                        </p:cTn>
                                        <p:tgtEl>
                                          <p:spTgt spid="7"/>
                                        </p:tgtEl>
                                        <p:attrNameLst>
                                          <p:attrName>style.visibility</p:attrName>
                                        </p:attrNameLst>
                                      </p:cBhvr>
                                      <p:to>
                                        <p:strVal val="hidden"/>
                                      </p:to>
                                    </p:set>
                                  </p:childTnLst>
                                </p:cTn>
                              </p:par>
                              <p:par>
                                <p:cTn id="33" presetID="10" presetClass="exit" presetSubtype="0" fill="hold" nodeType="withEffect">
                                  <p:stCondLst>
                                    <p:cond delay="0"/>
                                  </p:stCondLst>
                                  <p:childTnLst>
                                    <p:animEffect transition="out" filter="fade">
                                      <p:cBhvr>
                                        <p:cTn id="34" dur="500"/>
                                        <p:tgtEl>
                                          <p:spTgt spid="6"/>
                                        </p:tgtEl>
                                      </p:cBhvr>
                                    </p:animEffect>
                                    <p:set>
                                      <p:cBhvr>
                                        <p:cTn id="35" dur="1" fill="hold">
                                          <p:stCondLst>
                                            <p:cond delay="499"/>
                                          </p:stCondLst>
                                        </p:cTn>
                                        <p:tgtEl>
                                          <p:spTgt spid="6"/>
                                        </p:tgtEl>
                                        <p:attrNameLst>
                                          <p:attrName>style.visibility</p:attrName>
                                        </p:attrNameLst>
                                      </p:cBhvr>
                                      <p:to>
                                        <p:strVal val="hidden"/>
                                      </p:to>
                                    </p:set>
                                  </p:childTnLst>
                                </p:cTn>
                              </p:par>
                            </p:childTnLst>
                          </p:cTn>
                        </p:par>
                        <p:par>
                          <p:cTn id="36" fill="hold">
                            <p:stCondLst>
                              <p:cond delay="3500"/>
                            </p:stCondLst>
                            <p:childTnLst>
                              <p:par>
                                <p:cTn id="37" presetID="22" presetClass="entr" presetSubtype="8" fill="hold" nodeType="afterEffect">
                                  <p:stCondLst>
                                    <p:cond delay="0"/>
                                  </p:stCondLst>
                                  <p:childTnLst>
                                    <p:set>
                                      <p:cBhvr>
                                        <p:cTn id="38" dur="1" fill="hold">
                                          <p:stCondLst>
                                            <p:cond delay="0"/>
                                          </p:stCondLst>
                                        </p:cTn>
                                        <p:tgtEl>
                                          <p:spTgt spid="49"/>
                                        </p:tgtEl>
                                        <p:attrNameLst>
                                          <p:attrName>style.visibility</p:attrName>
                                        </p:attrNameLst>
                                      </p:cBhvr>
                                      <p:to>
                                        <p:strVal val="visible"/>
                                      </p:to>
                                    </p:set>
                                    <p:animEffect transition="in" filter="wipe(left)">
                                      <p:cBhvr>
                                        <p:cTn id="39"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Problem Statement</a:t>
            </a:r>
          </a:p>
        </p:txBody>
      </p:sp>
      <p:sp>
        <p:nvSpPr>
          <p:cNvPr id="3" name="Content Placeholder 2"/>
          <p:cNvSpPr>
            <a:spLocks noGrp="1"/>
          </p:cNvSpPr>
          <p:nvPr>
            <p:ph idx="1"/>
          </p:nvPr>
        </p:nvSpPr>
        <p:spPr>
          <a:xfrm>
            <a:off x="469387" y="1702881"/>
            <a:ext cx="8205226" cy="1729088"/>
          </a:xfrm>
        </p:spPr>
        <p:txBody>
          <a:bodyPr>
            <a:normAutofit fontScale="55000" lnSpcReduction="20000"/>
          </a:bodyPr>
          <a:lstStyle/>
          <a:p>
            <a:pPr marL="0" indent="0" algn="just">
              <a:lnSpc>
                <a:spcPct val="150000"/>
              </a:lnSpc>
              <a:buNone/>
            </a:pPr>
            <a:r>
              <a:rPr lang="en-US" sz="3200" dirty="0"/>
              <a:t>Shine a laser beam onto a dark surface. A granular pattern can be seen inside the spot. When the pattern is observed by a camera or the eye, that is moving slowly, the pattern seems to drift relative to the surface. Explain the phenomenon and investigate how the drift depends on relevant parameters.</a:t>
            </a:r>
            <a:endParaRPr lang="en-SG" sz="4000" dirty="0"/>
          </a:p>
        </p:txBody>
      </p:sp>
      <p:sp>
        <p:nvSpPr>
          <p:cNvPr id="5" name="Slide Number Placeholder 4"/>
          <p:cNvSpPr>
            <a:spLocks noGrp="1"/>
          </p:cNvSpPr>
          <p:nvPr>
            <p:ph type="sldNum" sz="quarter" idx="4"/>
          </p:nvPr>
        </p:nvSpPr>
        <p:spPr>
          <a:xfrm>
            <a:off x="7998106" y="174373"/>
            <a:ext cx="517244" cy="365125"/>
          </a:xfrm>
        </p:spPr>
        <p:txBody>
          <a:bodyPr/>
          <a:lstStyle/>
          <a:p>
            <a:fld id="{D524B6CE-5D57-4459-A907-3F1D5BE11E1F}" type="slidenum">
              <a:rPr lang="en-SG" smtClean="0">
                <a:solidFill>
                  <a:prstClr val="black"/>
                </a:solidFill>
              </a:rPr>
              <a:pPr/>
              <a:t>3</a:t>
            </a:fld>
            <a:endParaRPr lang="en-SG" dirty="0">
              <a:solidFill>
                <a:prstClr val="black"/>
              </a:solidFill>
            </a:endParaRPr>
          </a:p>
        </p:txBody>
      </p:sp>
      <p:sp>
        <p:nvSpPr>
          <p:cNvPr id="10" name="TextBox 9">
            <a:extLst>
              <a:ext uri="{FF2B5EF4-FFF2-40B4-BE49-F238E27FC236}">
                <a16:creationId xmlns:a16="http://schemas.microsoft.com/office/drawing/2014/main" id="{DD419190-E33A-4AD7-AA07-B0822D886776}"/>
              </a:ext>
            </a:extLst>
          </p:cNvPr>
          <p:cNvSpPr txBox="1"/>
          <p:nvPr/>
        </p:nvSpPr>
        <p:spPr>
          <a:xfrm>
            <a:off x="4917282" y="1752544"/>
            <a:ext cx="1700212" cy="429900"/>
          </a:xfrm>
          <a:prstGeom prst="roundRect">
            <a:avLst/>
          </a:prstGeom>
          <a:noFill/>
          <a:ln w="38100">
            <a:solidFill>
              <a:srgbClr val="6F4191"/>
            </a:solidFill>
          </a:ln>
        </p:spPr>
        <p:txBody>
          <a:bodyPr wrap="square" rtlCol="0">
            <a:spAutoFit/>
          </a:bodyPr>
          <a:lstStyle/>
          <a:p>
            <a:pPr algn="ctr"/>
            <a:endParaRPr lang="en-SG" i="1" dirty="0"/>
          </a:p>
        </p:txBody>
      </p:sp>
      <p:sp>
        <p:nvSpPr>
          <p:cNvPr id="12" name="Footer Placeholder 1"/>
          <p:cNvSpPr>
            <a:spLocks noGrp="1"/>
          </p:cNvSpPr>
          <p:nvPr>
            <p:ph type="ftr" sz="quarter" idx="4294967295"/>
          </p:nvPr>
        </p:nvSpPr>
        <p:spPr>
          <a:xfrm>
            <a:off x="628650" y="193931"/>
            <a:ext cx="931926" cy="365125"/>
          </a:xfrm>
          <a:prstGeom prst="rect">
            <a:avLst/>
          </a:prstGeom>
        </p:spPr>
        <p:txBody>
          <a:bodyPr/>
          <a:lstStyle/>
          <a:p>
            <a:r>
              <a:rPr lang="en-SG" dirty="0"/>
              <a:t>SYPT 2020</a:t>
            </a:r>
          </a:p>
        </p:txBody>
      </p:sp>
      <p:sp>
        <p:nvSpPr>
          <p:cNvPr id="13" name="TextBox 12">
            <a:extLst>
              <a:ext uri="{FF2B5EF4-FFF2-40B4-BE49-F238E27FC236}">
                <a16:creationId xmlns:a16="http://schemas.microsoft.com/office/drawing/2014/main" id="{DD419190-E33A-4AD7-AA07-B0822D886776}"/>
              </a:ext>
            </a:extLst>
          </p:cNvPr>
          <p:cNvSpPr txBox="1"/>
          <p:nvPr/>
        </p:nvSpPr>
        <p:spPr>
          <a:xfrm>
            <a:off x="3981449" y="2440926"/>
            <a:ext cx="3228975" cy="429900"/>
          </a:xfrm>
          <a:prstGeom prst="roundRect">
            <a:avLst/>
          </a:prstGeom>
          <a:noFill/>
          <a:ln w="38100">
            <a:solidFill>
              <a:srgbClr val="6F4191"/>
            </a:solidFill>
          </a:ln>
        </p:spPr>
        <p:txBody>
          <a:bodyPr wrap="square" rtlCol="0">
            <a:spAutoFit/>
          </a:bodyPr>
          <a:lstStyle/>
          <a:p>
            <a:pPr algn="ctr"/>
            <a:endParaRPr lang="en-SG" i="1" dirty="0"/>
          </a:p>
        </p:txBody>
      </p:sp>
      <p:sp>
        <p:nvSpPr>
          <p:cNvPr id="23" name="TextBox 22"/>
          <p:cNvSpPr txBox="1"/>
          <p:nvPr/>
        </p:nvSpPr>
        <p:spPr>
          <a:xfrm>
            <a:off x="1226039" y="3502264"/>
            <a:ext cx="2395305" cy="369332"/>
          </a:xfrm>
          <a:prstGeom prst="rect">
            <a:avLst/>
          </a:prstGeom>
          <a:solidFill>
            <a:srgbClr val="FFC524">
              <a:alpha val="73000"/>
            </a:srgbClr>
          </a:solidFill>
          <a:ln w="38100">
            <a:solidFill>
              <a:schemeClr val="tx1"/>
            </a:solidFill>
          </a:ln>
        </p:spPr>
        <p:txBody>
          <a:bodyPr wrap="square" rtlCol="0">
            <a:spAutoFit/>
          </a:bodyPr>
          <a:lstStyle/>
          <a:p>
            <a:r>
              <a:rPr lang="en-US" i="1" dirty="0"/>
              <a:t>Dependent Variables</a:t>
            </a:r>
          </a:p>
        </p:txBody>
      </p:sp>
      <mc:AlternateContent xmlns:mc="http://schemas.openxmlformats.org/markup-compatibility/2006" xmlns:a14="http://schemas.microsoft.com/office/drawing/2010/main">
        <mc:Choice Requires="a14">
          <p:sp>
            <p:nvSpPr>
              <p:cNvPr id="24" name="TextBox 23"/>
              <p:cNvSpPr txBox="1"/>
              <p:nvPr/>
            </p:nvSpPr>
            <p:spPr>
              <a:xfrm>
                <a:off x="896279" y="4206462"/>
                <a:ext cx="2571750" cy="369332"/>
              </a:xfrm>
              <a:prstGeom prst="rect">
                <a:avLst/>
              </a:prstGeom>
              <a:noFill/>
              <a:ln w="38100">
                <a:noFill/>
              </a:ln>
            </p:spPr>
            <p:txBody>
              <a:bodyPr wrap="square" rtlCol="0">
                <a:spAutoFit/>
              </a:bodyPr>
              <a:lstStyle/>
              <a:p>
                <a:pPr marL="285750" indent="-285750">
                  <a:buFont typeface="Arial" panose="020B0604020202020204" pitchFamily="34" charset="0"/>
                  <a:buChar char="•"/>
                </a:pPr>
                <a:r>
                  <a:rPr lang="en-US" b="1" dirty="0"/>
                  <a:t>Drift Velocity, </a:t>
                </a: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𝑽</m:t>
                        </m:r>
                      </m:e>
                      <m:sub>
                        <m:r>
                          <a:rPr lang="en-US" b="1" i="1" smtClean="0">
                            <a:latin typeface="Cambria Math" panose="02040503050406030204" pitchFamily="18" charset="0"/>
                          </a:rPr>
                          <m:t>𝒅</m:t>
                        </m:r>
                      </m:sub>
                    </m:sSub>
                  </m:oMath>
                </a14:m>
                <a:endParaRPr lang="en-US" b="1" dirty="0"/>
              </a:p>
            </p:txBody>
          </p:sp>
        </mc:Choice>
        <mc:Fallback xmlns="">
          <p:sp>
            <p:nvSpPr>
              <p:cNvPr id="24" name="TextBox 23"/>
              <p:cNvSpPr txBox="1">
                <a:spLocks noRot="1" noChangeAspect="1" noMove="1" noResize="1" noEditPoints="1" noAdjustHandles="1" noChangeArrowheads="1" noChangeShapeType="1" noTextEdit="1"/>
              </p:cNvSpPr>
              <p:nvPr/>
            </p:nvSpPr>
            <p:spPr>
              <a:xfrm>
                <a:off x="896279" y="4206462"/>
                <a:ext cx="2571750" cy="369332"/>
              </a:xfrm>
              <a:prstGeom prst="rect">
                <a:avLst/>
              </a:prstGeom>
              <a:blipFill>
                <a:blip r:embed="rId4"/>
                <a:stretch>
                  <a:fillRect l="-1422" t="-6557" b="-26230"/>
                </a:stretch>
              </a:blipFill>
              <a:ln w="38100">
                <a:noFill/>
              </a:ln>
            </p:spPr>
            <p:txBody>
              <a:bodyPr/>
              <a:lstStyle/>
              <a:p>
                <a:r>
                  <a:rPr lang="en-US">
                    <a:noFill/>
                  </a:rPr>
                  <a:t> </a:t>
                </a:r>
              </a:p>
            </p:txBody>
          </p:sp>
        </mc:Fallback>
      </mc:AlternateContent>
    </p:spTree>
    <p:custDataLst>
      <p:tags r:id="rId1"/>
    </p:custDataLst>
    <p:extLst>
      <p:ext uri="{BB962C8B-B14F-4D97-AF65-F5344CB8AC3E}">
        <p14:creationId xmlns:p14="http://schemas.microsoft.com/office/powerpoint/2010/main" val="4179270760"/>
      </p:ext>
    </p:extLst>
  </p:cSld>
  <p:clrMapOvr>
    <a:masterClrMapping/>
  </p:clrMapOvr>
  <mc:AlternateContent xmlns:mc="http://schemas.openxmlformats.org/markup-compatibility/2006" xmlns:p14="http://schemas.microsoft.com/office/powerpoint/2010/main">
    <mc:Choice Requires="p14">
      <p:transition p14:dur="250" advTm="15463">
        <p:fade/>
      </p:transition>
    </mc:Choice>
    <mc:Fallback xmlns="">
      <p:transition advTm="15463">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left)">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p:bldLst>
  </p:timing>
  <p:extLst>
    <p:ext uri="{E180D4A7-C9FB-4DFB-919C-405C955672EB}">
      <p14:showEvtLst xmlns:p14="http://schemas.microsoft.com/office/powerpoint/2010/main">
        <p14:playEvt time="274" objId="15"/>
        <p14:stopEvt time="3140" objId="15"/>
        <p14:playEvt time="3880" objId="34"/>
        <p14:stopEvt time="6718" objId="34"/>
        <p14:playEvt time="9713" objId="34"/>
        <p14:pauseEvt time="11319" objId="34"/>
        <p14:stopEvt time="15463" objId="34"/>
      </p14:showEvtLst>
    </p:ext>
  </p:extLs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77318"/>
            <a:ext cx="7886700" cy="1339970"/>
          </a:xfrm>
        </p:spPr>
        <p:txBody>
          <a:bodyPr/>
          <a:lstStyle/>
          <a:p>
            <a:r>
              <a:rPr lang="en-US" dirty="0"/>
              <a:t>Full Wave Calculation</a:t>
            </a:r>
          </a:p>
        </p:txBody>
      </p:sp>
      <p:sp>
        <p:nvSpPr>
          <p:cNvPr id="4" name="Footer Placeholder 3"/>
          <p:cNvSpPr>
            <a:spLocks noGrp="1"/>
          </p:cNvSpPr>
          <p:nvPr>
            <p:ph type="ftr" sz="quarter" idx="11"/>
          </p:nvPr>
        </p:nvSpPr>
        <p:spPr/>
        <p:txBody>
          <a:bodyPr/>
          <a:lstStyle/>
          <a:p>
            <a:r>
              <a:rPr lang="en-SG" dirty="0"/>
              <a:t>SYPT 2020</a:t>
            </a:r>
          </a:p>
        </p:txBody>
      </p:sp>
      <p:sp>
        <p:nvSpPr>
          <p:cNvPr id="5" name="Slide Number Placeholder 4"/>
          <p:cNvSpPr>
            <a:spLocks noGrp="1"/>
          </p:cNvSpPr>
          <p:nvPr>
            <p:ph type="sldNum" sz="quarter" idx="4"/>
          </p:nvPr>
        </p:nvSpPr>
        <p:spPr/>
        <p:txBody>
          <a:bodyPr/>
          <a:lstStyle/>
          <a:p>
            <a:fld id="{D524B6CE-5D57-4459-A907-3F1D5BE11E1F}" type="slidenum">
              <a:rPr lang="en-SG" smtClean="0">
                <a:solidFill>
                  <a:prstClr val="black"/>
                </a:solidFill>
              </a:rPr>
              <a:pPr/>
              <a:t>30</a:t>
            </a:fld>
            <a:endParaRPr lang="en-SG" dirty="0">
              <a:solidFill>
                <a:prstClr val="black"/>
              </a:solidFill>
            </a:endParaRPr>
          </a:p>
        </p:txBody>
      </p:sp>
      <p:grpSp>
        <p:nvGrpSpPr>
          <p:cNvPr id="41" name="Group 40">
            <a:extLst>
              <a:ext uri="{FF2B5EF4-FFF2-40B4-BE49-F238E27FC236}">
                <a16:creationId xmlns:a16="http://schemas.microsoft.com/office/drawing/2014/main" id="{0E3A7137-AA01-4EB1-BD3A-2A487073D941}"/>
              </a:ext>
            </a:extLst>
          </p:cNvPr>
          <p:cNvGrpSpPr/>
          <p:nvPr/>
        </p:nvGrpSpPr>
        <p:grpSpPr>
          <a:xfrm>
            <a:off x="1183167" y="6269881"/>
            <a:ext cx="6777665" cy="344469"/>
            <a:chOff x="164165" y="6353803"/>
            <a:chExt cx="6777665" cy="344469"/>
          </a:xfrm>
        </p:grpSpPr>
        <p:sp>
          <p:nvSpPr>
            <p:cNvPr id="48" name="TextBox 47">
              <a:extLst>
                <a:ext uri="{FF2B5EF4-FFF2-40B4-BE49-F238E27FC236}">
                  <a16:creationId xmlns:a16="http://schemas.microsoft.com/office/drawing/2014/main" id="{80AAD0A4-97ED-4120-A4C9-E6B44E876CC9}"/>
                </a:ext>
              </a:extLst>
            </p:cNvPr>
            <p:cNvSpPr txBox="1"/>
            <p:nvPr/>
          </p:nvSpPr>
          <p:spPr>
            <a:xfrm>
              <a:off x="2189065" y="6353804"/>
              <a:ext cx="1034963" cy="307777"/>
            </a:xfrm>
            <a:prstGeom prst="rect">
              <a:avLst/>
            </a:prstGeom>
            <a:noFill/>
          </p:spPr>
          <p:txBody>
            <a:bodyPr wrap="none" rtlCol="0">
              <a:spAutoFit/>
            </a:bodyPr>
            <a:lstStyle/>
            <a:p>
              <a:pPr algn="ctr"/>
              <a:r>
                <a:rPr lang="en-SG" sz="1400" dirty="0">
                  <a:ea typeface="Segoe UI" charset="0"/>
                  <a:cs typeface="Segoe UI" charset="0"/>
                </a:rPr>
                <a:t>Qualitative</a:t>
              </a:r>
            </a:p>
          </p:txBody>
        </p:sp>
        <p:sp>
          <p:nvSpPr>
            <p:cNvPr id="50" name="TextBox 49">
              <a:extLst>
                <a:ext uri="{FF2B5EF4-FFF2-40B4-BE49-F238E27FC236}">
                  <a16:creationId xmlns:a16="http://schemas.microsoft.com/office/drawing/2014/main" id="{CB06E594-14E8-4349-A3B2-51B1C83AB8C8}"/>
                </a:ext>
              </a:extLst>
            </p:cNvPr>
            <p:cNvSpPr txBox="1"/>
            <p:nvPr/>
          </p:nvSpPr>
          <p:spPr>
            <a:xfrm>
              <a:off x="3860508" y="6353803"/>
              <a:ext cx="1153586" cy="307777"/>
            </a:xfrm>
            <a:prstGeom prst="rect">
              <a:avLst/>
            </a:prstGeom>
            <a:noFill/>
            <a:ln>
              <a:noFill/>
            </a:ln>
          </p:spPr>
          <p:txBody>
            <a:bodyPr wrap="none" rtlCol="0">
              <a:spAutoFit/>
            </a:bodyPr>
            <a:lstStyle/>
            <a:p>
              <a:pPr algn="ctr"/>
              <a:r>
                <a:rPr lang="en-SG" sz="1400" b="0" dirty="0">
                  <a:ln>
                    <a:noFill/>
                  </a:ln>
                  <a:solidFill>
                    <a:srgbClr val="C00000"/>
                  </a:solidFill>
                  <a:latin typeface="Segoe UI" charset="0"/>
                  <a:ea typeface="Segoe UI" charset="0"/>
                  <a:cs typeface="Segoe UI" charset="0"/>
                </a:rPr>
                <a:t>Quantitative</a:t>
              </a:r>
            </a:p>
          </p:txBody>
        </p:sp>
        <p:sp>
          <p:nvSpPr>
            <p:cNvPr id="51" name="TextBox 50">
              <a:extLst>
                <a:ext uri="{FF2B5EF4-FFF2-40B4-BE49-F238E27FC236}">
                  <a16:creationId xmlns:a16="http://schemas.microsoft.com/office/drawing/2014/main" id="{E642D2CC-CF26-46EF-A352-43F1F7A7DE0E}"/>
                </a:ext>
              </a:extLst>
            </p:cNvPr>
            <p:cNvSpPr txBox="1"/>
            <p:nvPr/>
          </p:nvSpPr>
          <p:spPr>
            <a:xfrm>
              <a:off x="5612553" y="6353803"/>
              <a:ext cx="1034257" cy="307777"/>
            </a:xfrm>
            <a:prstGeom prst="rect">
              <a:avLst/>
            </a:prstGeom>
            <a:noFill/>
          </p:spPr>
          <p:txBody>
            <a:bodyPr wrap="none" rtlCol="0">
              <a:spAutoFit/>
            </a:bodyPr>
            <a:lstStyle/>
            <a:p>
              <a:pPr algn="ctr"/>
              <a:r>
                <a:rPr lang="en-SG" sz="1400" dirty="0"/>
                <a:t>Conclusion</a:t>
              </a:r>
            </a:p>
          </p:txBody>
        </p:sp>
        <p:cxnSp>
          <p:nvCxnSpPr>
            <p:cNvPr id="52" name="Straight Connector 51">
              <a:extLst>
                <a:ext uri="{FF2B5EF4-FFF2-40B4-BE49-F238E27FC236}">
                  <a16:creationId xmlns:a16="http://schemas.microsoft.com/office/drawing/2014/main" id="{3C5A11E0-5486-4291-BAFC-4703AFFBA72B}"/>
                </a:ext>
              </a:extLst>
            </p:cNvPr>
            <p:cNvCxnSpPr>
              <a:cxnSpLocks/>
            </p:cNvCxnSpPr>
            <p:nvPr/>
          </p:nvCxnSpPr>
          <p:spPr>
            <a:xfrm flipV="1">
              <a:off x="164165" y="6695222"/>
              <a:ext cx="1624295" cy="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C038DE49-FC64-4960-AFBE-A134066B0299}"/>
                </a:ext>
              </a:extLst>
            </p:cNvPr>
            <p:cNvSpPr txBox="1"/>
            <p:nvPr/>
          </p:nvSpPr>
          <p:spPr>
            <a:xfrm>
              <a:off x="407967" y="6353806"/>
              <a:ext cx="1131335" cy="307777"/>
            </a:xfrm>
            <a:prstGeom prst="rect">
              <a:avLst/>
            </a:prstGeom>
            <a:noFill/>
          </p:spPr>
          <p:txBody>
            <a:bodyPr wrap="none" rtlCol="0">
              <a:spAutoFit/>
            </a:bodyPr>
            <a:lstStyle/>
            <a:p>
              <a:pPr algn="ctr"/>
              <a:r>
                <a:rPr lang="en-SG" sz="1400" dirty="0">
                  <a:cs typeface="Segoe UI Semibold" panose="020B0702040204020203" pitchFamily="34" charset="0"/>
                </a:rPr>
                <a:t>Introduction</a:t>
              </a:r>
            </a:p>
          </p:txBody>
        </p:sp>
        <p:cxnSp>
          <p:nvCxnSpPr>
            <p:cNvPr id="60" name="Straight Connector 59">
              <a:extLst>
                <a:ext uri="{FF2B5EF4-FFF2-40B4-BE49-F238E27FC236}">
                  <a16:creationId xmlns:a16="http://schemas.microsoft.com/office/drawing/2014/main" id="{0B173E45-F167-485F-A5F6-AE1D1B0940DF}"/>
                </a:ext>
              </a:extLst>
            </p:cNvPr>
            <p:cNvCxnSpPr>
              <a:cxnSpLocks/>
            </p:cNvCxnSpPr>
            <p:nvPr/>
          </p:nvCxnSpPr>
          <p:spPr>
            <a:xfrm flipV="1">
              <a:off x="1880544" y="6695220"/>
              <a:ext cx="1624295" cy="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2D103EE8-4103-4552-9545-15389E7BA077}"/>
                </a:ext>
              </a:extLst>
            </p:cNvPr>
            <p:cNvCxnSpPr>
              <a:cxnSpLocks/>
            </p:cNvCxnSpPr>
            <p:nvPr/>
          </p:nvCxnSpPr>
          <p:spPr>
            <a:xfrm flipV="1">
              <a:off x="3596923" y="6698270"/>
              <a:ext cx="1624295" cy="2"/>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A421A564-AF8E-4A82-B1BF-AC07D1BFBC26}"/>
                </a:ext>
              </a:extLst>
            </p:cNvPr>
            <p:cNvCxnSpPr>
              <a:cxnSpLocks/>
            </p:cNvCxnSpPr>
            <p:nvPr/>
          </p:nvCxnSpPr>
          <p:spPr>
            <a:xfrm flipV="1">
              <a:off x="5317535" y="6695218"/>
              <a:ext cx="1624295" cy="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43" name="Picture 4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9598">
            <a:off x="5727451" y="740561"/>
            <a:ext cx="1804463" cy="1402920"/>
          </a:xfrm>
          <a:prstGeom prst="rect">
            <a:avLst/>
          </a:prstGeom>
        </p:spPr>
      </p:pic>
      <p:pic>
        <p:nvPicPr>
          <p:cNvPr id="24" name="Picture 2" descr="Image result for dark cardboard"/>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b="11609"/>
          <a:stretch/>
        </p:blipFill>
        <p:spPr bwMode="auto">
          <a:xfrm>
            <a:off x="1766868" y="1857638"/>
            <a:ext cx="791436" cy="2010179"/>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p:cNvSpPr txBox="1"/>
          <p:nvPr/>
        </p:nvSpPr>
        <p:spPr>
          <a:xfrm>
            <a:off x="7343667" y="1034493"/>
            <a:ext cx="853063" cy="369332"/>
          </a:xfrm>
          <a:prstGeom prst="rect">
            <a:avLst/>
          </a:prstGeom>
          <a:solidFill>
            <a:srgbClr val="FFC524">
              <a:alpha val="73000"/>
            </a:srgbClr>
          </a:solidFill>
          <a:ln w="38100">
            <a:solidFill>
              <a:schemeClr val="tx1"/>
            </a:solidFill>
          </a:ln>
        </p:spPr>
        <p:txBody>
          <a:bodyPr wrap="square" rtlCol="0">
            <a:spAutoFit/>
          </a:bodyPr>
          <a:lstStyle/>
          <a:p>
            <a:pPr algn="ctr"/>
            <a:r>
              <a:rPr lang="en-US" i="1" dirty="0"/>
              <a:t>Laser</a:t>
            </a:r>
          </a:p>
        </p:txBody>
      </p:sp>
      <p:sp>
        <p:nvSpPr>
          <p:cNvPr id="27" name="TextBox 26"/>
          <p:cNvSpPr txBox="1"/>
          <p:nvPr/>
        </p:nvSpPr>
        <p:spPr>
          <a:xfrm>
            <a:off x="497035" y="2523425"/>
            <a:ext cx="1007190" cy="646331"/>
          </a:xfrm>
          <a:prstGeom prst="rect">
            <a:avLst/>
          </a:prstGeom>
          <a:solidFill>
            <a:srgbClr val="FFC524">
              <a:alpha val="73000"/>
            </a:srgbClr>
          </a:solidFill>
          <a:ln w="38100">
            <a:solidFill>
              <a:schemeClr val="tx1"/>
            </a:solidFill>
          </a:ln>
        </p:spPr>
        <p:txBody>
          <a:bodyPr wrap="square" rtlCol="0">
            <a:spAutoFit/>
          </a:bodyPr>
          <a:lstStyle/>
          <a:p>
            <a:r>
              <a:rPr lang="en-US" i="1" dirty="0"/>
              <a:t>Dark Surface</a:t>
            </a:r>
          </a:p>
        </p:txBody>
      </p:sp>
      <p:cxnSp>
        <p:nvCxnSpPr>
          <p:cNvPr id="23" name="Straight Connector 22"/>
          <p:cNvCxnSpPr/>
          <p:nvPr/>
        </p:nvCxnSpPr>
        <p:spPr>
          <a:xfrm flipH="1">
            <a:off x="2568246" y="1682420"/>
            <a:ext cx="3411288" cy="116835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45" name="Isosceles Triangle 44"/>
          <p:cNvSpPr/>
          <p:nvPr/>
        </p:nvSpPr>
        <p:spPr>
          <a:xfrm rot="14806161">
            <a:off x="4263392" y="2119033"/>
            <a:ext cx="172360" cy="255756"/>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rot="19812807">
            <a:off x="2484472" y="2793228"/>
            <a:ext cx="141319" cy="14026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p:cNvSpPr/>
          <p:nvPr/>
        </p:nvSpPr>
        <p:spPr>
          <a:xfrm>
            <a:off x="6113348" y="2456750"/>
            <a:ext cx="669075" cy="69540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p:cNvSpPr/>
          <p:nvPr/>
        </p:nvSpPr>
        <p:spPr>
          <a:xfrm>
            <a:off x="5979534" y="2456750"/>
            <a:ext cx="267629" cy="695408"/>
          </a:xfrm>
          <a:prstGeom prst="ellips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p:cNvSpPr/>
          <p:nvPr/>
        </p:nvSpPr>
        <p:spPr>
          <a:xfrm>
            <a:off x="6782423" y="2275337"/>
            <a:ext cx="815548" cy="938457"/>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TextBox 78"/>
          <p:cNvSpPr txBox="1"/>
          <p:nvPr/>
        </p:nvSpPr>
        <p:spPr>
          <a:xfrm>
            <a:off x="6711455" y="1803358"/>
            <a:ext cx="999144" cy="369332"/>
          </a:xfrm>
          <a:prstGeom prst="rect">
            <a:avLst/>
          </a:prstGeom>
          <a:solidFill>
            <a:srgbClr val="FFC524">
              <a:alpha val="73000"/>
            </a:srgbClr>
          </a:solidFill>
          <a:ln w="38100">
            <a:solidFill>
              <a:schemeClr val="tx1"/>
            </a:solidFill>
          </a:ln>
        </p:spPr>
        <p:txBody>
          <a:bodyPr wrap="square" rtlCol="0">
            <a:spAutoFit/>
          </a:bodyPr>
          <a:lstStyle/>
          <a:p>
            <a:r>
              <a:rPr lang="en-US" i="1" dirty="0"/>
              <a:t>Camera</a:t>
            </a:r>
          </a:p>
        </p:txBody>
      </p:sp>
      <p:sp>
        <p:nvSpPr>
          <p:cNvPr id="80" name="TextBox 79"/>
          <p:cNvSpPr txBox="1"/>
          <p:nvPr/>
        </p:nvSpPr>
        <p:spPr>
          <a:xfrm>
            <a:off x="6941518" y="3029128"/>
            <a:ext cx="1538162" cy="369332"/>
          </a:xfrm>
          <a:prstGeom prst="rect">
            <a:avLst/>
          </a:prstGeom>
          <a:solidFill>
            <a:srgbClr val="FFC524">
              <a:alpha val="73000"/>
            </a:srgbClr>
          </a:solidFill>
          <a:ln w="38100">
            <a:solidFill>
              <a:schemeClr val="tx1"/>
            </a:solidFill>
          </a:ln>
        </p:spPr>
        <p:txBody>
          <a:bodyPr wrap="square" rtlCol="0">
            <a:spAutoFit/>
          </a:bodyPr>
          <a:lstStyle/>
          <a:p>
            <a:r>
              <a:rPr lang="en-US" i="1" dirty="0"/>
              <a:t>Image Sensor</a:t>
            </a:r>
          </a:p>
        </p:txBody>
      </p:sp>
      <p:sp>
        <p:nvSpPr>
          <p:cNvPr id="57" name="Oval 56"/>
          <p:cNvSpPr/>
          <p:nvPr/>
        </p:nvSpPr>
        <p:spPr>
          <a:xfrm rot="19812807">
            <a:off x="5970297" y="1586414"/>
            <a:ext cx="141319" cy="14026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p:cNvSpPr/>
          <p:nvPr/>
        </p:nvSpPr>
        <p:spPr>
          <a:xfrm rot="19812807">
            <a:off x="7528908" y="2680486"/>
            <a:ext cx="141319" cy="14026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4" name="TextBox 73"/>
              <p:cNvSpPr txBox="1"/>
              <p:nvPr/>
            </p:nvSpPr>
            <p:spPr>
              <a:xfrm>
                <a:off x="2909982" y="2692701"/>
                <a:ext cx="738601" cy="307777"/>
              </a:xfrm>
              <a:prstGeom prst="rect">
                <a:avLst/>
              </a:prstGeom>
              <a:noFill/>
              <a:ln w="38100">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m:t>
                      </m:r>
                      <m:r>
                        <a:rPr lang="en-US" sz="2000" b="0" i="1" smtClean="0">
                          <a:latin typeface="Cambria Math" panose="02040503050406030204" pitchFamily="18" charset="0"/>
                        </a:rPr>
                        <m:t>𝑥</m:t>
                      </m:r>
                      <m:r>
                        <a:rPr lang="en-US" sz="2000" b="0" i="1" smtClean="0">
                          <a:latin typeface="Cambria Math" panose="02040503050406030204" pitchFamily="18" charset="0"/>
                        </a:rPr>
                        <m:t>,</m:t>
                      </m:r>
                      <m:r>
                        <a:rPr lang="en-US" sz="2000" b="0" i="1" smtClean="0">
                          <a:latin typeface="Cambria Math" panose="02040503050406030204" pitchFamily="18" charset="0"/>
                        </a:rPr>
                        <m:t>𝑦</m:t>
                      </m:r>
                      <m:r>
                        <a:rPr lang="en-US" sz="2000" b="0" i="1" smtClean="0">
                          <a:latin typeface="Cambria Math" panose="02040503050406030204" pitchFamily="18" charset="0"/>
                        </a:rPr>
                        <m:t>) </m:t>
                      </m:r>
                    </m:oMath>
                  </m:oMathPara>
                </a14:m>
                <a:endParaRPr lang="en-US" sz="2000" i="1" dirty="0"/>
              </a:p>
            </p:txBody>
          </p:sp>
        </mc:Choice>
        <mc:Fallback xmlns="">
          <p:sp>
            <p:nvSpPr>
              <p:cNvPr id="74" name="TextBox 73"/>
              <p:cNvSpPr txBox="1">
                <a:spLocks noRot="1" noChangeAspect="1" noMove="1" noResize="1" noEditPoints="1" noAdjustHandles="1" noChangeArrowheads="1" noChangeShapeType="1" noTextEdit="1"/>
              </p:cNvSpPr>
              <p:nvPr/>
            </p:nvSpPr>
            <p:spPr>
              <a:xfrm>
                <a:off x="2909982" y="2692701"/>
                <a:ext cx="738601" cy="307777"/>
              </a:xfrm>
              <a:prstGeom prst="rect">
                <a:avLst/>
              </a:prstGeom>
              <a:blipFill>
                <a:blip r:embed="rId6"/>
                <a:stretch>
                  <a:fillRect l="-10656" r="-2459" b="-40000"/>
                </a:stretch>
              </a:blipFill>
              <a:ln w="3810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5" name="TextBox 74"/>
              <p:cNvSpPr txBox="1"/>
              <p:nvPr/>
            </p:nvSpPr>
            <p:spPr>
              <a:xfrm>
                <a:off x="7720883" y="2573726"/>
                <a:ext cx="758797" cy="307777"/>
              </a:xfrm>
              <a:prstGeom prst="rect">
                <a:avLst/>
              </a:prstGeom>
              <a:noFill/>
              <a:ln w="38100">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𝛼</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𝛽</m:t>
                      </m:r>
                      <m:r>
                        <a:rPr lang="en-US" sz="2000" b="0" i="1" smtClean="0">
                          <a:latin typeface="Cambria Math" panose="02040503050406030204" pitchFamily="18" charset="0"/>
                        </a:rPr>
                        <m:t>) </m:t>
                      </m:r>
                    </m:oMath>
                  </m:oMathPara>
                </a14:m>
                <a:endParaRPr lang="en-US" sz="2000" i="1" dirty="0"/>
              </a:p>
            </p:txBody>
          </p:sp>
        </mc:Choice>
        <mc:Fallback xmlns="">
          <p:sp>
            <p:nvSpPr>
              <p:cNvPr id="75" name="TextBox 74"/>
              <p:cNvSpPr txBox="1">
                <a:spLocks noRot="1" noChangeAspect="1" noMove="1" noResize="1" noEditPoints="1" noAdjustHandles="1" noChangeArrowheads="1" noChangeShapeType="1" noTextEdit="1"/>
              </p:cNvSpPr>
              <p:nvPr/>
            </p:nvSpPr>
            <p:spPr>
              <a:xfrm>
                <a:off x="7720883" y="2573726"/>
                <a:ext cx="758797" cy="307777"/>
              </a:xfrm>
              <a:prstGeom prst="rect">
                <a:avLst/>
              </a:prstGeom>
              <a:blipFill>
                <a:blip r:embed="rId7"/>
                <a:stretch>
                  <a:fillRect l="-11290" r="-4032" b="-37255"/>
                </a:stretch>
              </a:blipFill>
              <a:ln w="3810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p:cNvSpPr txBox="1"/>
              <p:nvPr/>
            </p:nvSpPr>
            <p:spPr>
              <a:xfrm>
                <a:off x="3505847" y="4497249"/>
                <a:ext cx="2830690" cy="865750"/>
              </a:xfrm>
              <a:prstGeom prst="rect">
                <a:avLst/>
              </a:prstGeom>
              <a:noFill/>
              <a:ln w="38100">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𝐸</m:t>
                      </m:r>
                      <m:r>
                        <a:rPr lang="en-US" sz="2000" b="0" i="1" smtClean="0">
                          <a:latin typeface="Cambria Math" panose="02040503050406030204" pitchFamily="18" charset="0"/>
                        </a:rPr>
                        <m:t>= </m:t>
                      </m:r>
                      <m:nary>
                        <m:naryPr>
                          <m:chr m:val="∑"/>
                          <m:ctrlPr>
                            <a:rPr lang="en-US" sz="2000" b="0" i="1" smtClean="0">
                              <a:latin typeface="Cambria Math" panose="02040503050406030204" pitchFamily="18" charset="0"/>
                            </a:rPr>
                          </m:ctrlPr>
                        </m:naryPr>
                        <m:sub>
                          <m:r>
                            <m:rPr>
                              <m:brk m:alnAt="23"/>
                            </m:rPr>
                            <a:rPr lang="en-US" sz="2000" b="0" i="1" smtClean="0">
                              <a:latin typeface="Cambria Math" panose="02040503050406030204" pitchFamily="18" charset="0"/>
                            </a:rPr>
                            <m:t>𝑛</m:t>
                          </m:r>
                          <m:r>
                            <a:rPr lang="en-US" sz="2000" b="0" i="1" smtClean="0">
                              <a:latin typeface="Cambria Math" panose="02040503050406030204" pitchFamily="18" charset="0"/>
                            </a:rPr>
                            <m:t>=0</m:t>
                          </m:r>
                        </m:sub>
                        <m:sup>
                          <m:r>
                            <a:rPr lang="en-US" sz="2000" b="0" i="1" smtClean="0">
                              <a:latin typeface="Cambria Math" panose="02040503050406030204" pitchFamily="18" charset="0"/>
                            </a:rPr>
                            <m:t>𝑁</m:t>
                          </m:r>
                        </m:sup>
                        <m:e>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sSub>
                                <m:sSubPr>
                                  <m:ctrlPr>
                                    <a:rPr lang="en-US" sz="2000" i="1">
                                      <a:latin typeface="Cambria Math" panose="02040503050406030204" pitchFamily="18" charset="0"/>
                                    </a:rPr>
                                  </m:ctrlPr>
                                </m:sSubPr>
                                <m:e>
                                  <m:r>
                                    <a:rPr lang="en-US" sz="2000" i="1">
                                      <a:latin typeface="Cambria Math" panose="02040503050406030204" pitchFamily="18" charset="0"/>
                                    </a:rPr>
                                    <m:t>𝑛</m:t>
                                  </m:r>
                                </m:e>
                                <m:sub>
                                  <m:r>
                                    <a:rPr lang="en-US" sz="2000" i="1">
                                      <a:latin typeface="Cambria Math" panose="02040503050406030204" pitchFamily="18" charset="0"/>
                                    </a:rPr>
                                    <m:t>0</m:t>
                                  </m:r>
                                </m:sub>
                              </m:sSub>
                            </m:sub>
                          </m:sSub>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𝑖</m:t>
                              </m:r>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2</m:t>
                                  </m:r>
                                  <m:r>
                                    <a:rPr lang="en-US" sz="2000" i="1">
                                      <a:latin typeface="Cambria Math" panose="02040503050406030204" pitchFamily="18" charset="0"/>
                                      <a:ea typeface="Cambria Math" panose="02040503050406030204" pitchFamily="18" charset="0"/>
                                    </a:rPr>
                                    <m:t>𝜋</m:t>
                                  </m:r>
                                </m:num>
                                <m:den>
                                  <m:r>
                                    <a:rPr lang="en-US" sz="2000" i="1">
                                      <a:latin typeface="Cambria Math" panose="02040503050406030204" pitchFamily="18" charset="0"/>
                                      <a:ea typeface="Cambria Math" panose="02040503050406030204" pitchFamily="18" charset="0"/>
                                    </a:rPr>
                                    <m:t>𝜆</m:t>
                                  </m:r>
                                </m:den>
                              </m:f>
                              <m:sSub>
                                <m:sSubPr>
                                  <m:ctrlPr>
                                    <a:rPr lang="en-US" sz="200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𝑥</m:t>
                                  </m:r>
                                </m:e>
                                <m:sub>
                                  <m:r>
                                    <a:rPr lang="en-US" sz="2000" b="0" i="1" smtClean="0">
                                      <a:latin typeface="Cambria Math" panose="02040503050406030204" pitchFamily="18" charset="0"/>
                                      <a:ea typeface="Cambria Math" panose="02040503050406030204" pitchFamily="18" charset="0"/>
                                    </a:rPr>
                                    <m:t>𝑛</m:t>
                                  </m:r>
                                </m:sub>
                              </m:sSub>
                              <m:r>
                                <a:rPr lang="en-US" sz="2000" i="1">
                                  <a:latin typeface="Cambria Math" panose="02040503050406030204" pitchFamily="18" charset="0"/>
                                  <a:ea typeface="Cambria Math" panose="02040503050406030204" pitchFamily="18" charset="0"/>
                                </a:rPr>
                                <m:t>)</m:t>
                              </m:r>
                            </m:sup>
                          </m:sSup>
                        </m:e>
                      </m:nary>
                    </m:oMath>
                  </m:oMathPara>
                </a14:m>
                <a:endParaRPr lang="en-US" sz="2000" i="1" dirty="0"/>
              </a:p>
            </p:txBody>
          </p:sp>
        </mc:Choice>
        <mc:Fallback xmlns="">
          <p:sp>
            <p:nvSpPr>
              <p:cNvPr id="33" name="TextBox 32"/>
              <p:cNvSpPr txBox="1">
                <a:spLocks noRot="1" noChangeAspect="1" noMove="1" noResize="1" noEditPoints="1" noAdjustHandles="1" noChangeArrowheads="1" noChangeShapeType="1" noTextEdit="1"/>
              </p:cNvSpPr>
              <p:nvPr/>
            </p:nvSpPr>
            <p:spPr>
              <a:xfrm>
                <a:off x="3505847" y="4497249"/>
                <a:ext cx="2830690" cy="865750"/>
              </a:xfrm>
              <a:prstGeom prst="rect">
                <a:avLst/>
              </a:prstGeom>
              <a:blipFill>
                <a:blip r:embed="rId8"/>
                <a:stretch>
                  <a:fillRect/>
                </a:stretch>
              </a:blipFill>
              <a:ln w="38100">
                <a:noFill/>
              </a:ln>
            </p:spPr>
            <p:txBody>
              <a:bodyPr/>
              <a:lstStyle/>
              <a:p>
                <a:r>
                  <a:rPr lang="en-US">
                    <a:noFill/>
                  </a:rPr>
                  <a:t> </a:t>
                </a:r>
              </a:p>
            </p:txBody>
          </p:sp>
        </mc:Fallback>
      </mc:AlternateContent>
    </p:spTree>
    <p:extLst>
      <p:ext uri="{BB962C8B-B14F-4D97-AF65-F5344CB8AC3E}">
        <p14:creationId xmlns:p14="http://schemas.microsoft.com/office/powerpoint/2010/main" val="15926760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left)">
                                      <p:cBhvr>
                                        <p:cTn id="7"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77318"/>
            <a:ext cx="7886700" cy="1339970"/>
          </a:xfrm>
        </p:spPr>
        <p:txBody>
          <a:bodyPr/>
          <a:lstStyle/>
          <a:p>
            <a:r>
              <a:rPr lang="en-US" dirty="0"/>
              <a:t>Full Wave Calculation</a:t>
            </a:r>
          </a:p>
        </p:txBody>
      </p:sp>
      <p:sp>
        <p:nvSpPr>
          <p:cNvPr id="4" name="Footer Placeholder 3"/>
          <p:cNvSpPr>
            <a:spLocks noGrp="1"/>
          </p:cNvSpPr>
          <p:nvPr>
            <p:ph type="ftr" sz="quarter" idx="11"/>
          </p:nvPr>
        </p:nvSpPr>
        <p:spPr/>
        <p:txBody>
          <a:bodyPr/>
          <a:lstStyle/>
          <a:p>
            <a:r>
              <a:rPr lang="en-SG" dirty="0"/>
              <a:t>SYPT 2020</a:t>
            </a:r>
          </a:p>
        </p:txBody>
      </p:sp>
      <p:sp>
        <p:nvSpPr>
          <p:cNvPr id="5" name="Slide Number Placeholder 4"/>
          <p:cNvSpPr>
            <a:spLocks noGrp="1"/>
          </p:cNvSpPr>
          <p:nvPr>
            <p:ph type="sldNum" sz="quarter" idx="4"/>
          </p:nvPr>
        </p:nvSpPr>
        <p:spPr/>
        <p:txBody>
          <a:bodyPr/>
          <a:lstStyle/>
          <a:p>
            <a:fld id="{D524B6CE-5D57-4459-A907-3F1D5BE11E1F}" type="slidenum">
              <a:rPr lang="en-SG" smtClean="0">
                <a:solidFill>
                  <a:prstClr val="black"/>
                </a:solidFill>
              </a:rPr>
              <a:pPr/>
              <a:t>31</a:t>
            </a:fld>
            <a:endParaRPr lang="en-SG" dirty="0">
              <a:solidFill>
                <a:prstClr val="black"/>
              </a:solidFill>
            </a:endParaRPr>
          </a:p>
        </p:txBody>
      </p:sp>
      <p:grpSp>
        <p:nvGrpSpPr>
          <p:cNvPr id="41" name="Group 40">
            <a:extLst>
              <a:ext uri="{FF2B5EF4-FFF2-40B4-BE49-F238E27FC236}">
                <a16:creationId xmlns:a16="http://schemas.microsoft.com/office/drawing/2014/main" id="{0E3A7137-AA01-4EB1-BD3A-2A487073D941}"/>
              </a:ext>
            </a:extLst>
          </p:cNvPr>
          <p:cNvGrpSpPr/>
          <p:nvPr/>
        </p:nvGrpSpPr>
        <p:grpSpPr>
          <a:xfrm>
            <a:off x="1183167" y="6269881"/>
            <a:ext cx="6777665" cy="344469"/>
            <a:chOff x="164165" y="6353803"/>
            <a:chExt cx="6777665" cy="344469"/>
          </a:xfrm>
        </p:grpSpPr>
        <p:sp>
          <p:nvSpPr>
            <p:cNvPr id="48" name="TextBox 47">
              <a:extLst>
                <a:ext uri="{FF2B5EF4-FFF2-40B4-BE49-F238E27FC236}">
                  <a16:creationId xmlns:a16="http://schemas.microsoft.com/office/drawing/2014/main" id="{80AAD0A4-97ED-4120-A4C9-E6B44E876CC9}"/>
                </a:ext>
              </a:extLst>
            </p:cNvPr>
            <p:cNvSpPr txBox="1"/>
            <p:nvPr/>
          </p:nvSpPr>
          <p:spPr>
            <a:xfrm>
              <a:off x="2189065" y="6353804"/>
              <a:ext cx="1034963" cy="307777"/>
            </a:xfrm>
            <a:prstGeom prst="rect">
              <a:avLst/>
            </a:prstGeom>
            <a:noFill/>
          </p:spPr>
          <p:txBody>
            <a:bodyPr wrap="none" rtlCol="0">
              <a:spAutoFit/>
            </a:bodyPr>
            <a:lstStyle/>
            <a:p>
              <a:pPr algn="ctr"/>
              <a:r>
                <a:rPr lang="en-SG" sz="1400" dirty="0">
                  <a:ea typeface="Segoe UI" charset="0"/>
                  <a:cs typeface="Segoe UI" charset="0"/>
                </a:rPr>
                <a:t>Qualitative</a:t>
              </a:r>
            </a:p>
          </p:txBody>
        </p:sp>
        <p:sp>
          <p:nvSpPr>
            <p:cNvPr id="50" name="TextBox 49">
              <a:extLst>
                <a:ext uri="{FF2B5EF4-FFF2-40B4-BE49-F238E27FC236}">
                  <a16:creationId xmlns:a16="http://schemas.microsoft.com/office/drawing/2014/main" id="{CB06E594-14E8-4349-A3B2-51B1C83AB8C8}"/>
                </a:ext>
              </a:extLst>
            </p:cNvPr>
            <p:cNvSpPr txBox="1"/>
            <p:nvPr/>
          </p:nvSpPr>
          <p:spPr>
            <a:xfrm>
              <a:off x="3860508" y="6353803"/>
              <a:ext cx="1153586" cy="307777"/>
            </a:xfrm>
            <a:prstGeom prst="rect">
              <a:avLst/>
            </a:prstGeom>
            <a:noFill/>
            <a:ln>
              <a:noFill/>
            </a:ln>
          </p:spPr>
          <p:txBody>
            <a:bodyPr wrap="none" rtlCol="0">
              <a:spAutoFit/>
            </a:bodyPr>
            <a:lstStyle/>
            <a:p>
              <a:pPr algn="ctr"/>
              <a:r>
                <a:rPr lang="en-SG" sz="1400" b="0" dirty="0">
                  <a:ln>
                    <a:noFill/>
                  </a:ln>
                  <a:solidFill>
                    <a:srgbClr val="C00000"/>
                  </a:solidFill>
                  <a:latin typeface="Segoe UI" charset="0"/>
                  <a:ea typeface="Segoe UI" charset="0"/>
                  <a:cs typeface="Segoe UI" charset="0"/>
                </a:rPr>
                <a:t>Quantitative</a:t>
              </a:r>
            </a:p>
          </p:txBody>
        </p:sp>
        <p:sp>
          <p:nvSpPr>
            <p:cNvPr id="51" name="TextBox 50">
              <a:extLst>
                <a:ext uri="{FF2B5EF4-FFF2-40B4-BE49-F238E27FC236}">
                  <a16:creationId xmlns:a16="http://schemas.microsoft.com/office/drawing/2014/main" id="{E642D2CC-CF26-46EF-A352-43F1F7A7DE0E}"/>
                </a:ext>
              </a:extLst>
            </p:cNvPr>
            <p:cNvSpPr txBox="1"/>
            <p:nvPr/>
          </p:nvSpPr>
          <p:spPr>
            <a:xfrm>
              <a:off x="5612553" y="6353803"/>
              <a:ext cx="1034257" cy="307777"/>
            </a:xfrm>
            <a:prstGeom prst="rect">
              <a:avLst/>
            </a:prstGeom>
            <a:noFill/>
          </p:spPr>
          <p:txBody>
            <a:bodyPr wrap="none" rtlCol="0">
              <a:spAutoFit/>
            </a:bodyPr>
            <a:lstStyle/>
            <a:p>
              <a:pPr algn="ctr"/>
              <a:r>
                <a:rPr lang="en-SG" sz="1400" dirty="0"/>
                <a:t>Conclusion</a:t>
              </a:r>
            </a:p>
          </p:txBody>
        </p:sp>
        <p:cxnSp>
          <p:nvCxnSpPr>
            <p:cNvPr id="52" name="Straight Connector 51">
              <a:extLst>
                <a:ext uri="{FF2B5EF4-FFF2-40B4-BE49-F238E27FC236}">
                  <a16:creationId xmlns:a16="http://schemas.microsoft.com/office/drawing/2014/main" id="{3C5A11E0-5486-4291-BAFC-4703AFFBA72B}"/>
                </a:ext>
              </a:extLst>
            </p:cNvPr>
            <p:cNvCxnSpPr>
              <a:cxnSpLocks/>
            </p:cNvCxnSpPr>
            <p:nvPr/>
          </p:nvCxnSpPr>
          <p:spPr>
            <a:xfrm flipV="1">
              <a:off x="164165" y="6695222"/>
              <a:ext cx="1624295" cy="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C038DE49-FC64-4960-AFBE-A134066B0299}"/>
                </a:ext>
              </a:extLst>
            </p:cNvPr>
            <p:cNvSpPr txBox="1"/>
            <p:nvPr/>
          </p:nvSpPr>
          <p:spPr>
            <a:xfrm>
              <a:off x="407967" y="6353806"/>
              <a:ext cx="1131335" cy="307777"/>
            </a:xfrm>
            <a:prstGeom prst="rect">
              <a:avLst/>
            </a:prstGeom>
            <a:noFill/>
          </p:spPr>
          <p:txBody>
            <a:bodyPr wrap="none" rtlCol="0">
              <a:spAutoFit/>
            </a:bodyPr>
            <a:lstStyle/>
            <a:p>
              <a:pPr algn="ctr"/>
              <a:r>
                <a:rPr lang="en-SG" sz="1400" dirty="0">
                  <a:cs typeface="Segoe UI Semibold" panose="020B0702040204020203" pitchFamily="34" charset="0"/>
                </a:rPr>
                <a:t>Introduction</a:t>
              </a:r>
            </a:p>
          </p:txBody>
        </p:sp>
        <p:cxnSp>
          <p:nvCxnSpPr>
            <p:cNvPr id="60" name="Straight Connector 59">
              <a:extLst>
                <a:ext uri="{FF2B5EF4-FFF2-40B4-BE49-F238E27FC236}">
                  <a16:creationId xmlns:a16="http://schemas.microsoft.com/office/drawing/2014/main" id="{0B173E45-F167-485F-A5F6-AE1D1B0940DF}"/>
                </a:ext>
              </a:extLst>
            </p:cNvPr>
            <p:cNvCxnSpPr>
              <a:cxnSpLocks/>
            </p:cNvCxnSpPr>
            <p:nvPr/>
          </p:nvCxnSpPr>
          <p:spPr>
            <a:xfrm flipV="1">
              <a:off x="1880544" y="6695220"/>
              <a:ext cx="1624295" cy="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2D103EE8-4103-4552-9545-15389E7BA077}"/>
                </a:ext>
              </a:extLst>
            </p:cNvPr>
            <p:cNvCxnSpPr>
              <a:cxnSpLocks/>
            </p:cNvCxnSpPr>
            <p:nvPr/>
          </p:nvCxnSpPr>
          <p:spPr>
            <a:xfrm flipV="1">
              <a:off x="3596923" y="6698270"/>
              <a:ext cx="1624295" cy="2"/>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A421A564-AF8E-4A82-B1BF-AC07D1BFBC26}"/>
                </a:ext>
              </a:extLst>
            </p:cNvPr>
            <p:cNvCxnSpPr>
              <a:cxnSpLocks/>
            </p:cNvCxnSpPr>
            <p:nvPr/>
          </p:nvCxnSpPr>
          <p:spPr>
            <a:xfrm flipV="1">
              <a:off x="5317535" y="6695218"/>
              <a:ext cx="1624295" cy="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43" name="Picture 4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9598">
            <a:off x="5727451" y="740561"/>
            <a:ext cx="1804463" cy="1402920"/>
          </a:xfrm>
          <a:prstGeom prst="rect">
            <a:avLst/>
          </a:prstGeom>
        </p:spPr>
      </p:pic>
      <p:pic>
        <p:nvPicPr>
          <p:cNvPr id="24" name="Picture 2" descr="Image result for dark cardboard"/>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b="11609"/>
          <a:stretch/>
        </p:blipFill>
        <p:spPr bwMode="auto">
          <a:xfrm>
            <a:off x="1766868" y="1857638"/>
            <a:ext cx="791436" cy="2010179"/>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p:cNvSpPr txBox="1"/>
          <p:nvPr/>
        </p:nvSpPr>
        <p:spPr>
          <a:xfrm>
            <a:off x="7343667" y="1034493"/>
            <a:ext cx="853063" cy="369332"/>
          </a:xfrm>
          <a:prstGeom prst="rect">
            <a:avLst/>
          </a:prstGeom>
          <a:solidFill>
            <a:srgbClr val="FFC524">
              <a:alpha val="73000"/>
            </a:srgbClr>
          </a:solidFill>
          <a:ln w="38100">
            <a:solidFill>
              <a:schemeClr val="tx1"/>
            </a:solidFill>
          </a:ln>
        </p:spPr>
        <p:txBody>
          <a:bodyPr wrap="square" rtlCol="0">
            <a:spAutoFit/>
          </a:bodyPr>
          <a:lstStyle/>
          <a:p>
            <a:pPr algn="ctr"/>
            <a:r>
              <a:rPr lang="en-US" i="1" dirty="0"/>
              <a:t>Laser</a:t>
            </a:r>
          </a:p>
        </p:txBody>
      </p:sp>
      <p:sp>
        <p:nvSpPr>
          <p:cNvPr id="27" name="TextBox 26"/>
          <p:cNvSpPr txBox="1"/>
          <p:nvPr/>
        </p:nvSpPr>
        <p:spPr>
          <a:xfrm>
            <a:off x="497035" y="2523425"/>
            <a:ext cx="1007190" cy="646331"/>
          </a:xfrm>
          <a:prstGeom prst="rect">
            <a:avLst/>
          </a:prstGeom>
          <a:solidFill>
            <a:srgbClr val="FFC524">
              <a:alpha val="73000"/>
            </a:srgbClr>
          </a:solidFill>
          <a:ln w="38100">
            <a:solidFill>
              <a:schemeClr val="tx1"/>
            </a:solidFill>
          </a:ln>
        </p:spPr>
        <p:txBody>
          <a:bodyPr wrap="square" rtlCol="0">
            <a:spAutoFit/>
          </a:bodyPr>
          <a:lstStyle/>
          <a:p>
            <a:r>
              <a:rPr lang="en-US" i="1" dirty="0"/>
              <a:t>Dark Surface</a:t>
            </a:r>
          </a:p>
        </p:txBody>
      </p:sp>
      <p:cxnSp>
        <p:nvCxnSpPr>
          <p:cNvPr id="23" name="Straight Connector 22"/>
          <p:cNvCxnSpPr/>
          <p:nvPr/>
        </p:nvCxnSpPr>
        <p:spPr>
          <a:xfrm flipH="1">
            <a:off x="2568246" y="1682420"/>
            <a:ext cx="3411288" cy="116835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45" name="Isosceles Triangle 44"/>
          <p:cNvSpPr/>
          <p:nvPr/>
        </p:nvSpPr>
        <p:spPr>
          <a:xfrm rot="14806161">
            <a:off x="4263392" y="2119033"/>
            <a:ext cx="172360" cy="255756"/>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rot="19812807">
            <a:off x="2484472" y="2793228"/>
            <a:ext cx="141319" cy="14026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p:cNvSpPr/>
          <p:nvPr/>
        </p:nvSpPr>
        <p:spPr>
          <a:xfrm>
            <a:off x="6113348" y="2456750"/>
            <a:ext cx="669075" cy="69540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p:cNvSpPr/>
          <p:nvPr/>
        </p:nvSpPr>
        <p:spPr>
          <a:xfrm>
            <a:off x="5979534" y="2456750"/>
            <a:ext cx="267629" cy="695408"/>
          </a:xfrm>
          <a:prstGeom prst="ellips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p:cNvSpPr/>
          <p:nvPr/>
        </p:nvSpPr>
        <p:spPr>
          <a:xfrm>
            <a:off x="6782423" y="2275337"/>
            <a:ext cx="815548" cy="938457"/>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TextBox 78"/>
          <p:cNvSpPr txBox="1"/>
          <p:nvPr/>
        </p:nvSpPr>
        <p:spPr>
          <a:xfrm>
            <a:off x="6711455" y="1803358"/>
            <a:ext cx="999144" cy="369332"/>
          </a:xfrm>
          <a:prstGeom prst="rect">
            <a:avLst/>
          </a:prstGeom>
          <a:solidFill>
            <a:srgbClr val="FFC524">
              <a:alpha val="73000"/>
            </a:srgbClr>
          </a:solidFill>
          <a:ln w="38100">
            <a:solidFill>
              <a:schemeClr val="tx1"/>
            </a:solidFill>
          </a:ln>
        </p:spPr>
        <p:txBody>
          <a:bodyPr wrap="square" rtlCol="0">
            <a:spAutoFit/>
          </a:bodyPr>
          <a:lstStyle/>
          <a:p>
            <a:r>
              <a:rPr lang="en-US" i="1" dirty="0"/>
              <a:t>Camera</a:t>
            </a:r>
          </a:p>
        </p:txBody>
      </p:sp>
      <p:sp>
        <p:nvSpPr>
          <p:cNvPr id="80" name="TextBox 79"/>
          <p:cNvSpPr txBox="1"/>
          <p:nvPr/>
        </p:nvSpPr>
        <p:spPr>
          <a:xfrm>
            <a:off x="6941518" y="3029128"/>
            <a:ext cx="1538162" cy="369332"/>
          </a:xfrm>
          <a:prstGeom prst="rect">
            <a:avLst/>
          </a:prstGeom>
          <a:solidFill>
            <a:srgbClr val="FFC524">
              <a:alpha val="73000"/>
            </a:srgbClr>
          </a:solidFill>
          <a:ln w="38100">
            <a:solidFill>
              <a:schemeClr val="tx1"/>
            </a:solidFill>
          </a:ln>
        </p:spPr>
        <p:txBody>
          <a:bodyPr wrap="square" rtlCol="0">
            <a:spAutoFit/>
          </a:bodyPr>
          <a:lstStyle/>
          <a:p>
            <a:r>
              <a:rPr lang="en-US" i="1" dirty="0"/>
              <a:t>Image Sensor</a:t>
            </a:r>
          </a:p>
        </p:txBody>
      </p:sp>
      <p:sp>
        <p:nvSpPr>
          <p:cNvPr id="57" name="Oval 56"/>
          <p:cNvSpPr/>
          <p:nvPr/>
        </p:nvSpPr>
        <p:spPr>
          <a:xfrm rot="19812807">
            <a:off x="5970297" y="1586414"/>
            <a:ext cx="141319" cy="14026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p:cNvSpPr/>
          <p:nvPr/>
        </p:nvSpPr>
        <p:spPr>
          <a:xfrm rot="19812807">
            <a:off x="7528908" y="2680486"/>
            <a:ext cx="141319" cy="14026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4" name="TextBox 73"/>
              <p:cNvSpPr txBox="1"/>
              <p:nvPr/>
            </p:nvSpPr>
            <p:spPr>
              <a:xfrm>
                <a:off x="2909982" y="2692701"/>
                <a:ext cx="738601" cy="307777"/>
              </a:xfrm>
              <a:prstGeom prst="rect">
                <a:avLst/>
              </a:prstGeom>
              <a:noFill/>
              <a:ln w="38100">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m:t>
                      </m:r>
                      <m:r>
                        <a:rPr lang="en-US" sz="2000" b="0" i="1" smtClean="0">
                          <a:latin typeface="Cambria Math" panose="02040503050406030204" pitchFamily="18" charset="0"/>
                        </a:rPr>
                        <m:t>𝑥</m:t>
                      </m:r>
                      <m:r>
                        <a:rPr lang="en-US" sz="2000" b="0" i="1" smtClean="0">
                          <a:latin typeface="Cambria Math" panose="02040503050406030204" pitchFamily="18" charset="0"/>
                        </a:rPr>
                        <m:t>,</m:t>
                      </m:r>
                      <m:r>
                        <a:rPr lang="en-US" sz="2000" b="0" i="1" smtClean="0">
                          <a:latin typeface="Cambria Math" panose="02040503050406030204" pitchFamily="18" charset="0"/>
                        </a:rPr>
                        <m:t>𝑦</m:t>
                      </m:r>
                      <m:r>
                        <a:rPr lang="en-US" sz="2000" b="0" i="1" smtClean="0">
                          <a:latin typeface="Cambria Math" panose="02040503050406030204" pitchFamily="18" charset="0"/>
                        </a:rPr>
                        <m:t>) </m:t>
                      </m:r>
                    </m:oMath>
                  </m:oMathPara>
                </a14:m>
                <a:endParaRPr lang="en-US" sz="2000" i="1" dirty="0"/>
              </a:p>
            </p:txBody>
          </p:sp>
        </mc:Choice>
        <mc:Fallback xmlns="">
          <p:sp>
            <p:nvSpPr>
              <p:cNvPr id="74" name="TextBox 73"/>
              <p:cNvSpPr txBox="1">
                <a:spLocks noRot="1" noChangeAspect="1" noMove="1" noResize="1" noEditPoints="1" noAdjustHandles="1" noChangeArrowheads="1" noChangeShapeType="1" noTextEdit="1"/>
              </p:cNvSpPr>
              <p:nvPr/>
            </p:nvSpPr>
            <p:spPr>
              <a:xfrm>
                <a:off x="2909982" y="2692701"/>
                <a:ext cx="738601" cy="307777"/>
              </a:xfrm>
              <a:prstGeom prst="rect">
                <a:avLst/>
              </a:prstGeom>
              <a:blipFill>
                <a:blip r:embed="rId5"/>
                <a:stretch>
                  <a:fillRect l="-10656" r="-2459" b="-40000"/>
                </a:stretch>
              </a:blipFill>
              <a:ln w="3810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5" name="TextBox 74"/>
              <p:cNvSpPr txBox="1"/>
              <p:nvPr/>
            </p:nvSpPr>
            <p:spPr>
              <a:xfrm>
                <a:off x="7720883" y="2573726"/>
                <a:ext cx="758797" cy="307777"/>
              </a:xfrm>
              <a:prstGeom prst="rect">
                <a:avLst/>
              </a:prstGeom>
              <a:noFill/>
              <a:ln w="38100">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𝛼</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𝛽</m:t>
                      </m:r>
                      <m:r>
                        <a:rPr lang="en-US" sz="2000" b="0" i="1" smtClean="0">
                          <a:latin typeface="Cambria Math" panose="02040503050406030204" pitchFamily="18" charset="0"/>
                        </a:rPr>
                        <m:t>) </m:t>
                      </m:r>
                    </m:oMath>
                  </m:oMathPara>
                </a14:m>
                <a:endParaRPr lang="en-US" sz="2000" i="1" dirty="0"/>
              </a:p>
            </p:txBody>
          </p:sp>
        </mc:Choice>
        <mc:Fallback xmlns="">
          <p:sp>
            <p:nvSpPr>
              <p:cNvPr id="75" name="TextBox 74"/>
              <p:cNvSpPr txBox="1">
                <a:spLocks noRot="1" noChangeAspect="1" noMove="1" noResize="1" noEditPoints="1" noAdjustHandles="1" noChangeArrowheads="1" noChangeShapeType="1" noTextEdit="1"/>
              </p:cNvSpPr>
              <p:nvPr/>
            </p:nvSpPr>
            <p:spPr>
              <a:xfrm>
                <a:off x="7720883" y="2573726"/>
                <a:ext cx="758797" cy="307777"/>
              </a:xfrm>
              <a:prstGeom prst="rect">
                <a:avLst/>
              </a:prstGeom>
              <a:blipFill>
                <a:blip r:embed="rId6"/>
                <a:stretch>
                  <a:fillRect l="-11290" r="-4032" b="-37255"/>
                </a:stretch>
              </a:blipFill>
              <a:ln w="3810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p:cNvSpPr txBox="1"/>
              <p:nvPr/>
            </p:nvSpPr>
            <p:spPr>
              <a:xfrm>
                <a:off x="943161" y="4205332"/>
                <a:ext cx="7161359" cy="877035"/>
              </a:xfrm>
              <a:prstGeom prst="rect">
                <a:avLst/>
              </a:prstGeom>
              <a:noFill/>
              <a:ln w="38100">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000" i="1" smtClean="0">
                              <a:latin typeface="Cambria Math" panose="02040503050406030204" pitchFamily="18" charset="0"/>
                            </a:rPr>
                          </m:ctrlPr>
                        </m:sSupPr>
                        <m:e>
                          <m:sSub>
                            <m:sSubPr>
                              <m:ctrlPr>
                                <a:rPr lang="en-US" sz="2000" i="1">
                                  <a:latin typeface="Cambria Math" panose="02040503050406030204" pitchFamily="18" charset="0"/>
                                </a:rPr>
                              </m:ctrlPr>
                            </m:sSubPr>
                            <m:e>
                              <m:r>
                                <a:rPr lang="en-US" sz="2000" b="0" i="1" smtClean="0">
                                  <a:latin typeface="Cambria Math" panose="02040503050406030204" pitchFamily="18" charset="0"/>
                                </a:rPr>
                                <m:t>|</m:t>
                              </m:r>
                              <m:r>
                                <a:rPr lang="en-US" sz="2000" i="1">
                                  <a:latin typeface="Cambria Math" panose="02040503050406030204" pitchFamily="18" charset="0"/>
                                </a:rPr>
                                <m:t>𝐸</m:t>
                              </m:r>
                            </m:e>
                            <m:sub>
                              <m:sSub>
                                <m:sSubPr>
                                  <m:ctrlPr>
                                    <a:rPr lang="en-US" sz="2000" i="1" smtClean="0">
                                      <a:latin typeface="Cambria Math" panose="02040503050406030204" pitchFamily="18" charset="0"/>
                                    </a:rPr>
                                  </m:ctrlPr>
                                </m:sSubPr>
                                <m:e>
                                  <m:r>
                                    <a:rPr lang="en-US" sz="2000" i="1">
                                      <a:latin typeface="Cambria Math" panose="02040503050406030204" pitchFamily="18" charset="0"/>
                                    </a:rPr>
                                    <m:t>𝑟</m:t>
                                  </m:r>
                                </m:e>
                                <m:sub>
                                  <m:r>
                                    <a:rPr lang="en-US" sz="2000" b="0" i="1" smtClean="0">
                                      <a:latin typeface="Cambria Math" panose="02040503050406030204" pitchFamily="18" charset="0"/>
                                    </a:rPr>
                                    <m:t>0</m:t>
                                  </m:r>
                                </m:sub>
                              </m:sSub>
                            </m:sub>
                          </m:sSub>
                          <m:r>
                            <a:rPr lang="en-US" sz="2000" b="0" i="1" smtClean="0">
                              <a:latin typeface="Cambria Math" panose="02040503050406030204" pitchFamily="18" charset="0"/>
                            </a:rPr>
                            <m:t>|</m:t>
                          </m:r>
                        </m:e>
                        <m:sup>
                          <m:r>
                            <a:rPr lang="en-US" sz="2000" b="0" i="1" smtClean="0">
                              <a:latin typeface="Cambria Math" panose="02040503050406030204" pitchFamily="18" charset="0"/>
                            </a:rPr>
                            <m:t>2</m:t>
                          </m:r>
                        </m:sup>
                      </m:sSup>
                      <m:r>
                        <a:rPr lang="en-US" sz="2000" b="0" i="1" smtClean="0">
                          <a:latin typeface="Cambria Math" panose="02040503050406030204" pitchFamily="18" charset="0"/>
                        </a:rPr>
                        <m:t>=</m:t>
                      </m:r>
                      <m:nary>
                        <m:naryPr>
                          <m:chr m:val="∑"/>
                          <m:ctrlPr>
                            <a:rPr lang="en-US" sz="2000" i="1">
                              <a:latin typeface="Cambria Math" panose="02040503050406030204" pitchFamily="18" charset="0"/>
                            </a:rPr>
                          </m:ctrlPr>
                        </m:naryPr>
                        <m:sub>
                          <m:r>
                            <m:rPr>
                              <m:brk m:alnAt="23"/>
                            </m:rPr>
                            <a:rPr lang="en-US" sz="2000" i="1">
                              <a:latin typeface="Cambria Math" panose="02040503050406030204" pitchFamily="18" charset="0"/>
                            </a:rPr>
                            <m:t>𝑛</m:t>
                          </m:r>
                          <m:r>
                            <a:rPr lang="en-US" sz="2000" i="1">
                              <a:latin typeface="Cambria Math" panose="02040503050406030204" pitchFamily="18" charset="0"/>
                            </a:rPr>
                            <m:t>=0</m:t>
                          </m:r>
                        </m:sub>
                        <m:sup>
                          <m:r>
                            <a:rPr lang="en-US" sz="2000" i="1">
                              <a:latin typeface="Cambria Math" panose="02040503050406030204" pitchFamily="18" charset="0"/>
                            </a:rPr>
                            <m:t>𝑁</m:t>
                          </m:r>
                        </m:sup>
                        <m:e>
                          <m:sSup>
                            <m:sSupPr>
                              <m:ctrlPr>
                                <a:rPr lang="en-US" sz="2000" i="1">
                                  <a:latin typeface="Cambria Math" panose="02040503050406030204" pitchFamily="18" charset="0"/>
                                </a:rPr>
                              </m:ctrlPr>
                            </m:sSupPr>
                            <m:e>
                              <m:sSub>
                                <m:sSubPr>
                                  <m:ctrlPr>
                                    <a:rPr lang="en-US" sz="2000" i="1" smtClean="0">
                                      <a:latin typeface="Cambria Math" panose="02040503050406030204" pitchFamily="18" charset="0"/>
                                    </a:rPr>
                                  </m:ctrlPr>
                                </m:sSubPr>
                                <m:e>
                                  <m:r>
                                    <a:rPr lang="en-US" sz="2000" i="1">
                                      <a:latin typeface="Cambria Math" panose="02040503050406030204" pitchFamily="18" charset="0"/>
                                    </a:rPr>
                                    <m:t>𝐸</m:t>
                                  </m:r>
                                </m:e>
                                <m:sub>
                                  <m:sSub>
                                    <m:sSubPr>
                                      <m:ctrlPr>
                                        <a:rPr lang="en-SG" sz="2000" b="0" i="1" smtClean="0">
                                          <a:latin typeface="Cambria Math" panose="02040503050406030204" pitchFamily="18" charset="0"/>
                                        </a:rPr>
                                      </m:ctrlPr>
                                    </m:sSubPr>
                                    <m:e>
                                      <m:r>
                                        <a:rPr lang="en-US" sz="2000" b="0" i="1" smtClean="0">
                                          <a:latin typeface="Cambria Math" panose="02040503050406030204" pitchFamily="18" charset="0"/>
                                        </a:rPr>
                                        <m:t>𝑛</m:t>
                                      </m:r>
                                    </m:e>
                                    <m:sub>
                                      <m:r>
                                        <a:rPr lang="en-SG" sz="2000" b="0" i="1" smtClean="0">
                                          <a:latin typeface="Cambria Math" panose="02040503050406030204" pitchFamily="18" charset="0"/>
                                        </a:rPr>
                                        <m:t>0</m:t>
                                      </m:r>
                                    </m:sub>
                                  </m:sSub>
                                </m:sub>
                              </m:sSub>
                            </m:e>
                            <m:sup>
                              <m:r>
                                <a:rPr lang="en-US" sz="2000" b="0" i="1" smtClean="0">
                                  <a:latin typeface="Cambria Math" panose="02040503050406030204" pitchFamily="18" charset="0"/>
                                </a:rPr>
                                <m:t>2</m:t>
                              </m:r>
                            </m:sup>
                          </m:sSup>
                        </m:e>
                      </m:nary>
                      <m:r>
                        <a:rPr lang="en-US" sz="2000" b="0" i="1" smtClean="0">
                          <a:latin typeface="Cambria Math" panose="02040503050406030204" pitchFamily="18" charset="0"/>
                        </a:rPr>
                        <m:t>+2</m:t>
                      </m:r>
                      <m:nary>
                        <m:naryPr>
                          <m:chr m:val="∑"/>
                          <m:ctrlPr>
                            <a:rPr lang="en-US" sz="2000" i="1">
                              <a:latin typeface="Cambria Math" panose="02040503050406030204" pitchFamily="18" charset="0"/>
                            </a:rPr>
                          </m:ctrlPr>
                        </m:naryPr>
                        <m:sub>
                          <m:sSup>
                            <m:sSupPr>
                              <m:ctrlPr>
                                <a:rPr lang="en-US" sz="2000" b="0" i="1" smtClean="0">
                                  <a:latin typeface="Cambria Math" panose="02040503050406030204" pitchFamily="18" charset="0"/>
                                </a:rPr>
                              </m:ctrlPr>
                            </m:sSupPr>
                            <m:e>
                              <m:r>
                                <m:rPr>
                                  <m:brk m:alnAt="23"/>
                                </m:rPr>
                                <a:rPr lang="en-US" sz="2000" i="1">
                                  <a:latin typeface="Cambria Math" panose="02040503050406030204" pitchFamily="18" charset="0"/>
                                </a:rPr>
                                <m:t>𝑛</m:t>
                              </m:r>
                            </m:e>
                            <m:sup>
                              <m:r>
                                <a:rPr lang="en-US" sz="2000" b="0" i="1" smtClean="0">
                                  <a:latin typeface="Cambria Math" panose="02040503050406030204" pitchFamily="18" charset="0"/>
                                </a:rPr>
                                <m:t>′</m:t>
                              </m:r>
                            </m:sup>
                          </m:sSup>
                          <m:r>
                            <m:rPr>
                              <m:brk m:alnAt="23"/>
                            </m:rPr>
                            <a:rPr lang="en-US" sz="2000" b="0" i="1" smtClean="0">
                              <a:latin typeface="Cambria Math" panose="02040503050406030204" pitchFamily="18" charset="0"/>
                            </a:rPr>
                            <m:t>&gt;</m:t>
                          </m:r>
                          <m:r>
                            <a:rPr lang="en-US" sz="2000" b="0" i="1" smtClean="0">
                              <a:latin typeface="Cambria Math" panose="02040503050406030204" pitchFamily="18" charset="0"/>
                            </a:rPr>
                            <m:t>𝑛</m:t>
                          </m:r>
                        </m:sub>
                        <m:sup>
                          <m:r>
                            <a:rPr lang="en-US" sz="2000" i="1">
                              <a:latin typeface="Cambria Math" panose="02040503050406030204" pitchFamily="18" charset="0"/>
                            </a:rPr>
                            <m:t>𝑁</m:t>
                          </m:r>
                        </m:sup>
                        <m:e>
                          <m:nary>
                            <m:naryPr>
                              <m:chr m:val="∑"/>
                              <m:ctrlPr>
                                <a:rPr lang="en-US" sz="2000" i="1">
                                  <a:latin typeface="Cambria Math" panose="02040503050406030204" pitchFamily="18" charset="0"/>
                                </a:rPr>
                              </m:ctrlPr>
                            </m:naryPr>
                            <m:sub>
                              <m:r>
                                <m:rPr>
                                  <m:brk m:alnAt="23"/>
                                </m:rPr>
                                <a:rPr lang="en-US" sz="2000" i="1">
                                  <a:latin typeface="Cambria Math" panose="02040503050406030204" pitchFamily="18" charset="0"/>
                                </a:rPr>
                                <m:t>𝑛</m:t>
                              </m:r>
                              <m:r>
                                <a:rPr lang="en-US" sz="2000" i="1">
                                  <a:latin typeface="Cambria Math" panose="02040503050406030204" pitchFamily="18" charset="0"/>
                                </a:rPr>
                                <m:t>=0</m:t>
                              </m:r>
                            </m:sub>
                            <m:sup>
                              <m:r>
                                <a:rPr lang="en-US" sz="2000" i="1">
                                  <a:latin typeface="Cambria Math" panose="02040503050406030204" pitchFamily="18" charset="0"/>
                                </a:rPr>
                                <m:t>𝑁</m:t>
                              </m:r>
                              <m:r>
                                <a:rPr lang="en-US" sz="2000" b="0" i="1" smtClean="0">
                                  <a:latin typeface="Cambria Math" panose="02040503050406030204" pitchFamily="18" charset="0"/>
                                </a:rPr>
                                <m:t>−1</m:t>
                              </m:r>
                            </m:sup>
                            <m:e>
                              <m:sSub>
                                <m:sSubPr>
                                  <m:ctrlPr>
                                    <a:rPr lang="en-US" sz="200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𝐸</m:t>
                                  </m:r>
                                </m:e>
                                <m:sub>
                                  <m:sSub>
                                    <m:sSubPr>
                                      <m:ctrlPr>
                                        <a:rPr lang="en-US" sz="2000" i="1">
                                          <a:latin typeface="Cambria Math" panose="02040503050406030204" pitchFamily="18" charset="0"/>
                                        </a:rPr>
                                      </m:ctrlPr>
                                    </m:sSubPr>
                                    <m:e>
                                      <m:sSup>
                                        <m:sSupPr>
                                          <m:ctrlPr>
                                            <a:rPr lang="en-US" sz="2000" i="1">
                                              <a:latin typeface="Cambria Math" panose="02040503050406030204" pitchFamily="18" charset="0"/>
                                            </a:rPr>
                                          </m:ctrlPr>
                                        </m:sSupPr>
                                        <m:e>
                                          <m:r>
                                            <a:rPr lang="en-US" sz="2000" i="1">
                                              <a:latin typeface="Cambria Math" panose="02040503050406030204" pitchFamily="18" charset="0"/>
                                            </a:rPr>
                                            <m:t>𝑛</m:t>
                                          </m:r>
                                        </m:e>
                                        <m:sup>
                                          <m:r>
                                            <a:rPr lang="en-US" sz="2000" i="1">
                                              <a:latin typeface="Cambria Math" panose="02040503050406030204" pitchFamily="18" charset="0"/>
                                            </a:rPr>
                                            <m:t>′</m:t>
                                          </m:r>
                                        </m:sup>
                                      </m:sSup>
                                    </m:e>
                                    <m:sub>
                                      <m:r>
                                        <a:rPr lang="en-US" sz="2000" i="1">
                                          <a:latin typeface="Cambria Math" panose="02040503050406030204" pitchFamily="18" charset="0"/>
                                        </a:rPr>
                                        <m:t>0</m:t>
                                      </m:r>
                                    </m:sub>
                                  </m:sSub>
                                </m:sub>
                              </m:sSub>
                            </m:e>
                          </m:nary>
                        </m:e>
                      </m:nary>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𝐸</m:t>
                          </m:r>
                        </m:e>
                        <m:sub>
                          <m:sSub>
                            <m:sSubPr>
                              <m:ctrlPr>
                                <a:rPr lang="en-US" sz="2000" i="1">
                                  <a:latin typeface="Cambria Math" panose="02040503050406030204" pitchFamily="18" charset="0"/>
                                </a:rPr>
                              </m:ctrlPr>
                            </m:sSubPr>
                            <m:e>
                              <m:r>
                                <a:rPr lang="en-US" sz="2000" b="0" i="1" smtClean="0">
                                  <a:latin typeface="Cambria Math" panose="02040503050406030204" pitchFamily="18" charset="0"/>
                                </a:rPr>
                                <m:t>𝑛</m:t>
                              </m:r>
                            </m:e>
                            <m:sub>
                              <m:r>
                                <a:rPr lang="en-US" sz="2000" i="1">
                                  <a:latin typeface="Cambria Math" panose="02040503050406030204" pitchFamily="18" charset="0"/>
                                </a:rPr>
                                <m:t>0</m:t>
                              </m:r>
                            </m:sub>
                          </m:sSub>
                        </m:sub>
                      </m:sSub>
                      <m:r>
                        <m:rPr>
                          <m:sty m:val="p"/>
                        </m:rPr>
                        <a:rPr lang="en-US" sz="2000" b="0" i="0" smtClean="0">
                          <a:latin typeface="Cambria Math" panose="02040503050406030204" pitchFamily="18" charset="0"/>
                          <a:ea typeface="Cambria Math" panose="02040503050406030204" pitchFamily="18" charset="0"/>
                        </a:rPr>
                        <m:t>cos</m:t>
                      </m:r>
                      <m:r>
                        <a:rPr lang="en-US" sz="2000" b="0" i="1" smtClean="0">
                          <a:latin typeface="Cambria Math" panose="02040503050406030204" pitchFamily="18" charset="0"/>
                          <a:ea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2</m:t>
                          </m:r>
                          <m:r>
                            <a:rPr lang="en-US" sz="2000" i="1">
                              <a:latin typeface="Cambria Math" panose="02040503050406030204" pitchFamily="18" charset="0"/>
                              <a:ea typeface="Cambria Math" panose="02040503050406030204" pitchFamily="18" charset="0"/>
                            </a:rPr>
                            <m:t>𝜋</m:t>
                          </m:r>
                        </m:num>
                        <m:den>
                          <m:r>
                            <a:rPr lang="en-US" sz="2000" i="1">
                              <a:latin typeface="Cambria Math" panose="02040503050406030204" pitchFamily="18" charset="0"/>
                              <a:ea typeface="Cambria Math" panose="02040503050406030204" pitchFamily="18" charset="0"/>
                            </a:rPr>
                            <m:t>𝜆</m:t>
                          </m:r>
                        </m:den>
                      </m:f>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𝑥</m:t>
                          </m:r>
                        </m:e>
                        <m:sub>
                          <m:sSup>
                            <m:sSupPr>
                              <m:ctrlPr>
                                <a:rPr lang="en-US" sz="2000" b="0" i="1" smtClean="0">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𝑛</m:t>
                              </m:r>
                            </m:e>
                            <m:sup>
                              <m:r>
                                <a:rPr lang="en-US" sz="2000" b="0" i="1" smtClean="0">
                                  <a:latin typeface="Cambria Math" panose="02040503050406030204" pitchFamily="18" charset="0"/>
                                  <a:ea typeface="Cambria Math" panose="02040503050406030204" pitchFamily="18" charset="0"/>
                                </a:rPr>
                                <m:t>′</m:t>
                              </m:r>
                            </m:sup>
                          </m:sSup>
                        </m:sub>
                      </m:sSub>
                      <m:r>
                        <a:rPr lang="en-US" sz="2000" b="0" i="1" smtClean="0">
                          <a:latin typeface="Cambria Math" panose="02040503050406030204" pitchFamily="18" charset="0"/>
                          <a:ea typeface="Cambria Math" panose="02040503050406030204" pitchFamily="18" charset="0"/>
                        </a:rPr>
                        <m:t> −</m:t>
                      </m:r>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2</m:t>
                          </m:r>
                          <m:r>
                            <a:rPr lang="en-US" sz="2000" i="1">
                              <a:latin typeface="Cambria Math" panose="02040503050406030204" pitchFamily="18" charset="0"/>
                              <a:ea typeface="Cambria Math" panose="02040503050406030204" pitchFamily="18" charset="0"/>
                            </a:rPr>
                            <m:t>𝜋</m:t>
                          </m:r>
                        </m:num>
                        <m:den>
                          <m:r>
                            <a:rPr lang="en-US" sz="2000" i="1">
                              <a:latin typeface="Cambria Math" panose="02040503050406030204" pitchFamily="18" charset="0"/>
                              <a:ea typeface="Cambria Math" panose="02040503050406030204" pitchFamily="18" charset="0"/>
                            </a:rPr>
                            <m:t>𝜆</m:t>
                          </m:r>
                        </m:den>
                      </m:f>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𝑥</m:t>
                          </m:r>
                        </m:e>
                        <m:sub>
                          <m:r>
                            <a:rPr lang="en-US" sz="2000" i="1">
                              <a:latin typeface="Cambria Math" panose="02040503050406030204" pitchFamily="18" charset="0"/>
                              <a:ea typeface="Cambria Math" panose="02040503050406030204" pitchFamily="18" charset="0"/>
                            </a:rPr>
                            <m:t>𝑛</m:t>
                          </m:r>
                        </m:sub>
                      </m:sSub>
                      <m:r>
                        <a:rPr lang="en-US" sz="2000" i="1">
                          <a:latin typeface="Cambria Math" panose="02040503050406030204" pitchFamily="18" charset="0"/>
                          <a:ea typeface="Cambria Math" panose="02040503050406030204" pitchFamily="18" charset="0"/>
                        </a:rPr>
                        <m:t>))</m:t>
                      </m:r>
                    </m:oMath>
                  </m:oMathPara>
                </a14:m>
                <a:endParaRPr lang="en-US" sz="2000" i="1" dirty="0"/>
              </a:p>
            </p:txBody>
          </p:sp>
        </mc:Choice>
        <mc:Fallback xmlns="">
          <p:sp>
            <p:nvSpPr>
              <p:cNvPr id="33" name="TextBox 32"/>
              <p:cNvSpPr txBox="1">
                <a:spLocks noRot="1" noChangeAspect="1" noMove="1" noResize="1" noEditPoints="1" noAdjustHandles="1" noChangeArrowheads="1" noChangeShapeType="1" noTextEdit="1"/>
              </p:cNvSpPr>
              <p:nvPr/>
            </p:nvSpPr>
            <p:spPr>
              <a:xfrm>
                <a:off x="943161" y="4205332"/>
                <a:ext cx="7161359" cy="877035"/>
              </a:xfrm>
              <a:prstGeom prst="rect">
                <a:avLst/>
              </a:prstGeom>
              <a:blipFill>
                <a:blip r:embed="rId7"/>
                <a:stretch>
                  <a:fillRect/>
                </a:stretch>
              </a:blipFill>
              <a:ln w="3810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p:cNvSpPr txBox="1"/>
              <p:nvPr/>
            </p:nvSpPr>
            <p:spPr>
              <a:xfrm>
                <a:off x="991320" y="5402545"/>
                <a:ext cx="7161359" cy="342145"/>
              </a:xfrm>
              <a:prstGeom prst="rect">
                <a:avLst/>
              </a:prstGeom>
              <a:noFill/>
              <a:ln w="38100">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𝐼</m:t>
                      </m:r>
                      <m:r>
                        <a:rPr lang="en-US" sz="2000" b="0" i="1" smtClean="0">
                          <a:latin typeface="Cambria Math" panose="02040503050406030204" pitchFamily="18" charset="0"/>
                          <a:ea typeface="Cambria Math" panose="02040503050406030204" pitchFamily="18" charset="0"/>
                        </a:rPr>
                        <m:t>∝</m:t>
                      </m:r>
                      <m:sSup>
                        <m:sSupPr>
                          <m:ctrlPr>
                            <a:rPr lang="en-US" sz="2000" i="1" smtClean="0">
                              <a:latin typeface="Cambria Math" panose="02040503050406030204" pitchFamily="18" charset="0"/>
                            </a:rPr>
                          </m:ctrlPr>
                        </m:sSupPr>
                        <m:e>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sSub>
                                <m:sSubPr>
                                  <m:ctrlPr>
                                    <a:rPr lang="en-US" sz="2000" i="1">
                                      <a:latin typeface="Cambria Math" panose="02040503050406030204" pitchFamily="18" charset="0"/>
                                    </a:rPr>
                                  </m:ctrlPr>
                                </m:sSubPr>
                                <m:e>
                                  <m:r>
                                    <a:rPr lang="en-US" sz="2000" i="1">
                                      <a:latin typeface="Cambria Math" panose="02040503050406030204" pitchFamily="18" charset="0"/>
                                    </a:rPr>
                                    <m:t>𝑟</m:t>
                                  </m:r>
                                </m:e>
                                <m:sub>
                                  <m:r>
                                    <a:rPr lang="en-US" sz="2000" i="1">
                                      <a:latin typeface="Cambria Math" panose="02040503050406030204" pitchFamily="18" charset="0"/>
                                    </a:rPr>
                                    <m:t>0</m:t>
                                  </m:r>
                                </m:sub>
                              </m:sSub>
                            </m:sub>
                          </m:sSub>
                          <m:r>
                            <a:rPr lang="en-US" sz="2000" b="0" i="1" smtClean="0">
                              <a:latin typeface="Cambria Math" panose="02040503050406030204" pitchFamily="18" charset="0"/>
                            </a:rPr>
                            <m:t>|</m:t>
                          </m:r>
                        </m:e>
                        <m:sup>
                          <m:r>
                            <a:rPr lang="en-US" sz="2000" b="0" i="1" smtClean="0">
                              <a:latin typeface="Cambria Math" panose="02040503050406030204" pitchFamily="18" charset="0"/>
                            </a:rPr>
                            <m:t>2</m:t>
                          </m:r>
                        </m:sup>
                      </m:sSup>
                    </m:oMath>
                  </m:oMathPara>
                </a14:m>
                <a:endParaRPr lang="en-US" sz="2000" i="1" dirty="0"/>
              </a:p>
            </p:txBody>
          </p:sp>
        </mc:Choice>
        <mc:Fallback xmlns="">
          <p:sp>
            <p:nvSpPr>
              <p:cNvPr id="36" name="TextBox 35"/>
              <p:cNvSpPr txBox="1">
                <a:spLocks noRot="1" noChangeAspect="1" noMove="1" noResize="1" noEditPoints="1" noAdjustHandles="1" noChangeArrowheads="1" noChangeShapeType="1" noTextEdit="1"/>
              </p:cNvSpPr>
              <p:nvPr/>
            </p:nvSpPr>
            <p:spPr>
              <a:xfrm>
                <a:off x="991320" y="5402545"/>
                <a:ext cx="7161359" cy="342145"/>
              </a:xfrm>
              <a:prstGeom prst="rect">
                <a:avLst/>
              </a:prstGeom>
              <a:blipFill>
                <a:blip r:embed="rId8"/>
                <a:stretch>
                  <a:fillRect b="-25000"/>
                </a:stretch>
              </a:blipFill>
              <a:ln w="38100">
                <a:noFill/>
              </a:ln>
            </p:spPr>
            <p:txBody>
              <a:bodyPr/>
              <a:lstStyle/>
              <a:p>
                <a:r>
                  <a:rPr lang="en-US">
                    <a:noFill/>
                  </a:rPr>
                  <a:t> </a:t>
                </a:r>
              </a:p>
            </p:txBody>
          </p:sp>
        </mc:Fallback>
      </mc:AlternateContent>
    </p:spTree>
    <p:extLst>
      <p:ext uri="{BB962C8B-B14F-4D97-AF65-F5344CB8AC3E}">
        <p14:creationId xmlns:p14="http://schemas.microsoft.com/office/powerpoint/2010/main" val="294376470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left)">
                                      <p:cBhvr>
                                        <p:cTn id="7" dur="50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6"/>
                                        </p:tgtEl>
                                        <p:attrNameLst>
                                          <p:attrName>style.visibility</p:attrName>
                                        </p:attrNameLst>
                                      </p:cBhvr>
                                      <p:to>
                                        <p:strVal val="visible"/>
                                      </p:to>
                                    </p:set>
                                    <p:animEffect transition="in" filter="wipe(left)">
                                      <p:cBhvr>
                                        <p:cTn id="12"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6"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77318"/>
            <a:ext cx="7886700" cy="1339970"/>
          </a:xfrm>
        </p:spPr>
        <p:txBody>
          <a:bodyPr/>
          <a:lstStyle/>
          <a:p>
            <a:r>
              <a:rPr lang="en-US" dirty="0"/>
              <a:t>Full Wave Calculation</a:t>
            </a:r>
          </a:p>
        </p:txBody>
      </p:sp>
      <p:sp>
        <p:nvSpPr>
          <p:cNvPr id="4" name="Footer Placeholder 3"/>
          <p:cNvSpPr>
            <a:spLocks noGrp="1"/>
          </p:cNvSpPr>
          <p:nvPr>
            <p:ph type="ftr" sz="quarter" idx="11"/>
          </p:nvPr>
        </p:nvSpPr>
        <p:spPr/>
        <p:txBody>
          <a:bodyPr/>
          <a:lstStyle/>
          <a:p>
            <a:r>
              <a:rPr lang="en-SG" dirty="0"/>
              <a:t>SYPT 2020</a:t>
            </a:r>
          </a:p>
        </p:txBody>
      </p:sp>
      <p:sp>
        <p:nvSpPr>
          <p:cNvPr id="5" name="Slide Number Placeholder 4"/>
          <p:cNvSpPr>
            <a:spLocks noGrp="1"/>
          </p:cNvSpPr>
          <p:nvPr>
            <p:ph type="sldNum" sz="quarter" idx="4"/>
          </p:nvPr>
        </p:nvSpPr>
        <p:spPr/>
        <p:txBody>
          <a:bodyPr/>
          <a:lstStyle/>
          <a:p>
            <a:fld id="{D524B6CE-5D57-4459-A907-3F1D5BE11E1F}" type="slidenum">
              <a:rPr lang="en-SG" smtClean="0">
                <a:solidFill>
                  <a:prstClr val="black"/>
                </a:solidFill>
              </a:rPr>
              <a:pPr/>
              <a:t>32</a:t>
            </a:fld>
            <a:endParaRPr lang="en-SG" dirty="0">
              <a:solidFill>
                <a:prstClr val="black"/>
              </a:solidFill>
            </a:endParaRPr>
          </a:p>
        </p:txBody>
      </p:sp>
      <p:grpSp>
        <p:nvGrpSpPr>
          <p:cNvPr id="41" name="Group 40">
            <a:extLst>
              <a:ext uri="{FF2B5EF4-FFF2-40B4-BE49-F238E27FC236}">
                <a16:creationId xmlns:a16="http://schemas.microsoft.com/office/drawing/2014/main" id="{0E3A7137-AA01-4EB1-BD3A-2A487073D941}"/>
              </a:ext>
            </a:extLst>
          </p:cNvPr>
          <p:cNvGrpSpPr/>
          <p:nvPr/>
        </p:nvGrpSpPr>
        <p:grpSpPr>
          <a:xfrm>
            <a:off x="1183167" y="6269881"/>
            <a:ext cx="6777665" cy="344469"/>
            <a:chOff x="164165" y="6353803"/>
            <a:chExt cx="6777665" cy="344469"/>
          </a:xfrm>
        </p:grpSpPr>
        <p:sp>
          <p:nvSpPr>
            <p:cNvPr id="48" name="TextBox 47">
              <a:extLst>
                <a:ext uri="{FF2B5EF4-FFF2-40B4-BE49-F238E27FC236}">
                  <a16:creationId xmlns:a16="http://schemas.microsoft.com/office/drawing/2014/main" id="{80AAD0A4-97ED-4120-A4C9-E6B44E876CC9}"/>
                </a:ext>
              </a:extLst>
            </p:cNvPr>
            <p:cNvSpPr txBox="1"/>
            <p:nvPr/>
          </p:nvSpPr>
          <p:spPr>
            <a:xfrm>
              <a:off x="2189065" y="6353804"/>
              <a:ext cx="1034963" cy="307777"/>
            </a:xfrm>
            <a:prstGeom prst="rect">
              <a:avLst/>
            </a:prstGeom>
            <a:noFill/>
          </p:spPr>
          <p:txBody>
            <a:bodyPr wrap="none" rtlCol="0">
              <a:spAutoFit/>
            </a:bodyPr>
            <a:lstStyle/>
            <a:p>
              <a:pPr algn="ctr"/>
              <a:r>
                <a:rPr lang="en-SG" sz="1400" dirty="0">
                  <a:ea typeface="Segoe UI" charset="0"/>
                  <a:cs typeface="Segoe UI" charset="0"/>
                </a:rPr>
                <a:t>Qualitative</a:t>
              </a:r>
            </a:p>
          </p:txBody>
        </p:sp>
        <p:sp>
          <p:nvSpPr>
            <p:cNvPr id="50" name="TextBox 49">
              <a:extLst>
                <a:ext uri="{FF2B5EF4-FFF2-40B4-BE49-F238E27FC236}">
                  <a16:creationId xmlns:a16="http://schemas.microsoft.com/office/drawing/2014/main" id="{CB06E594-14E8-4349-A3B2-51B1C83AB8C8}"/>
                </a:ext>
              </a:extLst>
            </p:cNvPr>
            <p:cNvSpPr txBox="1"/>
            <p:nvPr/>
          </p:nvSpPr>
          <p:spPr>
            <a:xfrm>
              <a:off x="3860508" y="6353803"/>
              <a:ext cx="1153586" cy="307777"/>
            </a:xfrm>
            <a:prstGeom prst="rect">
              <a:avLst/>
            </a:prstGeom>
            <a:noFill/>
            <a:ln>
              <a:noFill/>
            </a:ln>
          </p:spPr>
          <p:txBody>
            <a:bodyPr wrap="none" rtlCol="0">
              <a:spAutoFit/>
            </a:bodyPr>
            <a:lstStyle/>
            <a:p>
              <a:pPr algn="ctr"/>
              <a:r>
                <a:rPr lang="en-SG" sz="1400" b="0" dirty="0">
                  <a:ln>
                    <a:noFill/>
                  </a:ln>
                  <a:solidFill>
                    <a:srgbClr val="C00000"/>
                  </a:solidFill>
                  <a:latin typeface="Segoe UI" charset="0"/>
                  <a:ea typeface="Segoe UI" charset="0"/>
                  <a:cs typeface="Segoe UI" charset="0"/>
                </a:rPr>
                <a:t>Quantitative</a:t>
              </a:r>
            </a:p>
          </p:txBody>
        </p:sp>
        <p:sp>
          <p:nvSpPr>
            <p:cNvPr id="51" name="TextBox 50">
              <a:extLst>
                <a:ext uri="{FF2B5EF4-FFF2-40B4-BE49-F238E27FC236}">
                  <a16:creationId xmlns:a16="http://schemas.microsoft.com/office/drawing/2014/main" id="{E642D2CC-CF26-46EF-A352-43F1F7A7DE0E}"/>
                </a:ext>
              </a:extLst>
            </p:cNvPr>
            <p:cNvSpPr txBox="1"/>
            <p:nvPr/>
          </p:nvSpPr>
          <p:spPr>
            <a:xfrm>
              <a:off x="5612553" y="6353803"/>
              <a:ext cx="1034257" cy="307777"/>
            </a:xfrm>
            <a:prstGeom prst="rect">
              <a:avLst/>
            </a:prstGeom>
            <a:noFill/>
          </p:spPr>
          <p:txBody>
            <a:bodyPr wrap="none" rtlCol="0">
              <a:spAutoFit/>
            </a:bodyPr>
            <a:lstStyle/>
            <a:p>
              <a:pPr algn="ctr"/>
              <a:r>
                <a:rPr lang="en-SG" sz="1400" dirty="0"/>
                <a:t>Conclusion</a:t>
              </a:r>
            </a:p>
          </p:txBody>
        </p:sp>
        <p:cxnSp>
          <p:nvCxnSpPr>
            <p:cNvPr id="52" name="Straight Connector 51">
              <a:extLst>
                <a:ext uri="{FF2B5EF4-FFF2-40B4-BE49-F238E27FC236}">
                  <a16:creationId xmlns:a16="http://schemas.microsoft.com/office/drawing/2014/main" id="{3C5A11E0-5486-4291-BAFC-4703AFFBA72B}"/>
                </a:ext>
              </a:extLst>
            </p:cNvPr>
            <p:cNvCxnSpPr>
              <a:cxnSpLocks/>
            </p:cNvCxnSpPr>
            <p:nvPr/>
          </p:nvCxnSpPr>
          <p:spPr>
            <a:xfrm flipV="1">
              <a:off x="164165" y="6695222"/>
              <a:ext cx="1624295" cy="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C038DE49-FC64-4960-AFBE-A134066B0299}"/>
                </a:ext>
              </a:extLst>
            </p:cNvPr>
            <p:cNvSpPr txBox="1"/>
            <p:nvPr/>
          </p:nvSpPr>
          <p:spPr>
            <a:xfrm>
              <a:off x="407967" y="6353806"/>
              <a:ext cx="1131335" cy="307777"/>
            </a:xfrm>
            <a:prstGeom prst="rect">
              <a:avLst/>
            </a:prstGeom>
            <a:noFill/>
          </p:spPr>
          <p:txBody>
            <a:bodyPr wrap="none" rtlCol="0">
              <a:spAutoFit/>
            </a:bodyPr>
            <a:lstStyle/>
            <a:p>
              <a:pPr algn="ctr"/>
              <a:r>
                <a:rPr lang="en-SG" sz="1400" dirty="0">
                  <a:cs typeface="Segoe UI Semibold" panose="020B0702040204020203" pitchFamily="34" charset="0"/>
                </a:rPr>
                <a:t>Introduction</a:t>
              </a:r>
            </a:p>
          </p:txBody>
        </p:sp>
        <p:cxnSp>
          <p:nvCxnSpPr>
            <p:cNvPr id="60" name="Straight Connector 59">
              <a:extLst>
                <a:ext uri="{FF2B5EF4-FFF2-40B4-BE49-F238E27FC236}">
                  <a16:creationId xmlns:a16="http://schemas.microsoft.com/office/drawing/2014/main" id="{0B173E45-F167-485F-A5F6-AE1D1B0940DF}"/>
                </a:ext>
              </a:extLst>
            </p:cNvPr>
            <p:cNvCxnSpPr>
              <a:cxnSpLocks/>
            </p:cNvCxnSpPr>
            <p:nvPr/>
          </p:nvCxnSpPr>
          <p:spPr>
            <a:xfrm flipV="1">
              <a:off x="1880544" y="6695220"/>
              <a:ext cx="1624295" cy="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2D103EE8-4103-4552-9545-15389E7BA077}"/>
                </a:ext>
              </a:extLst>
            </p:cNvPr>
            <p:cNvCxnSpPr>
              <a:cxnSpLocks/>
            </p:cNvCxnSpPr>
            <p:nvPr/>
          </p:nvCxnSpPr>
          <p:spPr>
            <a:xfrm flipV="1">
              <a:off x="3596923" y="6698270"/>
              <a:ext cx="1624295" cy="2"/>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A421A564-AF8E-4A82-B1BF-AC07D1BFBC26}"/>
                </a:ext>
              </a:extLst>
            </p:cNvPr>
            <p:cNvCxnSpPr>
              <a:cxnSpLocks/>
            </p:cNvCxnSpPr>
            <p:nvPr/>
          </p:nvCxnSpPr>
          <p:spPr>
            <a:xfrm flipV="1">
              <a:off x="5317535" y="6695218"/>
              <a:ext cx="1624295" cy="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5" name="TextBox 14"/>
              <p:cNvSpPr txBox="1"/>
              <p:nvPr/>
            </p:nvSpPr>
            <p:spPr>
              <a:xfrm>
                <a:off x="4584773" y="3125355"/>
                <a:ext cx="4093563" cy="1236749"/>
              </a:xfrm>
              <a:prstGeom prst="rect">
                <a:avLst/>
              </a:prstGeom>
              <a:noFill/>
              <a:ln w="38100">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𝑆𝑝𝑒𝑐𝑘𝑙𝑒</m:t>
                      </m:r>
                      <m:r>
                        <a:rPr lang="en-US" sz="2000" b="0" i="1" smtClean="0">
                          <a:latin typeface="Cambria Math" panose="02040503050406030204" pitchFamily="18" charset="0"/>
                        </a:rPr>
                        <m:t> </m:t>
                      </m:r>
                      <m:r>
                        <a:rPr lang="en-US" sz="2000" b="0" i="1" smtClean="0">
                          <a:latin typeface="Cambria Math" panose="02040503050406030204" pitchFamily="18" charset="0"/>
                        </a:rPr>
                        <m:t>𝐶𝑜𝑛𝑡𝑟𝑎𝑠𝑡</m:t>
                      </m:r>
                      <m:r>
                        <a:rPr lang="en-US" sz="2000" b="0" i="1" smtClean="0">
                          <a:latin typeface="Cambria Math" panose="02040503050406030204" pitchFamily="18" charset="0"/>
                        </a:rPr>
                        <m:t>, </m:t>
                      </m:r>
                    </m:oMath>
                  </m:oMathPara>
                </a14:m>
                <a:endParaRPr lang="en-US" sz="20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𝑆</m:t>
                      </m:r>
                      <m:r>
                        <a:rPr lang="en-US" sz="2000" i="1">
                          <a:latin typeface="Cambria Math" panose="02040503050406030204" pitchFamily="18" charset="0"/>
                        </a:rPr>
                        <m:t>𝐶</m:t>
                      </m:r>
                      <m:r>
                        <a:rPr lang="en-US" sz="2000" i="1">
                          <a:latin typeface="Cambria Math" panose="02040503050406030204" pitchFamily="18" charset="0"/>
                        </a:rPr>
                        <m:t>= </m:t>
                      </m:r>
                      <m:f>
                        <m:fPr>
                          <m:ctrlPr>
                            <a:rPr lang="en-US" sz="2000" i="1">
                              <a:latin typeface="Cambria Math" panose="02040503050406030204" pitchFamily="18" charset="0"/>
                            </a:rPr>
                          </m:ctrlPr>
                        </m:fPr>
                        <m:num>
                          <m:sSub>
                            <m:sSubPr>
                              <m:ctrlPr>
                                <a:rPr lang="en-US" sz="2000" i="1">
                                  <a:latin typeface="Cambria Math" panose="02040503050406030204" pitchFamily="18" charset="0"/>
                                  <a:ea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𝜎</m:t>
                              </m:r>
                            </m:e>
                            <m:sub>
                              <m:r>
                                <a:rPr lang="en-US" sz="2000" b="0" i="1" smtClean="0">
                                  <a:latin typeface="Cambria Math" panose="02040503050406030204" pitchFamily="18" charset="0"/>
                                  <a:ea typeface="Cambria Math" panose="02040503050406030204" pitchFamily="18" charset="0"/>
                                </a:rPr>
                                <m:t>𝐼</m:t>
                              </m:r>
                            </m:sub>
                          </m:sSub>
                        </m:num>
                        <m:den>
                          <m:sSub>
                            <m:sSubPr>
                              <m:ctrlPr>
                                <a:rPr lang="en-US" sz="2000" i="1">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𝐼</m:t>
                              </m:r>
                            </m:e>
                            <m:sub>
                              <m:r>
                                <a:rPr lang="en-US" sz="2000" b="0" i="1" smtClean="0">
                                  <a:latin typeface="Cambria Math" panose="02040503050406030204" pitchFamily="18" charset="0"/>
                                  <a:ea typeface="Cambria Math" panose="02040503050406030204" pitchFamily="18" charset="0"/>
                                </a:rPr>
                                <m:t>𝑎𝑣𝑔</m:t>
                              </m:r>
                            </m:sub>
                          </m:sSub>
                        </m:den>
                      </m:f>
                      <m:r>
                        <a:rPr lang="en-US" sz="2000" i="1">
                          <a:latin typeface="Cambria Math" panose="02040503050406030204" pitchFamily="18" charset="0"/>
                        </a:rPr>
                        <m:t> </m:t>
                      </m:r>
                    </m:oMath>
                  </m:oMathPara>
                </a14:m>
                <a:endParaRPr lang="en-US" sz="2000" i="1" dirty="0"/>
              </a:p>
              <a:p>
                <a:endParaRPr lang="en-US" sz="2000" b="0" i="1" dirty="0">
                  <a:latin typeface="Cambria Math" panose="02040503050406030204" pitchFamily="18" charset="0"/>
                </a:endParaRPr>
              </a:p>
            </p:txBody>
          </p:sp>
        </mc:Choice>
        <mc:Fallback xmlns="">
          <p:sp>
            <p:nvSpPr>
              <p:cNvPr id="15" name="TextBox 14"/>
              <p:cNvSpPr txBox="1">
                <a:spLocks noRot="1" noChangeAspect="1" noMove="1" noResize="1" noEditPoints="1" noAdjustHandles="1" noChangeArrowheads="1" noChangeShapeType="1" noTextEdit="1"/>
              </p:cNvSpPr>
              <p:nvPr/>
            </p:nvSpPr>
            <p:spPr>
              <a:xfrm>
                <a:off x="4584773" y="3125355"/>
                <a:ext cx="4093563" cy="1236749"/>
              </a:xfrm>
              <a:prstGeom prst="rect">
                <a:avLst/>
              </a:prstGeom>
              <a:blipFill>
                <a:blip r:embed="rId3"/>
                <a:stretch>
                  <a:fillRect/>
                </a:stretch>
              </a:blipFill>
              <a:ln w="3810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p:cNvSpPr txBox="1"/>
              <p:nvPr/>
            </p:nvSpPr>
            <p:spPr>
              <a:xfrm>
                <a:off x="4722004" y="4536830"/>
                <a:ext cx="4093563" cy="970522"/>
              </a:xfrm>
              <a:prstGeom prst="rect">
                <a:avLst/>
              </a:prstGeom>
              <a:noFill/>
              <a:ln w="38100">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𝐺𝑟𝑎𝑛𝑢𝑙𝑎𝑟</m:t>
                      </m:r>
                      <m:r>
                        <a:rPr lang="en-US" sz="2000" b="0" i="1" smtClean="0">
                          <a:latin typeface="Cambria Math" panose="02040503050406030204" pitchFamily="18" charset="0"/>
                        </a:rPr>
                        <m:t> </m:t>
                      </m:r>
                      <m:r>
                        <a:rPr lang="en-US" sz="2000" b="0" i="1" smtClean="0">
                          <a:latin typeface="Cambria Math" panose="02040503050406030204" pitchFamily="18" charset="0"/>
                        </a:rPr>
                        <m:t>𝑃𝑎𝑡𝑡𝑒𝑟𝑛</m:t>
                      </m:r>
                      <m:r>
                        <a:rPr lang="en-US" sz="2000" b="0" i="1" smtClean="0">
                          <a:latin typeface="Cambria Math" panose="02040503050406030204" pitchFamily="18" charset="0"/>
                        </a:rPr>
                        <m:t> </m:t>
                      </m:r>
                      <m:r>
                        <a:rPr lang="en-US" sz="2000" b="0" i="1" smtClean="0">
                          <a:latin typeface="Cambria Math" panose="02040503050406030204" pitchFamily="18" charset="0"/>
                        </a:rPr>
                        <m:t>𝐷𝑒𝑛𝑠𝑖𝑡𝑦</m:t>
                      </m:r>
                      <m:r>
                        <a:rPr lang="en-US" sz="2000" b="0" i="1" smtClean="0">
                          <a:latin typeface="Cambria Math" panose="02040503050406030204" pitchFamily="18" charset="0"/>
                        </a:rPr>
                        <m:t>,          </m:t>
                      </m:r>
                      <m:r>
                        <a:rPr lang="en-US" sz="2000" b="0" i="1" smtClean="0">
                          <a:latin typeface="Cambria Math" panose="02040503050406030204" pitchFamily="18" charset="0"/>
                        </a:rPr>
                        <m:t>𝐺𝑃𝐷</m:t>
                      </m:r>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𝑁</m:t>
                              </m:r>
                            </m:e>
                            <m:sub>
                              <m:r>
                                <a:rPr lang="en-US" sz="2000" b="0" i="1" smtClean="0">
                                  <a:latin typeface="Cambria Math" panose="02040503050406030204" pitchFamily="18" charset="0"/>
                                </a:rPr>
                                <m:t>𝑠𝑝𝑒𝑐𝑘𝑙𝑒</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𝑁</m:t>
                              </m:r>
                            </m:e>
                            <m:sub>
                              <m:r>
                                <a:rPr lang="en-US" sz="2000" b="0" i="1" smtClean="0">
                                  <a:latin typeface="Cambria Math" panose="02040503050406030204" pitchFamily="18" charset="0"/>
                                </a:rPr>
                                <m:t>𝑝𝑖𝑥𝑒𝑙</m:t>
                              </m:r>
                            </m:sub>
                          </m:sSub>
                        </m:den>
                      </m:f>
                      <m:r>
                        <a:rPr lang="en-US" sz="2000" b="0" i="1" smtClean="0">
                          <a:latin typeface="Cambria Math" panose="02040503050406030204" pitchFamily="18" charset="0"/>
                        </a:rPr>
                        <m:t> </m:t>
                      </m:r>
                    </m:oMath>
                  </m:oMathPara>
                </a14:m>
                <a:endParaRPr lang="en-US" sz="2000" i="1" dirty="0"/>
              </a:p>
            </p:txBody>
          </p:sp>
        </mc:Choice>
        <mc:Fallback xmlns="">
          <p:sp>
            <p:nvSpPr>
              <p:cNvPr id="16" name="TextBox 15"/>
              <p:cNvSpPr txBox="1">
                <a:spLocks noRot="1" noChangeAspect="1" noMove="1" noResize="1" noEditPoints="1" noAdjustHandles="1" noChangeArrowheads="1" noChangeShapeType="1" noTextEdit="1"/>
              </p:cNvSpPr>
              <p:nvPr/>
            </p:nvSpPr>
            <p:spPr>
              <a:xfrm>
                <a:off x="4722004" y="4536830"/>
                <a:ext cx="4093563" cy="970522"/>
              </a:xfrm>
              <a:prstGeom prst="rect">
                <a:avLst/>
              </a:prstGeom>
              <a:blipFill>
                <a:blip r:embed="rId4"/>
                <a:stretch>
                  <a:fillRect b="-629"/>
                </a:stretch>
              </a:blipFill>
              <a:ln w="38100">
                <a:noFill/>
              </a:ln>
            </p:spPr>
            <p:txBody>
              <a:bodyPr/>
              <a:lstStyle/>
              <a:p>
                <a:r>
                  <a:rPr lang="en-SG">
                    <a:noFill/>
                  </a:rPr>
                  <a:t> </a:t>
                </a:r>
              </a:p>
            </p:txBody>
          </p:sp>
        </mc:Fallback>
      </mc:AlternateContent>
      <p:pic>
        <p:nvPicPr>
          <p:cNvPr id="20" name="Picture 19"/>
          <p:cNvPicPr>
            <a:picLocks noChangeAspect="1"/>
          </p:cNvPicPr>
          <p:nvPr/>
        </p:nvPicPr>
        <p:blipFill rotWithShape="1">
          <a:blip r:embed="rId5"/>
          <a:srcRect l="1" r="1946"/>
          <a:stretch/>
        </p:blipFill>
        <p:spPr>
          <a:xfrm rot="10800000">
            <a:off x="913487" y="2142653"/>
            <a:ext cx="3410511" cy="3296297"/>
          </a:xfrm>
          <a:prstGeom prst="rect">
            <a:avLst/>
          </a:prstGeom>
        </p:spPr>
      </p:pic>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1E3356CF-0801-4F66-B1A4-4C59743613A0}"/>
                  </a:ext>
                </a:extLst>
              </p:cNvPr>
              <p:cNvSpPr txBox="1"/>
              <p:nvPr/>
            </p:nvSpPr>
            <p:spPr>
              <a:xfrm>
                <a:off x="4584773" y="2142653"/>
                <a:ext cx="4093563" cy="307777"/>
              </a:xfrm>
              <a:prstGeom prst="rect">
                <a:avLst/>
              </a:prstGeom>
              <a:noFill/>
              <a:ln w="38100">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SG" sz="2000" b="0" i="1" smtClean="0">
                          <a:latin typeface="Cambria Math" panose="02040503050406030204" pitchFamily="18" charset="0"/>
                        </a:rPr>
                        <m:t>𝑃𝑟𝑒𝑑𝑖𝑐𝑡</m:t>
                      </m:r>
                      <m:r>
                        <a:rPr lang="en-SG" sz="2000" b="0" i="1" smtClean="0">
                          <a:latin typeface="Cambria Math" panose="02040503050406030204" pitchFamily="18" charset="0"/>
                        </a:rPr>
                        <m:t> </m:t>
                      </m:r>
                      <m:r>
                        <a:rPr lang="en-SG" sz="2000" b="0" i="1" smtClean="0">
                          <a:latin typeface="Cambria Math" panose="02040503050406030204" pitchFamily="18" charset="0"/>
                        </a:rPr>
                        <m:t>𝑠𝑝𝑒𝑐𝑘𝑙𝑒</m:t>
                      </m:r>
                      <m:r>
                        <a:rPr lang="en-SG" sz="2000" b="0" i="1" smtClean="0">
                          <a:latin typeface="Cambria Math" panose="02040503050406030204" pitchFamily="18" charset="0"/>
                        </a:rPr>
                        <m:t> </m:t>
                      </m:r>
                      <m:r>
                        <a:rPr lang="en-SG" sz="2000" b="0" i="1" smtClean="0">
                          <a:latin typeface="Cambria Math" panose="02040503050406030204" pitchFamily="18" charset="0"/>
                        </a:rPr>
                        <m:t>𝑑𝑟𝑖𝑓𝑡</m:t>
                      </m:r>
                    </m:oMath>
                  </m:oMathPara>
                </a14:m>
                <a:endParaRPr lang="en-US" sz="2000" b="0" i="1" dirty="0">
                  <a:latin typeface="Cambria Math" panose="02040503050406030204" pitchFamily="18" charset="0"/>
                </a:endParaRPr>
              </a:p>
            </p:txBody>
          </p:sp>
        </mc:Choice>
        <mc:Fallback xmlns="">
          <p:sp>
            <p:nvSpPr>
              <p:cNvPr id="17" name="TextBox 16">
                <a:extLst>
                  <a:ext uri="{FF2B5EF4-FFF2-40B4-BE49-F238E27FC236}">
                    <a16:creationId xmlns:a16="http://schemas.microsoft.com/office/drawing/2014/main" id="{1E3356CF-0801-4F66-B1A4-4C59743613A0}"/>
                  </a:ext>
                </a:extLst>
              </p:cNvPr>
              <p:cNvSpPr txBox="1">
                <a:spLocks noRot="1" noChangeAspect="1" noMove="1" noResize="1" noEditPoints="1" noAdjustHandles="1" noChangeArrowheads="1" noChangeShapeType="1" noTextEdit="1"/>
              </p:cNvSpPr>
              <p:nvPr/>
            </p:nvSpPr>
            <p:spPr>
              <a:xfrm>
                <a:off x="4584773" y="2142653"/>
                <a:ext cx="4093563" cy="307777"/>
              </a:xfrm>
              <a:prstGeom prst="rect">
                <a:avLst/>
              </a:prstGeom>
              <a:blipFill>
                <a:blip r:embed="rId6"/>
                <a:stretch>
                  <a:fillRect b="-37255"/>
                </a:stretch>
              </a:blipFill>
              <a:ln w="38100">
                <a:noFill/>
              </a:ln>
            </p:spPr>
            <p:txBody>
              <a:bodyPr/>
              <a:lstStyle/>
              <a:p>
                <a:r>
                  <a:rPr lang="en-SG">
                    <a:noFill/>
                  </a:rPr>
                  <a:t> </a:t>
                </a:r>
              </a:p>
            </p:txBody>
          </p:sp>
        </mc:Fallback>
      </mc:AlternateContent>
      <p:sp>
        <p:nvSpPr>
          <p:cNvPr id="3" name="TextBox 2">
            <a:extLst>
              <a:ext uri="{FF2B5EF4-FFF2-40B4-BE49-F238E27FC236}">
                <a16:creationId xmlns:a16="http://schemas.microsoft.com/office/drawing/2014/main" id="{64777C8D-6253-4898-90D4-7422836D7023}"/>
              </a:ext>
            </a:extLst>
          </p:cNvPr>
          <p:cNvSpPr txBox="1"/>
          <p:nvPr/>
        </p:nvSpPr>
        <p:spPr>
          <a:xfrm>
            <a:off x="1703267" y="5655791"/>
            <a:ext cx="1830950" cy="369332"/>
          </a:xfrm>
          <a:prstGeom prst="rect">
            <a:avLst/>
          </a:prstGeom>
          <a:solidFill>
            <a:srgbClr val="FFC524">
              <a:alpha val="73000"/>
            </a:srgbClr>
          </a:solidFill>
          <a:ln w="38100">
            <a:solidFill>
              <a:schemeClr val="tx1"/>
            </a:solidFill>
          </a:ln>
        </p:spPr>
        <p:txBody>
          <a:bodyPr wrap="none" rtlCol="0">
            <a:spAutoFit/>
          </a:bodyPr>
          <a:lstStyle/>
          <a:p>
            <a:r>
              <a:rPr lang="en-SG" i="1" dirty="0"/>
              <a:t>Simulated Image</a:t>
            </a:r>
          </a:p>
        </p:txBody>
      </p:sp>
    </p:spTree>
    <p:extLst>
      <p:ext uri="{BB962C8B-B14F-4D97-AF65-F5344CB8AC3E}">
        <p14:creationId xmlns:p14="http://schemas.microsoft.com/office/powerpoint/2010/main" val="177908604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wipe(left)">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wipe(left)">
                                      <p:cBhvr>
                                        <p:cTn id="1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7"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ounded Rectangle 27"/>
          <p:cNvSpPr/>
          <p:nvPr/>
        </p:nvSpPr>
        <p:spPr>
          <a:xfrm>
            <a:off x="795606" y="3264072"/>
            <a:ext cx="7456470" cy="936104"/>
          </a:xfrm>
          <a:prstGeom prst="roundRect">
            <a:avLst>
              <a:gd name="adj" fmla="val 0"/>
            </a:avLst>
          </a:prstGeom>
          <a:solidFill>
            <a:srgbClr val="AED076">
              <a:alpha val="48000"/>
            </a:srgbClr>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300"/>
              </a:spcBef>
            </a:pPr>
            <a:endParaRPr lang="en-GB" i="1" dirty="0">
              <a:solidFill>
                <a:schemeClr val="tx1"/>
              </a:solidFill>
            </a:endParaRPr>
          </a:p>
        </p:txBody>
      </p:sp>
      <p:sp>
        <p:nvSpPr>
          <p:cNvPr id="5" name="Title 4"/>
          <p:cNvSpPr>
            <a:spLocks noGrp="1"/>
          </p:cNvSpPr>
          <p:nvPr>
            <p:ph type="title"/>
          </p:nvPr>
        </p:nvSpPr>
        <p:spPr/>
        <p:txBody>
          <a:bodyPr/>
          <a:lstStyle/>
          <a:p>
            <a:r>
              <a:rPr lang="en-GB" dirty="0"/>
              <a:t>Theory Map</a:t>
            </a:r>
          </a:p>
        </p:txBody>
      </p:sp>
      <p:sp>
        <p:nvSpPr>
          <p:cNvPr id="4" name="Slide Number Placeholder 3"/>
          <p:cNvSpPr>
            <a:spLocks noGrp="1"/>
          </p:cNvSpPr>
          <p:nvPr>
            <p:ph type="sldNum" sz="quarter" idx="4"/>
          </p:nvPr>
        </p:nvSpPr>
        <p:spPr>
          <a:xfrm>
            <a:off x="7998106" y="174373"/>
            <a:ext cx="517244" cy="365125"/>
          </a:xfrm>
        </p:spPr>
        <p:txBody>
          <a:bodyPr/>
          <a:lstStyle/>
          <a:p>
            <a:fld id="{D524B6CE-5D57-4459-A907-3F1D5BE11E1F}" type="slidenum">
              <a:rPr lang="en-SG" smtClean="0">
                <a:solidFill>
                  <a:prstClr val="black"/>
                </a:solidFill>
              </a:rPr>
              <a:pPr/>
              <a:t>33</a:t>
            </a:fld>
            <a:endParaRPr lang="en-SG" dirty="0">
              <a:solidFill>
                <a:prstClr val="black"/>
              </a:solidFill>
            </a:endParaRPr>
          </a:p>
        </p:txBody>
      </p:sp>
      <p:sp>
        <p:nvSpPr>
          <p:cNvPr id="3" name="Footer Placeholder 2"/>
          <p:cNvSpPr>
            <a:spLocks noGrp="1"/>
          </p:cNvSpPr>
          <p:nvPr>
            <p:ph type="ftr" sz="quarter" idx="11"/>
          </p:nvPr>
        </p:nvSpPr>
        <p:spPr/>
        <p:txBody>
          <a:bodyPr/>
          <a:lstStyle/>
          <a:p>
            <a:r>
              <a:rPr lang="en-SG" dirty="0"/>
              <a:t>SYPT 2020</a:t>
            </a:r>
          </a:p>
        </p:txBody>
      </p:sp>
      <p:grpSp>
        <p:nvGrpSpPr>
          <p:cNvPr id="31" name="Group 30"/>
          <p:cNvGrpSpPr/>
          <p:nvPr/>
        </p:nvGrpSpPr>
        <p:grpSpPr>
          <a:xfrm>
            <a:off x="781381" y="3264072"/>
            <a:ext cx="7462612" cy="936104"/>
            <a:chOff x="840694" y="1995489"/>
            <a:chExt cx="7462612" cy="936104"/>
          </a:xfrm>
          <a:noFill/>
        </p:grpSpPr>
        <p:sp>
          <p:nvSpPr>
            <p:cNvPr id="33" name="Rounded Rectangle 32"/>
            <p:cNvSpPr/>
            <p:nvPr/>
          </p:nvSpPr>
          <p:spPr>
            <a:xfrm>
              <a:off x="840694" y="1995489"/>
              <a:ext cx="7462612" cy="936104"/>
            </a:xfrm>
            <a:prstGeom prst="roundRect">
              <a:avLst>
                <a:gd name="adj" fmla="val 0"/>
              </a:avLst>
            </a:prstGeom>
            <a:noFill/>
            <a:ln w="2857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300"/>
                </a:spcBef>
              </a:pPr>
              <a:r>
                <a:rPr lang="en-US" sz="2000" b="1" dirty="0">
                  <a:solidFill>
                    <a:schemeClr val="tx1"/>
                  </a:solidFill>
                </a:rPr>
                <a:t>Characterization</a:t>
              </a:r>
            </a:p>
            <a:p>
              <a:pPr algn="ctr">
                <a:spcBef>
                  <a:spcPts val="300"/>
                </a:spcBef>
              </a:pPr>
              <a:r>
                <a:rPr lang="en-GB" i="1" dirty="0">
                  <a:solidFill>
                    <a:schemeClr val="tx1"/>
                  </a:solidFill>
                </a:rPr>
                <a:t>Optical System</a:t>
              </a:r>
            </a:p>
          </p:txBody>
        </p:sp>
        <p:sp>
          <p:nvSpPr>
            <p:cNvPr id="34" name="Oval 33"/>
            <p:cNvSpPr/>
            <p:nvPr/>
          </p:nvSpPr>
          <p:spPr>
            <a:xfrm>
              <a:off x="1124124" y="2139505"/>
              <a:ext cx="648072" cy="648072"/>
            </a:xfrm>
            <a:prstGeom prst="ellipse">
              <a:avLst/>
            </a:prstGeom>
            <a:grp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solidFill>
                    <a:schemeClr val="tx1"/>
                  </a:solidFill>
                </a:rPr>
                <a:t>B</a:t>
              </a:r>
            </a:p>
          </p:txBody>
        </p:sp>
      </p:grpSp>
      <p:grpSp>
        <p:nvGrpSpPr>
          <p:cNvPr id="17" name="Group 16">
            <a:extLst>
              <a:ext uri="{FF2B5EF4-FFF2-40B4-BE49-F238E27FC236}">
                <a16:creationId xmlns:a16="http://schemas.microsoft.com/office/drawing/2014/main" id="{0E3A7137-AA01-4EB1-BD3A-2A487073D941}"/>
              </a:ext>
            </a:extLst>
          </p:cNvPr>
          <p:cNvGrpSpPr/>
          <p:nvPr/>
        </p:nvGrpSpPr>
        <p:grpSpPr>
          <a:xfrm>
            <a:off x="1183167" y="6269881"/>
            <a:ext cx="6777665" cy="344469"/>
            <a:chOff x="164165" y="6353803"/>
            <a:chExt cx="6777665" cy="344469"/>
          </a:xfrm>
        </p:grpSpPr>
        <p:sp>
          <p:nvSpPr>
            <p:cNvPr id="18" name="TextBox 17">
              <a:extLst>
                <a:ext uri="{FF2B5EF4-FFF2-40B4-BE49-F238E27FC236}">
                  <a16:creationId xmlns:a16="http://schemas.microsoft.com/office/drawing/2014/main" id="{80AAD0A4-97ED-4120-A4C9-E6B44E876CC9}"/>
                </a:ext>
              </a:extLst>
            </p:cNvPr>
            <p:cNvSpPr txBox="1"/>
            <p:nvPr/>
          </p:nvSpPr>
          <p:spPr>
            <a:xfrm>
              <a:off x="2189065" y="6353804"/>
              <a:ext cx="1034963" cy="307777"/>
            </a:xfrm>
            <a:prstGeom prst="rect">
              <a:avLst/>
            </a:prstGeom>
            <a:noFill/>
          </p:spPr>
          <p:txBody>
            <a:bodyPr wrap="none" rtlCol="0">
              <a:spAutoFit/>
            </a:bodyPr>
            <a:lstStyle/>
            <a:p>
              <a:pPr algn="ctr"/>
              <a:r>
                <a:rPr lang="en-SG" sz="1400" dirty="0">
                  <a:ea typeface="Segoe UI" charset="0"/>
                  <a:cs typeface="Segoe UI" charset="0"/>
                </a:rPr>
                <a:t>Qualitative</a:t>
              </a:r>
            </a:p>
          </p:txBody>
        </p:sp>
        <p:sp>
          <p:nvSpPr>
            <p:cNvPr id="19" name="TextBox 18">
              <a:extLst>
                <a:ext uri="{FF2B5EF4-FFF2-40B4-BE49-F238E27FC236}">
                  <a16:creationId xmlns:a16="http://schemas.microsoft.com/office/drawing/2014/main" id="{CB06E594-14E8-4349-A3B2-51B1C83AB8C8}"/>
                </a:ext>
              </a:extLst>
            </p:cNvPr>
            <p:cNvSpPr txBox="1"/>
            <p:nvPr/>
          </p:nvSpPr>
          <p:spPr>
            <a:xfrm>
              <a:off x="3860508" y="6353803"/>
              <a:ext cx="1153586" cy="307777"/>
            </a:xfrm>
            <a:prstGeom prst="rect">
              <a:avLst/>
            </a:prstGeom>
            <a:noFill/>
            <a:ln>
              <a:noFill/>
            </a:ln>
          </p:spPr>
          <p:txBody>
            <a:bodyPr wrap="none" rtlCol="0">
              <a:spAutoFit/>
            </a:bodyPr>
            <a:lstStyle/>
            <a:p>
              <a:pPr algn="ctr"/>
              <a:r>
                <a:rPr lang="en-SG" sz="1400" b="0" dirty="0">
                  <a:ln>
                    <a:noFill/>
                  </a:ln>
                  <a:solidFill>
                    <a:srgbClr val="C00000"/>
                  </a:solidFill>
                  <a:latin typeface="Segoe UI" charset="0"/>
                  <a:ea typeface="Segoe UI" charset="0"/>
                  <a:cs typeface="Segoe UI" charset="0"/>
                </a:rPr>
                <a:t>Quantitative</a:t>
              </a:r>
            </a:p>
          </p:txBody>
        </p:sp>
        <p:sp>
          <p:nvSpPr>
            <p:cNvPr id="20" name="TextBox 19">
              <a:extLst>
                <a:ext uri="{FF2B5EF4-FFF2-40B4-BE49-F238E27FC236}">
                  <a16:creationId xmlns:a16="http://schemas.microsoft.com/office/drawing/2014/main" id="{E642D2CC-CF26-46EF-A352-43F1F7A7DE0E}"/>
                </a:ext>
              </a:extLst>
            </p:cNvPr>
            <p:cNvSpPr txBox="1"/>
            <p:nvPr/>
          </p:nvSpPr>
          <p:spPr>
            <a:xfrm>
              <a:off x="5612553" y="6353803"/>
              <a:ext cx="1034257" cy="307777"/>
            </a:xfrm>
            <a:prstGeom prst="rect">
              <a:avLst/>
            </a:prstGeom>
            <a:noFill/>
          </p:spPr>
          <p:txBody>
            <a:bodyPr wrap="none" rtlCol="0">
              <a:spAutoFit/>
            </a:bodyPr>
            <a:lstStyle/>
            <a:p>
              <a:pPr algn="ctr"/>
              <a:r>
                <a:rPr lang="en-SG" sz="1400" dirty="0"/>
                <a:t>Conclusion</a:t>
              </a:r>
            </a:p>
          </p:txBody>
        </p:sp>
        <p:cxnSp>
          <p:nvCxnSpPr>
            <p:cNvPr id="21" name="Straight Connector 20">
              <a:extLst>
                <a:ext uri="{FF2B5EF4-FFF2-40B4-BE49-F238E27FC236}">
                  <a16:creationId xmlns:a16="http://schemas.microsoft.com/office/drawing/2014/main" id="{3C5A11E0-5486-4291-BAFC-4703AFFBA72B}"/>
                </a:ext>
              </a:extLst>
            </p:cNvPr>
            <p:cNvCxnSpPr>
              <a:cxnSpLocks/>
            </p:cNvCxnSpPr>
            <p:nvPr/>
          </p:nvCxnSpPr>
          <p:spPr>
            <a:xfrm flipV="1">
              <a:off x="164165" y="6695222"/>
              <a:ext cx="1624295" cy="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C038DE49-FC64-4960-AFBE-A134066B0299}"/>
                </a:ext>
              </a:extLst>
            </p:cNvPr>
            <p:cNvSpPr txBox="1"/>
            <p:nvPr/>
          </p:nvSpPr>
          <p:spPr>
            <a:xfrm>
              <a:off x="407967" y="6353806"/>
              <a:ext cx="1131335" cy="307777"/>
            </a:xfrm>
            <a:prstGeom prst="rect">
              <a:avLst/>
            </a:prstGeom>
            <a:noFill/>
          </p:spPr>
          <p:txBody>
            <a:bodyPr wrap="none" rtlCol="0">
              <a:spAutoFit/>
            </a:bodyPr>
            <a:lstStyle/>
            <a:p>
              <a:pPr algn="ctr"/>
              <a:r>
                <a:rPr lang="en-SG" sz="1400" dirty="0">
                  <a:cs typeface="Segoe UI Semibold" panose="020B0702040204020203" pitchFamily="34" charset="0"/>
                </a:rPr>
                <a:t>Introduction</a:t>
              </a:r>
            </a:p>
          </p:txBody>
        </p:sp>
        <p:cxnSp>
          <p:nvCxnSpPr>
            <p:cNvPr id="27" name="Straight Connector 26">
              <a:extLst>
                <a:ext uri="{FF2B5EF4-FFF2-40B4-BE49-F238E27FC236}">
                  <a16:creationId xmlns:a16="http://schemas.microsoft.com/office/drawing/2014/main" id="{0B173E45-F167-485F-A5F6-AE1D1B0940DF}"/>
                </a:ext>
              </a:extLst>
            </p:cNvPr>
            <p:cNvCxnSpPr>
              <a:cxnSpLocks/>
            </p:cNvCxnSpPr>
            <p:nvPr/>
          </p:nvCxnSpPr>
          <p:spPr>
            <a:xfrm flipV="1">
              <a:off x="1880544" y="6695220"/>
              <a:ext cx="1624295" cy="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2D103EE8-4103-4552-9545-15389E7BA077}"/>
                </a:ext>
              </a:extLst>
            </p:cNvPr>
            <p:cNvCxnSpPr>
              <a:cxnSpLocks/>
            </p:cNvCxnSpPr>
            <p:nvPr/>
          </p:nvCxnSpPr>
          <p:spPr>
            <a:xfrm flipV="1">
              <a:off x="3596923" y="6698270"/>
              <a:ext cx="1624295" cy="2"/>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A421A564-AF8E-4A82-B1BF-AC07D1BFBC26}"/>
                </a:ext>
              </a:extLst>
            </p:cNvPr>
            <p:cNvCxnSpPr>
              <a:cxnSpLocks/>
            </p:cNvCxnSpPr>
            <p:nvPr/>
          </p:nvCxnSpPr>
          <p:spPr>
            <a:xfrm flipV="1">
              <a:off x="5317535" y="6695218"/>
              <a:ext cx="1624295" cy="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45" name="Group 44"/>
          <p:cNvGrpSpPr/>
          <p:nvPr/>
        </p:nvGrpSpPr>
        <p:grpSpPr>
          <a:xfrm>
            <a:off x="781381" y="4349303"/>
            <a:ext cx="7462612" cy="936104"/>
            <a:chOff x="840694" y="1995489"/>
            <a:chExt cx="7462612" cy="936104"/>
          </a:xfrm>
          <a:noFill/>
        </p:grpSpPr>
        <p:sp>
          <p:nvSpPr>
            <p:cNvPr id="46" name="Rounded Rectangle 45"/>
            <p:cNvSpPr/>
            <p:nvPr/>
          </p:nvSpPr>
          <p:spPr>
            <a:xfrm>
              <a:off x="840694" y="1995489"/>
              <a:ext cx="7462612" cy="936104"/>
            </a:xfrm>
            <a:prstGeom prst="roundRect">
              <a:avLst>
                <a:gd name="adj" fmla="val 0"/>
              </a:avLst>
            </a:prstGeom>
            <a:noFill/>
            <a:ln w="2857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300"/>
                </a:spcBef>
              </a:pPr>
              <a:r>
                <a:rPr lang="en-US" sz="2000" b="1" dirty="0">
                  <a:solidFill>
                    <a:schemeClr val="tx1"/>
                  </a:solidFill>
                </a:rPr>
                <a:t>Experimental Verification</a:t>
              </a:r>
            </a:p>
            <a:p>
              <a:pPr algn="ctr">
                <a:spcBef>
                  <a:spcPts val="300"/>
                </a:spcBef>
              </a:pPr>
              <a:r>
                <a:rPr lang="en-GB" i="1" dirty="0">
                  <a:solidFill>
                    <a:schemeClr val="tx1"/>
                  </a:solidFill>
                </a:rPr>
                <a:t>Speckle Drift, Granular Pattern</a:t>
              </a:r>
            </a:p>
          </p:txBody>
        </p:sp>
        <p:sp>
          <p:nvSpPr>
            <p:cNvPr id="47" name="Oval 46"/>
            <p:cNvSpPr/>
            <p:nvPr/>
          </p:nvSpPr>
          <p:spPr>
            <a:xfrm>
              <a:off x="1124124" y="2139505"/>
              <a:ext cx="648072" cy="648072"/>
            </a:xfrm>
            <a:prstGeom prst="ellipse">
              <a:avLst/>
            </a:prstGeom>
            <a:grp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solidFill>
                    <a:schemeClr val="tx1"/>
                  </a:solidFill>
                </a:rPr>
                <a:t>C</a:t>
              </a:r>
            </a:p>
          </p:txBody>
        </p:sp>
      </p:grpSp>
      <p:grpSp>
        <p:nvGrpSpPr>
          <p:cNvPr id="26" name="Group 25"/>
          <p:cNvGrpSpPr/>
          <p:nvPr/>
        </p:nvGrpSpPr>
        <p:grpSpPr>
          <a:xfrm>
            <a:off x="781381" y="2177813"/>
            <a:ext cx="7462612" cy="936104"/>
            <a:chOff x="840694" y="1995489"/>
            <a:chExt cx="7462612" cy="936104"/>
          </a:xfrm>
          <a:noFill/>
        </p:grpSpPr>
        <p:sp>
          <p:nvSpPr>
            <p:cNvPr id="29" name="Rounded Rectangle 28"/>
            <p:cNvSpPr/>
            <p:nvPr/>
          </p:nvSpPr>
          <p:spPr>
            <a:xfrm>
              <a:off x="840694" y="1995489"/>
              <a:ext cx="7462612" cy="936104"/>
            </a:xfrm>
            <a:prstGeom prst="roundRect">
              <a:avLst>
                <a:gd name="adj" fmla="val 0"/>
              </a:avLst>
            </a:prstGeom>
            <a:noFill/>
            <a:ln w="2857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300"/>
                </a:spcBef>
              </a:pPr>
              <a:r>
                <a:rPr lang="en-US" sz="2000" b="1" dirty="0">
                  <a:solidFill>
                    <a:schemeClr val="tx1"/>
                  </a:solidFill>
                </a:rPr>
                <a:t>Full Wave Calculation</a:t>
              </a:r>
            </a:p>
            <a:p>
              <a:pPr algn="ctr">
                <a:spcBef>
                  <a:spcPts val="300"/>
                </a:spcBef>
              </a:pPr>
              <a:r>
                <a:rPr lang="en-GB" i="1" dirty="0">
                  <a:solidFill>
                    <a:schemeClr val="tx1"/>
                  </a:solidFill>
                </a:rPr>
                <a:t>Simulation of Formation of Speckle Field</a:t>
              </a:r>
            </a:p>
          </p:txBody>
        </p:sp>
        <p:sp>
          <p:nvSpPr>
            <p:cNvPr id="35" name="Oval 34"/>
            <p:cNvSpPr/>
            <p:nvPr/>
          </p:nvSpPr>
          <p:spPr>
            <a:xfrm>
              <a:off x="1124124" y="2139505"/>
              <a:ext cx="648072" cy="648072"/>
            </a:xfrm>
            <a:prstGeom prst="ellipse">
              <a:avLst/>
            </a:prstGeom>
            <a:grp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solidFill>
                    <a:schemeClr val="tx1"/>
                  </a:solidFill>
                </a:rPr>
                <a:t>A</a:t>
              </a:r>
            </a:p>
          </p:txBody>
        </p:sp>
      </p:grpSp>
    </p:spTree>
    <p:extLst>
      <p:ext uri="{BB962C8B-B14F-4D97-AF65-F5344CB8AC3E}">
        <p14:creationId xmlns:p14="http://schemas.microsoft.com/office/powerpoint/2010/main" val="768348641"/>
      </p:ext>
    </p:extLst>
  </p:cSld>
  <p:clrMapOvr>
    <a:masterClrMapping/>
  </p:clrMapOvr>
  <mc:AlternateContent xmlns:mc="http://schemas.openxmlformats.org/markup-compatibility/2006" xmlns:p14="http://schemas.microsoft.com/office/powerpoint/2010/main">
    <mc:Choice Requires="p14">
      <p:transition p14:dur="250" advTm="6919">
        <p:fade/>
      </p:transition>
    </mc:Choice>
    <mc:Fallback xmlns="">
      <p:transition advTm="6919">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left)">
                                      <p:cBhvr>
                                        <p:cTn id="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 name="Picture 48"/>
          <p:cNvPicPr>
            <a:picLocks noChangeAspect="1"/>
          </p:cNvPicPr>
          <p:nvPr/>
        </p:nvPicPr>
        <p:blipFill rotWithShape="1">
          <a:blip r:embed="rId3">
            <a:extLst>
              <a:ext uri="{28A0092B-C50C-407E-A947-70E740481C1C}">
                <a14:useLocalDpi xmlns:a14="http://schemas.microsoft.com/office/drawing/2010/main" val="0"/>
              </a:ext>
            </a:extLst>
          </a:blip>
          <a:srcRect l="33173" t="44810" r="30771" b="36740"/>
          <a:stretch/>
        </p:blipFill>
        <p:spPr>
          <a:xfrm>
            <a:off x="898798" y="2319849"/>
            <a:ext cx="7616552" cy="2922810"/>
          </a:xfrm>
          <a:prstGeom prst="rect">
            <a:avLst/>
          </a:prstGeom>
        </p:spPr>
      </p:pic>
      <p:sp>
        <p:nvSpPr>
          <p:cNvPr id="2" name="Footer Placeholder 1"/>
          <p:cNvSpPr>
            <a:spLocks noGrp="1"/>
          </p:cNvSpPr>
          <p:nvPr>
            <p:ph type="ftr" sz="quarter" idx="10"/>
          </p:nvPr>
        </p:nvSpPr>
        <p:spPr/>
        <p:txBody>
          <a:bodyPr/>
          <a:lstStyle/>
          <a:p>
            <a:r>
              <a:rPr lang="en-SG" dirty="0"/>
              <a:t>SYPT 2020</a:t>
            </a:r>
          </a:p>
        </p:txBody>
      </p:sp>
      <p:sp>
        <p:nvSpPr>
          <p:cNvPr id="3" name="Slide Number Placeholder 2"/>
          <p:cNvSpPr>
            <a:spLocks noGrp="1"/>
          </p:cNvSpPr>
          <p:nvPr>
            <p:ph type="sldNum" sz="quarter" idx="11"/>
          </p:nvPr>
        </p:nvSpPr>
        <p:spPr/>
        <p:txBody>
          <a:bodyPr/>
          <a:lstStyle/>
          <a:p>
            <a:fld id="{6FB55397-3576-4B12-B4D8-3E370C504D99}" type="slidenum">
              <a:rPr lang="en-SG" smtClean="0"/>
              <a:t>34</a:t>
            </a:fld>
            <a:endParaRPr lang="en-SG"/>
          </a:p>
        </p:txBody>
      </p:sp>
      <p:sp>
        <p:nvSpPr>
          <p:cNvPr id="4" name="Title 3"/>
          <p:cNvSpPr>
            <a:spLocks noGrp="1"/>
          </p:cNvSpPr>
          <p:nvPr>
            <p:ph type="title"/>
          </p:nvPr>
        </p:nvSpPr>
        <p:spPr/>
        <p:txBody>
          <a:bodyPr/>
          <a:lstStyle/>
          <a:p>
            <a:r>
              <a:rPr lang="en-US" dirty="0"/>
              <a:t>Characterization – Optical System </a:t>
            </a:r>
          </a:p>
        </p:txBody>
      </p:sp>
      <p:grpSp>
        <p:nvGrpSpPr>
          <p:cNvPr id="34" name="Group 33"/>
          <p:cNvGrpSpPr/>
          <p:nvPr/>
        </p:nvGrpSpPr>
        <p:grpSpPr>
          <a:xfrm>
            <a:off x="4451841" y="2809757"/>
            <a:ext cx="144000" cy="1255676"/>
            <a:chOff x="6956332" y="1883861"/>
            <a:chExt cx="496402" cy="2112332"/>
          </a:xfrm>
        </p:grpSpPr>
        <p:sp>
          <p:nvSpPr>
            <p:cNvPr id="36" name="Oval 35"/>
            <p:cNvSpPr/>
            <p:nvPr/>
          </p:nvSpPr>
          <p:spPr>
            <a:xfrm rot="16200000">
              <a:off x="6149572" y="2693031"/>
              <a:ext cx="2109922" cy="496402"/>
            </a:xfrm>
            <a:prstGeom prst="ellips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Straight Connector 36"/>
            <p:cNvCxnSpPr/>
            <p:nvPr/>
          </p:nvCxnSpPr>
          <p:spPr>
            <a:xfrm rot="16200000">
              <a:off x="6151764" y="2938822"/>
              <a:ext cx="2109921" cy="0"/>
            </a:xfrm>
            <a:prstGeom prst="line">
              <a:avLst/>
            </a:prstGeom>
            <a:ln w="19050"/>
          </p:spPr>
          <p:style>
            <a:lnRef idx="1">
              <a:schemeClr val="dk1"/>
            </a:lnRef>
            <a:fillRef idx="0">
              <a:schemeClr val="dk1"/>
            </a:fillRef>
            <a:effectRef idx="0">
              <a:schemeClr val="dk1"/>
            </a:effectRef>
            <a:fontRef idx="minor">
              <a:schemeClr val="tx1"/>
            </a:fontRef>
          </p:style>
        </p:cxnSp>
      </p:grpSp>
      <p:pic>
        <p:nvPicPr>
          <p:cNvPr id="7" name="Picture 6"/>
          <p:cNvPicPr>
            <a:picLocks noChangeAspect="1"/>
          </p:cNvPicPr>
          <p:nvPr/>
        </p:nvPicPr>
        <p:blipFill>
          <a:blip r:embed="rId4">
            <a:clrChange>
              <a:clrFrom>
                <a:srgbClr val="FFFFFF"/>
              </a:clrFrom>
              <a:clrTo>
                <a:srgbClr val="FFFFFF">
                  <a:alpha val="0"/>
                </a:srgbClr>
              </a:clrTo>
            </a:clrChange>
          </a:blip>
          <a:stretch>
            <a:fillRect/>
          </a:stretch>
        </p:blipFill>
        <p:spPr>
          <a:xfrm>
            <a:off x="4109323" y="3031619"/>
            <a:ext cx="829031" cy="829031"/>
          </a:xfrm>
          <a:prstGeom prst="rect">
            <a:avLst/>
          </a:prstGeom>
        </p:spPr>
      </p:pic>
      <p:grpSp>
        <p:nvGrpSpPr>
          <p:cNvPr id="35" name="Group 34">
            <a:extLst>
              <a:ext uri="{FF2B5EF4-FFF2-40B4-BE49-F238E27FC236}">
                <a16:creationId xmlns:a16="http://schemas.microsoft.com/office/drawing/2014/main" id="{0E3A7137-AA01-4EB1-BD3A-2A487073D941}"/>
              </a:ext>
            </a:extLst>
          </p:cNvPr>
          <p:cNvGrpSpPr/>
          <p:nvPr/>
        </p:nvGrpSpPr>
        <p:grpSpPr>
          <a:xfrm>
            <a:off x="1183167" y="6269881"/>
            <a:ext cx="6777665" cy="344469"/>
            <a:chOff x="164165" y="6353803"/>
            <a:chExt cx="6777665" cy="344469"/>
          </a:xfrm>
        </p:grpSpPr>
        <p:sp>
          <p:nvSpPr>
            <p:cNvPr id="38" name="TextBox 37">
              <a:extLst>
                <a:ext uri="{FF2B5EF4-FFF2-40B4-BE49-F238E27FC236}">
                  <a16:creationId xmlns:a16="http://schemas.microsoft.com/office/drawing/2014/main" id="{80AAD0A4-97ED-4120-A4C9-E6B44E876CC9}"/>
                </a:ext>
              </a:extLst>
            </p:cNvPr>
            <p:cNvSpPr txBox="1"/>
            <p:nvPr/>
          </p:nvSpPr>
          <p:spPr>
            <a:xfrm>
              <a:off x="2189065" y="6353804"/>
              <a:ext cx="1034963" cy="307777"/>
            </a:xfrm>
            <a:prstGeom prst="rect">
              <a:avLst/>
            </a:prstGeom>
            <a:noFill/>
          </p:spPr>
          <p:txBody>
            <a:bodyPr wrap="none" rtlCol="0">
              <a:spAutoFit/>
            </a:bodyPr>
            <a:lstStyle/>
            <a:p>
              <a:pPr algn="ctr"/>
              <a:r>
                <a:rPr lang="en-SG" sz="1400" dirty="0">
                  <a:ea typeface="Segoe UI" charset="0"/>
                  <a:cs typeface="Segoe UI" charset="0"/>
                </a:rPr>
                <a:t>Qualitative</a:t>
              </a:r>
            </a:p>
          </p:txBody>
        </p:sp>
        <p:sp>
          <p:nvSpPr>
            <p:cNvPr id="39" name="TextBox 38">
              <a:extLst>
                <a:ext uri="{FF2B5EF4-FFF2-40B4-BE49-F238E27FC236}">
                  <a16:creationId xmlns:a16="http://schemas.microsoft.com/office/drawing/2014/main" id="{CB06E594-14E8-4349-A3B2-51B1C83AB8C8}"/>
                </a:ext>
              </a:extLst>
            </p:cNvPr>
            <p:cNvSpPr txBox="1"/>
            <p:nvPr/>
          </p:nvSpPr>
          <p:spPr>
            <a:xfrm>
              <a:off x="3860508" y="6353803"/>
              <a:ext cx="1153586" cy="307777"/>
            </a:xfrm>
            <a:prstGeom prst="rect">
              <a:avLst/>
            </a:prstGeom>
            <a:noFill/>
            <a:ln>
              <a:noFill/>
            </a:ln>
          </p:spPr>
          <p:txBody>
            <a:bodyPr wrap="none" rtlCol="0">
              <a:spAutoFit/>
            </a:bodyPr>
            <a:lstStyle/>
            <a:p>
              <a:pPr algn="ctr"/>
              <a:r>
                <a:rPr lang="en-SG" sz="1400" b="0" dirty="0">
                  <a:ln>
                    <a:noFill/>
                  </a:ln>
                  <a:solidFill>
                    <a:srgbClr val="C00000"/>
                  </a:solidFill>
                  <a:latin typeface="Segoe UI" charset="0"/>
                  <a:ea typeface="Segoe UI" charset="0"/>
                  <a:cs typeface="Segoe UI" charset="0"/>
                </a:rPr>
                <a:t>Quantitative</a:t>
              </a:r>
            </a:p>
          </p:txBody>
        </p:sp>
        <p:sp>
          <p:nvSpPr>
            <p:cNvPr id="40" name="TextBox 39">
              <a:extLst>
                <a:ext uri="{FF2B5EF4-FFF2-40B4-BE49-F238E27FC236}">
                  <a16:creationId xmlns:a16="http://schemas.microsoft.com/office/drawing/2014/main" id="{E642D2CC-CF26-46EF-A352-43F1F7A7DE0E}"/>
                </a:ext>
              </a:extLst>
            </p:cNvPr>
            <p:cNvSpPr txBox="1"/>
            <p:nvPr/>
          </p:nvSpPr>
          <p:spPr>
            <a:xfrm>
              <a:off x="5612553" y="6353803"/>
              <a:ext cx="1034257" cy="307777"/>
            </a:xfrm>
            <a:prstGeom prst="rect">
              <a:avLst/>
            </a:prstGeom>
            <a:noFill/>
          </p:spPr>
          <p:txBody>
            <a:bodyPr wrap="none" rtlCol="0">
              <a:spAutoFit/>
            </a:bodyPr>
            <a:lstStyle/>
            <a:p>
              <a:pPr algn="ctr"/>
              <a:r>
                <a:rPr lang="en-SG" sz="1400" dirty="0"/>
                <a:t>Conclusion</a:t>
              </a:r>
            </a:p>
          </p:txBody>
        </p:sp>
        <p:cxnSp>
          <p:nvCxnSpPr>
            <p:cNvPr id="41" name="Straight Connector 40">
              <a:extLst>
                <a:ext uri="{FF2B5EF4-FFF2-40B4-BE49-F238E27FC236}">
                  <a16:creationId xmlns:a16="http://schemas.microsoft.com/office/drawing/2014/main" id="{3C5A11E0-5486-4291-BAFC-4703AFFBA72B}"/>
                </a:ext>
              </a:extLst>
            </p:cNvPr>
            <p:cNvCxnSpPr>
              <a:cxnSpLocks/>
            </p:cNvCxnSpPr>
            <p:nvPr/>
          </p:nvCxnSpPr>
          <p:spPr>
            <a:xfrm flipV="1">
              <a:off x="164165" y="6695222"/>
              <a:ext cx="1624295" cy="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C038DE49-FC64-4960-AFBE-A134066B0299}"/>
                </a:ext>
              </a:extLst>
            </p:cNvPr>
            <p:cNvSpPr txBox="1"/>
            <p:nvPr/>
          </p:nvSpPr>
          <p:spPr>
            <a:xfrm>
              <a:off x="407967" y="6353806"/>
              <a:ext cx="1131335" cy="307777"/>
            </a:xfrm>
            <a:prstGeom prst="rect">
              <a:avLst/>
            </a:prstGeom>
            <a:noFill/>
          </p:spPr>
          <p:txBody>
            <a:bodyPr wrap="none" rtlCol="0">
              <a:spAutoFit/>
            </a:bodyPr>
            <a:lstStyle/>
            <a:p>
              <a:pPr algn="ctr"/>
              <a:r>
                <a:rPr lang="en-SG" sz="1400" dirty="0">
                  <a:cs typeface="Segoe UI Semibold" panose="020B0702040204020203" pitchFamily="34" charset="0"/>
                </a:rPr>
                <a:t>Introduction</a:t>
              </a:r>
            </a:p>
          </p:txBody>
        </p:sp>
        <p:cxnSp>
          <p:nvCxnSpPr>
            <p:cNvPr id="43" name="Straight Connector 42">
              <a:extLst>
                <a:ext uri="{FF2B5EF4-FFF2-40B4-BE49-F238E27FC236}">
                  <a16:creationId xmlns:a16="http://schemas.microsoft.com/office/drawing/2014/main" id="{0B173E45-F167-485F-A5F6-AE1D1B0940DF}"/>
                </a:ext>
              </a:extLst>
            </p:cNvPr>
            <p:cNvCxnSpPr>
              <a:cxnSpLocks/>
            </p:cNvCxnSpPr>
            <p:nvPr/>
          </p:nvCxnSpPr>
          <p:spPr>
            <a:xfrm flipV="1">
              <a:off x="1880544" y="6695220"/>
              <a:ext cx="1624295" cy="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2D103EE8-4103-4552-9545-15389E7BA077}"/>
                </a:ext>
              </a:extLst>
            </p:cNvPr>
            <p:cNvCxnSpPr>
              <a:cxnSpLocks/>
            </p:cNvCxnSpPr>
            <p:nvPr/>
          </p:nvCxnSpPr>
          <p:spPr>
            <a:xfrm flipV="1">
              <a:off x="3596923" y="6698270"/>
              <a:ext cx="1624295" cy="2"/>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A421A564-AF8E-4A82-B1BF-AC07D1BFBC26}"/>
                </a:ext>
              </a:extLst>
            </p:cNvPr>
            <p:cNvCxnSpPr>
              <a:cxnSpLocks/>
            </p:cNvCxnSpPr>
            <p:nvPr/>
          </p:nvCxnSpPr>
          <p:spPr>
            <a:xfrm flipV="1">
              <a:off x="5317535" y="6695218"/>
              <a:ext cx="1624295" cy="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21" name="Straight Connector 20">
            <a:extLst>
              <a:ext uri="{FF2B5EF4-FFF2-40B4-BE49-F238E27FC236}">
                <a16:creationId xmlns:a16="http://schemas.microsoft.com/office/drawing/2014/main" id="{3C5A11E0-5486-4291-BAFC-4703AFFBA72B}"/>
              </a:ext>
            </a:extLst>
          </p:cNvPr>
          <p:cNvCxnSpPr>
            <a:cxnSpLocks/>
          </p:cNvCxnSpPr>
          <p:nvPr/>
        </p:nvCxnSpPr>
        <p:spPr>
          <a:xfrm>
            <a:off x="1183167" y="3436879"/>
            <a:ext cx="677766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754081" y="3618393"/>
            <a:ext cx="873393" cy="646331"/>
          </a:xfrm>
          <a:prstGeom prst="rect">
            <a:avLst/>
          </a:prstGeom>
          <a:solidFill>
            <a:srgbClr val="FFC524">
              <a:alpha val="73000"/>
            </a:srgbClr>
          </a:solidFill>
          <a:ln w="38100">
            <a:solidFill>
              <a:schemeClr val="tx1"/>
            </a:solidFill>
          </a:ln>
        </p:spPr>
        <p:txBody>
          <a:bodyPr wrap="square" rtlCol="0">
            <a:spAutoFit/>
          </a:bodyPr>
          <a:lstStyle/>
          <a:p>
            <a:r>
              <a:rPr lang="en-US" i="1" dirty="0"/>
              <a:t>Image Sensor</a:t>
            </a:r>
          </a:p>
        </p:txBody>
      </p:sp>
      <p:sp>
        <p:nvSpPr>
          <p:cNvPr id="26" name="Oval 25"/>
          <p:cNvSpPr/>
          <p:nvPr/>
        </p:nvSpPr>
        <p:spPr>
          <a:xfrm rot="21143462">
            <a:off x="1120119" y="3366744"/>
            <a:ext cx="141319" cy="14026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p:cNvSpPr txBox="1"/>
          <p:nvPr/>
        </p:nvSpPr>
        <p:spPr>
          <a:xfrm>
            <a:off x="7017968" y="3618393"/>
            <a:ext cx="1519209" cy="646331"/>
          </a:xfrm>
          <a:prstGeom prst="rect">
            <a:avLst/>
          </a:prstGeom>
          <a:solidFill>
            <a:srgbClr val="FFC524">
              <a:alpha val="73000"/>
            </a:srgbClr>
          </a:solidFill>
          <a:ln w="38100">
            <a:solidFill>
              <a:schemeClr val="tx1"/>
            </a:solidFill>
          </a:ln>
        </p:spPr>
        <p:txBody>
          <a:bodyPr wrap="square" rtlCol="0">
            <a:spAutoFit/>
          </a:bodyPr>
          <a:lstStyle/>
          <a:p>
            <a:r>
              <a:rPr lang="en-US" i="1" dirty="0"/>
              <a:t>Laser Spot on Dark Surface</a:t>
            </a:r>
          </a:p>
        </p:txBody>
      </p:sp>
      <p:sp>
        <p:nvSpPr>
          <p:cNvPr id="28" name="Oval 27"/>
          <p:cNvSpPr/>
          <p:nvPr/>
        </p:nvSpPr>
        <p:spPr>
          <a:xfrm rot="19812807">
            <a:off x="7803079" y="3366743"/>
            <a:ext cx="141319" cy="14026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p:cNvSpPr txBox="1"/>
          <p:nvPr/>
        </p:nvSpPr>
        <p:spPr>
          <a:xfrm>
            <a:off x="3740353" y="4135139"/>
            <a:ext cx="1566973" cy="369332"/>
          </a:xfrm>
          <a:prstGeom prst="rect">
            <a:avLst/>
          </a:prstGeom>
          <a:solidFill>
            <a:srgbClr val="FFC524">
              <a:alpha val="73000"/>
            </a:srgbClr>
          </a:solidFill>
          <a:ln w="38100">
            <a:solidFill>
              <a:schemeClr val="tx1"/>
            </a:solidFill>
          </a:ln>
        </p:spPr>
        <p:txBody>
          <a:bodyPr wrap="square" rtlCol="0">
            <a:spAutoFit/>
          </a:bodyPr>
          <a:lstStyle/>
          <a:p>
            <a:r>
              <a:rPr lang="en-US" i="1" dirty="0"/>
              <a:t>Effective Lens</a:t>
            </a:r>
          </a:p>
        </p:txBody>
      </p:sp>
      <mc:AlternateContent xmlns:mc="http://schemas.openxmlformats.org/markup-compatibility/2006" xmlns:a14="http://schemas.microsoft.com/office/drawing/2010/main">
        <mc:Choice Requires="a14">
          <p:sp>
            <p:nvSpPr>
              <p:cNvPr id="31" name="TextBox 30"/>
              <p:cNvSpPr txBox="1"/>
              <p:nvPr/>
            </p:nvSpPr>
            <p:spPr>
              <a:xfrm>
                <a:off x="977258" y="1913575"/>
                <a:ext cx="3958124" cy="553998"/>
              </a:xfrm>
              <a:prstGeom prst="rect">
                <a:avLst/>
              </a:prstGeom>
              <a:noFill/>
              <a:ln w="38100">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𝐷𝑖𝑠𝑡𝑎𝑛𝑐𝑒</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𝑜𝑓</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𝐿𝑒𝑛𝑠</m:t>
                      </m:r>
                      <m:r>
                        <a:rPr lang="en-US" b="0" i="1" smtClean="0">
                          <a:latin typeface="Cambria Math" panose="02040503050406030204" pitchFamily="18" charset="0"/>
                          <a:ea typeface="Cambria Math" panose="02040503050406030204" pitchFamily="18" charset="0"/>
                        </a:rPr>
                        <m:t> </m:t>
                      </m:r>
                    </m:oMath>
                  </m:oMathPara>
                </a14:m>
                <a:endParaRPr lang="en-US" b="0" i="1" dirty="0">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𝑓𝑟𝑜𝑚</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𝐼𝑚𝑎𝑔𝑒</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𝑆𝑒𝑛𝑠𝑜𝑟</m:t>
                      </m:r>
                      <m:r>
                        <a:rPr lang="en-US" b="0" i="1" smtClean="0">
                          <a:latin typeface="Cambria Math" panose="02040503050406030204" pitchFamily="18" charset="0"/>
                          <a:ea typeface="Cambria Math" panose="02040503050406030204" pitchFamily="18" charset="0"/>
                        </a:rPr>
                        <m:t> (</m:t>
                      </m:r>
                      <m:sSub>
                        <m:sSubPr>
                          <m:ctrlPr>
                            <a:rPr lang="en-US" i="1">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𝑍</m:t>
                          </m:r>
                        </m:e>
                        <m:sub>
                          <m:r>
                            <a:rPr lang="en-US" b="0" i="1" smtClean="0">
                              <a:latin typeface="Cambria Math" panose="02040503050406030204" pitchFamily="18" charset="0"/>
                              <a:ea typeface="Cambria Math" panose="02040503050406030204" pitchFamily="18" charset="0"/>
                            </a:rPr>
                            <m:t>𝑟</m:t>
                          </m:r>
                        </m:sub>
                      </m:sSub>
                      <m:r>
                        <a:rPr lang="en-US" b="0" i="1" smtClean="0">
                          <a:latin typeface="Cambria Math" panose="02040503050406030204" pitchFamily="18" charset="0"/>
                          <a:ea typeface="Cambria Math" panose="02040503050406030204" pitchFamily="18" charset="0"/>
                        </a:rPr>
                        <m:t>)</m:t>
                      </m:r>
                    </m:oMath>
                  </m:oMathPara>
                </a14:m>
                <a:endParaRPr lang="en-US" i="1" dirty="0"/>
              </a:p>
            </p:txBody>
          </p:sp>
        </mc:Choice>
        <mc:Fallback xmlns="">
          <p:sp>
            <p:nvSpPr>
              <p:cNvPr id="31" name="TextBox 30"/>
              <p:cNvSpPr txBox="1">
                <a:spLocks noRot="1" noChangeAspect="1" noMove="1" noResize="1" noEditPoints="1" noAdjustHandles="1" noChangeArrowheads="1" noChangeShapeType="1" noTextEdit="1"/>
              </p:cNvSpPr>
              <p:nvPr/>
            </p:nvSpPr>
            <p:spPr>
              <a:xfrm>
                <a:off x="977258" y="1913575"/>
                <a:ext cx="3958124" cy="553998"/>
              </a:xfrm>
              <a:prstGeom prst="rect">
                <a:avLst/>
              </a:prstGeom>
              <a:blipFill>
                <a:blip r:embed="rId5"/>
                <a:stretch>
                  <a:fillRect b="-18681"/>
                </a:stretch>
              </a:blipFill>
              <a:ln w="38100">
                <a:noFill/>
              </a:ln>
            </p:spPr>
            <p:txBody>
              <a:bodyPr/>
              <a:lstStyle/>
              <a:p>
                <a:r>
                  <a:rPr lang="en-US">
                    <a:noFill/>
                  </a:rPr>
                  <a:t> </a:t>
                </a:r>
              </a:p>
            </p:txBody>
          </p:sp>
        </mc:Fallback>
      </mc:AlternateContent>
      <p:sp>
        <p:nvSpPr>
          <p:cNvPr id="32" name="Left Brace 31"/>
          <p:cNvSpPr/>
          <p:nvPr/>
        </p:nvSpPr>
        <p:spPr>
          <a:xfrm rot="5400000">
            <a:off x="2806768" y="1061656"/>
            <a:ext cx="93469" cy="3340671"/>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33" name="Straight Connector 32"/>
          <p:cNvCxnSpPr>
            <a:endCxn id="26" idx="0"/>
          </p:cNvCxnSpPr>
          <p:nvPr/>
        </p:nvCxnSpPr>
        <p:spPr>
          <a:xfrm flipH="1">
            <a:off x="1181492" y="2809757"/>
            <a:ext cx="1675" cy="557604"/>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p:cNvSpPr txBox="1"/>
              <p:nvPr/>
            </p:nvSpPr>
            <p:spPr>
              <a:xfrm>
                <a:off x="4109323" y="1886272"/>
                <a:ext cx="3958124" cy="553998"/>
              </a:xfrm>
              <a:prstGeom prst="rect">
                <a:avLst/>
              </a:prstGeom>
              <a:noFill/>
              <a:ln w="38100">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𝐷𝑖𝑠𝑡𝑎𝑛𝑐𝑒</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𝑜𝑓</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𝐿𝑒𝑛𝑠</m:t>
                      </m:r>
                      <m:r>
                        <a:rPr lang="en-US" b="0" i="1" smtClean="0">
                          <a:latin typeface="Cambria Math" panose="02040503050406030204" pitchFamily="18" charset="0"/>
                          <a:ea typeface="Cambria Math" panose="02040503050406030204" pitchFamily="18" charset="0"/>
                        </a:rPr>
                        <m:t> </m:t>
                      </m:r>
                    </m:oMath>
                  </m:oMathPara>
                </a14:m>
                <a:endParaRPr lang="en-US" b="0" i="1" dirty="0">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𝑓𝑟𝑜𝑚</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𝐷𝑎𝑟𝑘</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𝑆𝑢𝑟𝑓𝑎𝑐𝑒</m:t>
                      </m:r>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𝑍</m:t>
                          </m:r>
                        </m:e>
                        <m:sub>
                          <m:r>
                            <a:rPr lang="en-US" b="0" i="1" smtClean="0">
                              <a:latin typeface="Cambria Math" panose="02040503050406030204" pitchFamily="18" charset="0"/>
                              <a:ea typeface="Cambria Math" panose="02040503050406030204" pitchFamily="18" charset="0"/>
                            </a:rPr>
                            <m:t>𝑜</m:t>
                          </m:r>
                        </m:sub>
                      </m:sSub>
                      <m:r>
                        <a:rPr lang="en-US" b="0" i="1" smtClean="0">
                          <a:latin typeface="Cambria Math" panose="02040503050406030204" pitchFamily="18" charset="0"/>
                          <a:ea typeface="Cambria Math" panose="02040503050406030204" pitchFamily="18" charset="0"/>
                        </a:rPr>
                        <m:t>)</m:t>
                      </m:r>
                    </m:oMath>
                  </m:oMathPara>
                </a14:m>
                <a:endParaRPr lang="en-US" i="1" dirty="0"/>
              </a:p>
            </p:txBody>
          </p:sp>
        </mc:Choice>
        <mc:Fallback xmlns="">
          <p:sp>
            <p:nvSpPr>
              <p:cNvPr id="46" name="TextBox 45"/>
              <p:cNvSpPr txBox="1">
                <a:spLocks noRot="1" noChangeAspect="1" noMove="1" noResize="1" noEditPoints="1" noAdjustHandles="1" noChangeArrowheads="1" noChangeShapeType="1" noTextEdit="1"/>
              </p:cNvSpPr>
              <p:nvPr/>
            </p:nvSpPr>
            <p:spPr>
              <a:xfrm>
                <a:off x="4109323" y="1886272"/>
                <a:ext cx="3958124" cy="553998"/>
              </a:xfrm>
              <a:prstGeom prst="rect">
                <a:avLst/>
              </a:prstGeom>
              <a:blipFill>
                <a:blip r:embed="rId6"/>
                <a:stretch>
                  <a:fillRect b="-18681"/>
                </a:stretch>
              </a:blipFill>
              <a:ln w="38100">
                <a:noFill/>
              </a:ln>
            </p:spPr>
            <p:txBody>
              <a:bodyPr/>
              <a:lstStyle/>
              <a:p>
                <a:r>
                  <a:rPr lang="en-US">
                    <a:noFill/>
                  </a:rPr>
                  <a:t> </a:t>
                </a:r>
              </a:p>
            </p:txBody>
          </p:sp>
        </mc:Fallback>
      </mc:AlternateContent>
      <p:sp>
        <p:nvSpPr>
          <p:cNvPr id="47" name="Left Brace 46"/>
          <p:cNvSpPr/>
          <p:nvPr/>
        </p:nvSpPr>
        <p:spPr>
          <a:xfrm rot="5400000">
            <a:off x="6147439" y="1061657"/>
            <a:ext cx="93469" cy="3340671"/>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48" name="Straight Connector 47"/>
          <p:cNvCxnSpPr/>
          <p:nvPr/>
        </p:nvCxnSpPr>
        <p:spPr>
          <a:xfrm flipH="1">
            <a:off x="7864509" y="2823947"/>
            <a:ext cx="1675" cy="557604"/>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08563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ipe(left)">
                                      <p:cBhvr>
                                        <p:cTn id="7" dur="500"/>
                                        <p:tgtEl>
                                          <p:spTgt spid="34"/>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wipe(left)">
                                      <p:cBhvr>
                                        <p:cTn id="10" dur="500"/>
                                        <p:tgtEl>
                                          <p:spTgt spid="29"/>
                                        </p:tgtEl>
                                      </p:cBhvr>
                                    </p:animEffect>
                                  </p:childTnLst>
                                </p:cTn>
                              </p:par>
                            </p:childTnLst>
                          </p:cTn>
                        </p:par>
                        <p:par>
                          <p:cTn id="11" fill="hold">
                            <p:stCondLst>
                              <p:cond delay="500"/>
                            </p:stCondLst>
                            <p:childTnLst>
                              <p:par>
                                <p:cTn id="12" presetID="10" presetClass="exit" presetSubtype="0" fill="hold" nodeType="afterEffect">
                                  <p:stCondLst>
                                    <p:cond delay="0"/>
                                  </p:stCondLst>
                                  <p:childTnLst>
                                    <p:animEffect transition="out" filter="fade">
                                      <p:cBhvr>
                                        <p:cTn id="13" dur="500"/>
                                        <p:tgtEl>
                                          <p:spTgt spid="49"/>
                                        </p:tgtEl>
                                      </p:cBhvr>
                                    </p:animEffect>
                                    <p:set>
                                      <p:cBhvr>
                                        <p:cTn id="14" dur="1" fill="hold">
                                          <p:stCondLst>
                                            <p:cond delay="499"/>
                                          </p:stCondLst>
                                        </p:cTn>
                                        <p:tgtEl>
                                          <p:spTgt spid="49"/>
                                        </p:tgtEl>
                                        <p:attrNameLst>
                                          <p:attrName>style.visibility</p:attrName>
                                        </p:attrNameLst>
                                      </p:cBhvr>
                                      <p:to>
                                        <p:strVal val="hidden"/>
                                      </p:to>
                                    </p:set>
                                  </p:childTnLst>
                                </p:cTn>
                              </p:par>
                              <p:par>
                                <p:cTn id="15" presetID="22" presetClass="entr" presetSubtype="8" fill="hold" nodeType="with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wipe(left)">
                                      <p:cBhvr>
                                        <p:cTn id="17" dur="500"/>
                                        <p:tgtEl>
                                          <p:spTgt spid="21"/>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25"/>
                                        </p:tgtEl>
                                        <p:attrNameLst>
                                          <p:attrName>style.visibility</p:attrName>
                                        </p:attrNameLst>
                                      </p:cBhvr>
                                      <p:to>
                                        <p:strVal val="visible"/>
                                      </p:to>
                                    </p:set>
                                    <p:animEffect transition="in" filter="wipe(left)">
                                      <p:cBhvr>
                                        <p:cTn id="20" dur="500"/>
                                        <p:tgtEl>
                                          <p:spTgt spid="25"/>
                                        </p:tgtEl>
                                      </p:cBhvr>
                                    </p:animEffect>
                                  </p:childTnLst>
                                </p:cTn>
                              </p:par>
                              <p:par>
                                <p:cTn id="21" presetID="22" presetClass="entr" presetSubtype="8" fill="hold" grpId="0" nodeType="with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wipe(left)">
                                      <p:cBhvr>
                                        <p:cTn id="23" dur="500"/>
                                        <p:tgtEl>
                                          <p:spTgt spid="26"/>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27"/>
                                        </p:tgtEl>
                                        <p:attrNameLst>
                                          <p:attrName>style.visibility</p:attrName>
                                        </p:attrNameLst>
                                      </p:cBhvr>
                                      <p:to>
                                        <p:strVal val="visible"/>
                                      </p:to>
                                    </p:set>
                                    <p:animEffect transition="in" filter="wipe(left)">
                                      <p:cBhvr>
                                        <p:cTn id="26" dur="500"/>
                                        <p:tgtEl>
                                          <p:spTgt spid="27"/>
                                        </p:tgtEl>
                                      </p:cBhvr>
                                    </p:animEffect>
                                  </p:childTnLst>
                                </p:cTn>
                              </p:par>
                              <p:par>
                                <p:cTn id="27" presetID="22" presetClass="entr" presetSubtype="8" fill="hold" grpId="0" nodeType="withEffect">
                                  <p:stCondLst>
                                    <p:cond delay="0"/>
                                  </p:stCondLst>
                                  <p:childTnLst>
                                    <p:set>
                                      <p:cBhvr>
                                        <p:cTn id="28" dur="1" fill="hold">
                                          <p:stCondLst>
                                            <p:cond delay="0"/>
                                          </p:stCondLst>
                                        </p:cTn>
                                        <p:tgtEl>
                                          <p:spTgt spid="28"/>
                                        </p:tgtEl>
                                        <p:attrNameLst>
                                          <p:attrName>style.visibility</p:attrName>
                                        </p:attrNameLst>
                                      </p:cBhvr>
                                      <p:to>
                                        <p:strVal val="visible"/>
                                      </p:to>
                                    </p:set>
                                    <p:animEffect transition="in" filter="wipe(left)">
                                      <p:cBhvr>
                                        <p:cTn id="29" dur="500"/>
                                        <p:tgtEl>
                                          <p:spTgt spid="28"/>
                                        </p:tgtEl>
                                      </p:cBhvr>
                                    </p:animEffect>
                                  </p:childTnLst>
                                </p:cTn>
                              </p:par>
                              <p:par>
                                <p:cTn id="30" presetID="22" presetClass="entr" presetSubtype="8" fill="hold" grpId="0" nodeType="withEffect">
                                  <p:stCondLst>
                                    <p:cond delay="0"/>
                                  </p:stCondLst>
                                  <p:childTnLst>
                                    <p:set>
                                      <p:cBhvr>
                                        <p:cTn id="31" dur="1" fill="hold">
                                          <p:stCondLst>
                                            <p:cond delay="0"/>
                                          </p:stCondLst>
                                        </p:cTn>
                                        <p:tgtEl>
                                          <p:spTgt spid="31"/>
                                        </p:tgtEl>
                                        <p:attrNameLst>
                                          <p:attrName>style.visibility</p:attrName>
                                        </p:attrNameLst>
                                      </p:cBhvr>
                                      <p:to>
                                        <p:strVal val="visible"/>
                                      </p:to>
                                    </p:set>
                                    <p:animEffect transition="in" filter="wipe(left)">
                                      <p:cBhvr>
                                        <p:cTn id="32" dur="500"/>
                                        <p:tgtEl>
                                          <p:spTgt spid="31"/>
                                        </p:tgtEl>
                                      </p:cBhvr>
                                    </p:animEffect>
                                  </p:childTnLst>
                                </p:cTn>
                              </p:par>
                              <p:par>
                                <p:cTn id="33" presetID="22" presetClass="entr" presetSubtype="8" fill="hold" grpId="0" nodeType="withEffect">
                                  <p:stCondLst>
                                    <p:cond delay="0"/>
                                  </p:stCondLst>
                                  <p:childTnLst>
                                    <p:set>
                                      <p:cBhvr>
                                        <p:cTn id="34" dur="1" fill="hold">
                                          <p:stCondLst>
                                            <p:cond delay="0"/>
                                          </p:stCondLst>
                                        </p:cTn>
                                        <p:tgtEl>
                                          <p:spTgt spid="32"/>
                                        </p:tgtEl>
                                        <p:attrNameLst>
                                          <p:attrName>style.visibility</p:attrName>
                                        </p:attrNameLst>
                                      </p:cBhvr>
                                      <p:to>
                                        <p:strVal val="visible"/>
                                      </p:to>
                                    </p:set>
                                    <p:animEffect transition="in" filter="wipe(left)">
                                      <p:cBhvr>
                                        <p:cTn id="35" dur="500"/>
                                        <p:tgtEl>
                                          <p:spTgt spid="32"/>
                                        </p:tgtEl>
                                      </p:cBhvr>
                                    </p:animEffect>
                                  </p:childTnLst>
                                </p:cTn>
                              </p:par>
                              <p:par>
                                <p:cTn id="36" presetID="22" presetClass="entr" presetSubtype="8" fill="hold" nodeType="withEffect">
                                  <p:stCondLst>
                                    <p:cond delay="0"/>
                                  </p:stCondLst>
                                  <p:childTnLst>
                                    <p:set>
                                      <p:cBhvr>
                                        <p:cTn id="37" dur="1" fill="hold">
                                          <p:stCondLst>
                                            <p:cond delay="0"/>
                                          </p:stCondLst>
                                        </p:cTn>
                                        <p:tgtEl>
                                          <p:spTgt spid="33"/>
                                        </p:tgtEl>
                                        <p:attrNameLst>
                                          <p:attrName>style.visibility</p:attrName>
                                        </p:attrNameLst>
                                      </p:cBhvr>
                                      <p:to>
                                        <p:strVal val="visible"/>
                                      </p:to>
                                    </p:set>
                                    <p:animEffect transition="in" filter="wipe(left)">
                                      <p:cBhvr>
                                        <p:cTn id="38" dur="500"/>
                                        <p:tgtEl>
                                          <p:spTgt spid="33"/>
                                        </p:tgtEl>
                                      </p:cBhvr>
                                    </p:animEffect>
                                  </p:childTnLst>
                                </p:cTn>
                              </p:par>
                              <p:par>
                                <p:cTn id="39" presetID="22" presetClass="entr" presetSubtype="8" fill="hold" grpId="0" nodeType="withEffect">
                                  <p:stCondLst>
                                    <p:cond delay="0"/>
                                  </p:stCondLst>
                                  <p:childTnLst>
                                    <p:set>
                                      <p:cBhvr>
                                        <p:cTn id="40" dur="1" fill="hold">
                                          <p:stCondLst>
                                            <p:cond delay="0"/>
                                          </p:stCondLst>
                                        </p:cTn>
                                        <p:tgtEl>
                                          <p:spTgt spid="46"/>
                                        </p:tgtEl>
                                        <p:attrNameLst>
                                          <p:attrName>style.visibility</p:attrName>
                                        </p:attrNameLst>
                                      </p:cBhvr>
                                      <p:to>
                                        <p:strVal val="visible"/>
                                      </p:to>
                                    </p:set>
                                    <p:animEffect transition="in" filter="wipe(left)">
                                      <p:cBhvr>
                                        <p:cTn id="41" dur="500"/>
                                        <p:tgtEl>
                                          <p:spTgt spid="46"/>
                                        </p:tgtEl>
                                      </p:cBhvr>
                                    </p:animEffect>
                                  </p:childTnLst>
                                </p:cTn>
                              </p:par>
                              <p:par>
                                <p:cTn id="42" presetID="22" presetClass="entr" presetSubtype="8" fill="hold" grpId="0" nodeType="withEffect">
                                  <p:stCondLst>
                                    <p:cond delay="0"/>
                                  </p:stCondLst>
                                  <p:childTnLst>
                                    <p:set>
                                      <p:cBhvr>
                                        <p:cTn id="43" dur="1" fill="hold">
                                          <p:stCondLst>
                                            <p:cond delay="0"/>
                                          </p:stCondLst>
                                        </p:cTn>
                                        <p:tgtEl>
                                          <p:spTgt spid="47"/>
                                        </p:tgtEl>
                                        <p:attrNameLst>
                                          <p:attrName>style.visibility</p:attrName>
                                        </p:attrNameLst>
                                      </p:cBhvr>
                                      <p:to>
                                        <p:strVal val="visible"/>
                                      </p:to>
                                    </p:set>
                                    <p:animEffect transition="in" filter="wipe(left)">
                                      <p:cBhvr>
                                        <p:cTn id="44" dur="500"/>
                                        <p:tgtEl>
                                          <p:spTgt spid="47"/>
                                        </p:tgtEl>
                                      </p:cBhvr>
                                    </p:animEffect>
                                  </p:childTnLst>
                                </p:cTn>
                              </p:par>
                              <p:par>
                                <p:cTn id="45" presetID="22" presetClass="entr" presetSubtype="8" fill="hold" nodeType="withEffect">
                                  <p:stCondLst>
                                    <p:cond delay="0"/>
                                  </p:stCondLst>
                                  <p:childTnLst>
                                    <p:set>
                                      <p:cBhvr>
                                        <p:cTn id="46" dur="1" fill="hold">
                                          <p:stCondLst>
                                            <p:cond delay="0"/>
                                          </p:stCondLst>
                                        </p:cTn>
                                        <p:tgtEl>
                                          <p:spTgt spid="48"/>
                                        </p:tgtEl>
                                        <p:attrNameLst>
                                          <p:attrName>style.visibility</p:attrName>
                                        </p:attrNameLst>
                                      </p:cBhvr>
                                      <p:to>
                                        <p:strVal val="visible"/>
                                      </p:to>
                                    </p:set>
                                    <p:animEffect transition="in" filter="wipe(left)">
                                      <p:cBhvr>
                                        <p:cTn id="47" dur="500"/>
                                        <p:tgtEl>
                                          <p:spTgt spid="48"/>
                                        </p:tgtEl>
                                      </p:cBhvr>
                                    </p:animEffect>
                                  </p:childTnLst>
                                </p:cTn>
                              </p:par>
                            </p:childTnLst>
                          </p:cTn>
                        </p:par>
                      </p:childTnLst>
                    </p:cTn>
                  </p:par>
                  <p:par>
                    <p:cTn id="48" fill="hold">
                      <p:stCondLst>
                        <p:cond delay="indefinite"/>
                      </p:stCondLst>
                      <p:childTnLst>
                        <p:par>
                          <p:cTn id="49" fill="hold">
                            <p:stCondLst>
                              <p:cond delay="0"/>
                            </p:stCondLst>
                            <p:childTnLst>
                              <p:par>
                                <p:cTn id="50" presetID="63" presetClass="path" presetSubtype="0" accel="50000" decel="50000" fill="hold" nodeType="clickEffect">
                                  <p:stCondLst>
                                    <p:cond delay="0"/>
                                  </p:stCondLst>
                                  <p:childTnLst>
                                    <p:animMotion origin="layout" path="M 1.94444E-6 2.59259E-6 L 0.18107 -0.00023 " pathEditMode="relative" rAng="0" ptsTypes="AA">
                                      <p:cBhvr>
                                        <p:cTn id="51" dur="1000" fill="hold"/>
                                        <p:tgtEl>
                                          <p:spTgt spid="34"/>
                                        </p:tgtEl>
                                        <p:attrNameLst>
                                          <p:attrName>ppt_x</p:attrName>
                                          <p:attrName>ppt_y</p:attrName>
                                        </p:attrNameLst>
                                      </p:cBhvr>
                                      <p:rCtr x="9045" y="-23"/>
                                    </p:animMotion>
                                  </p:childTnLst>
                                </p:cTn>
                              </p:par>
                            </p:childTnLst>
                          </p:cTn>
                        </p:par>
                        <p:par>
                          <p:cTn id="52" fill="hold">
                            <p:stCondLst>
                              <p:cond delay="1000"/>
                            </p:stCondLst>
                            <p:childTnLst>
                              <p:par>
                                <p:cTn id="53" presetID="22" presetClass="entr" presetSubtype="8" fill="hold" nodeType="afterEffect">
                                  <p:stCondLst>
                                    <p:cond delay="1000"/>
                                  </p:stCondLst>
                                  <p:childTnLst>
                                    <p:set>
                                      <p:cBhvr>
                                        <p:cTn id="54" dur="1" fill="hold">
                                          <p:stCondLst>
                                            <p:cond delay="0"/>
                                          </p:stCondLst>
                                        </p:cTn>
                                        <p:tgtEl>
                                          <p:spTgt spid="7"/>
                                        </p:tgtEl>
                                        <p:attrNameLst>
                                          <p:attrName>style.visibility</p:attrName>
                                        </p:attrNameLst>
                                      </p:cBhvr>
                                      <p:to>
                                        <p:strVal val="visible"/>
                                      </p:to>
                                    </p:set>
                                    <p:animEffect transition="in" filter="wipe(left)">
                                      <p:cBhvr>
                                        <p:cTn id="55" dur="500"/>
                                        <p:tgtEl>
                                          <p:spTgt spid="7"/>
                                        </p:tgtEl>
                                      </p:cBhvr>
                                    </p:animEffect>
                                  </p:childTnLst>
                                </p:cTn>
                              </p:par>
                              <p:par>
                                <p:cTn id="56" presetID="63" presetClass="path" presetSubtype="0" accel="50000" decel="50000" fill="hold" nodeType="withEffect">
                                  <p:stCondLst>
                                    <p:cond delay="0"/>
                                  </p:stCondLst>
                                  <p:childTnLst>
                                    <p:animMotion origin="layout" path="M 0.18108 -0.00023 L 1.94444E-6 0.00023 " pathEditMode="relative" rAng="0" ptsTypes="AA">
                                      <p:cBhvr>
                                        <p:cTn id="57" dur="1000" fill="hold"/>
                                        <p:tgtEl>
                                          <p:spTgt spid="34"/>
                                        </p:tgtEl>
                                        <p:attrNameLst>
                                          <p:attrName>ppt_x</p:attrName>
                                          <p:attrName>ppt_y</p:attrName>
                                        </p:attrNameLst>
                                      </p:cBhvr>
                                      <p:rCtr x="-904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P spid="27" grpId="0" animBg="1"/>
      <p:bldP spid="28" grpId="0" animBg="1"/>
      <p:bldP spid="29" grpId="0" animBg="1"/>
      <p:bldP spid="31" grpId="0"/>
      <p:bldP spid="32" grpId="0" animBg="1"/>
      <p:bldP spid="46" grpId="0"/>
      <p:bldP spid="47"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cstate="print">
            <a:extLst>
              <a:ext uri="{28A0092B-C50C-407E-A947-70E740481C1C}">
                <a14:useLocalDpi xmlns:a14="http://schemas.microsoft.com/office/drawing/2010/main" val="0"/>
              </a:ext>
            </a:extLst>
          </a:blip>
          <a:srcRect l="5407" t="10104" r="8082" b="15341"/>
          <a:stretch/>
        </p:blipFill>
        <p:spPr>
          <a:xfrm>
            <a:off x="763210" y="1922388"/>
            <a:ext cx="3295274" cy="3786571"/>
          </a:xfrm>
          <a:prstGeom prst="rect">
            <a:avLst/>
          </a:prstGeom>
        </p:spPr>
      </p:pic>
      <p:sp>
        <p:nvSpPr>
          <p:cNvPr id="2" name="Footer Placeholder 1"/>
          <p:cNvSpPr>
            <a:spLocks noGrp="1"/>
          </p:cNvSpPr>
          <p:nvPr>
            <p:ph type="ftr" sz="quarter" idx="10"/>
          </p:nvPr>
        </p:nvSpPr>
        <p:spPr/>
        <p:txBody>
          <a:bodyPr/>
          <a:lstStyle/>
          <a:p>
            <a:r>
              <a:rPr lang="en-SG" dirty="0"/>
              <a:t>SYPT 2020</a:t>
            </a:r>
          </a:p>
        </p:txBody>
      </p:sp>
      <p:sp>
        <p:nvSpPr>
          <p:cNvPr id="3" name="Slide Number Placeholder 2"/>
          <p:cNvSpPr>
            <a:spLocks noGrp="1"/>
          </p:cNvSpPr>
          <p:nvPr>
            <p:ph type="sldNum" sz="quarter" idx="11"/>
          </p:nvPr>
        </p:nvSpPr>
        <p:spPr/>
        <p:txBody>
          <a:bodyPr/>
          <a:lstStyle/>
          <a:p>
            <a:fld id="{6FB55397-3576-4B12-B4D8-3E370C504D99}" type="slidenum">
              <a:rPr lang="en-SG" smtClean="0"/>
              <a:t>35</a:t>
            </a:fld>
            <a:endParaRPr lang="en-SG"/>
          </a:p>
        </p:txBody>
      </p:sp>
      <p:sp>
        <p:nvSpPr>
          <p:cNvPr id="4" name="Title 3"/>
          <p:cNvSpPr>
            <a:spLocks noGrp="1"/>
          </p:cNvSpPr>
          <p:nvPr>
            <p:ph type="title"/>
          </p:nvPr>
        </p:nvSpPr>
        <p:spPr/>
        <p:txBody>
          <a:bodyPr/>
          <a:lstStyle/>
          <a:p>
            <a:r>
              <a:rPr lang="en-US" dirty="0"/>
              <a:t>Characterization – Optical System </a:t>
            </a:r>
          </a:p>
        </p:txBody>
      </p:sp>
      <mc:AlternateContent xmlns:mc="http://schemas.openxmlformats.org/markup-compatibility/2006" xmlns:a14="http://schemas.microsoft.com/office/drawing/2010/main">
        <mc:Choice Requires="a14">
          <p:sp>
            <p:nvSpPr>
              <p:cNvPr id="29" name="TextBox 28"/>
              <p:cNvSpPr txBox="1"/>
              <p:nvPr/>
            </p:nvSpPr>
            <p:spPr>
              <a:xfrm>
                <a:off x="5545145" y="2753367"/>
                <a:ext cx="2172819" cy="369332"/>
              </a:xfrm>
              <a:prstGeom prst="rect">
                <a:avLst/>
              </a:prstGeom>
              <a:noFill/>
              <a:ln w="38100">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𝑍</m:t>
                          </m:r>
                        </m:e>
                        <m:sub>
                          <m:r>
                            <a:rPr lang="en-US" sz="2400" b="0" i="1" smtClean="0">
                              <a:latin typeface="Cambria Math" panose="02040503050406030204" pitchFamily="18" charset="0"/>
                            </a:rPr>
                            <m:t>𝑜</m:t>
                          </m:r>
                        </m:sub>
                      </m:sSub>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𝑍</m:t>
                          </m:r>
                        </m:e>
                        <m:sub>
                          <m:r>
                            <a:rPr lang="en-US" sz="2400" b="0" i="1" smtClean="0">
                              <a:latin typeface="Cambria Math" panose="02040503050406030204" pitchFamily="18" charset="0"/>
                            </a:rPr>
                            <m:t>𝑟</m:t>
                          </m:r>
                        </m:sub>
                      </m:sSub>
                    </m:oMath>
                  </m:oMathPara>
                </a14:m>
                <a:endParaRPr lang="en-US" sz="2400" i="1" dirty="0"/>
              </a:p>
            </p:txBody>
          </p:sp>
        </mc:Choice>
        <mc:Fallback xmlns="">
          <p:sp>
            <p:nvSpPr>
              <p:cNvPr id="29" name="TextBox 28"/>
              <p:cNvSpPr txBox="1">
                <a:spLocks noRot="1" noChangeAspect="1" noMove="1" noResize="1" noEditPoints="1" noAdjustHandles="1" noChangeArrowheads="1" noChangeShapeType="1" noTextEdit="1"/>
              </p:cNvSpPr>
              <p:nvPr/>
            </p:nvSpPr>
            <p:spPr>
              <a:xfrm>
                <a:off x="5545145" y="2753367"/>
                <a:ext cx="2172819" cy="369332"/>
              </a:xfrm>
              <a:prstGeom prst="rect">
                <a:avLst/>
              </a:prstGeom>
              <a:blipFill>
                <a:blip r:embed="rId4"/>
                <a:stretch>
                  <a:fillRect b="-13333"/>
                </a:stretch>
              </a:blipFill>
              <a:ln w="38100">
                <a:noFill/>
              </a:ln>
            </p:spPr>
            <p:txBody>
              <a:bodyPr/>
              <a:lstStyle/>
              <a:p>
                <a:r>
                  <a:rPr lang="en-US">
                    <a:noFill/>
                  </a:rPr>
                  <a:t> </a:t>
                </a:r>
              </a:p>
            </p:txBody>
          </p:sp>
        </mc:Fallback>
      </mc:AlternateContent>
      <p:sp>
        <p:nvSpPr>
          <p:cNvPr id="25" name="Left Brace 24"/>
          <p:cNvSpPr/>
          <p:nvPr/>
        </p:nvSpPr>
        <p:spPr>
          <a:xfrm rot="10800000">
            <a:off x="2590717" y="3455962"/>
            <a:ext cx="202098" cy="1911496"/>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6" name="TextBox 25"/>
              <p:cNvSpPr txBox="1"/>
              <p:nvPr/>
            </p:nvSpPr>
            <p:spPr>
              <a:xfrm>
                <a:off x="2888875" y="4227044"/>
                <a:ext cx="1070506" cy="276999"/>
              </a:xfrm>
              <a:prstGeom prst="rect">
                <a:avLst/>
              </a:prstGeom>
              <a:solidFill>
                <a:schemeClr val="bg1"/>
              </a:solidFill>
              <a:ln w="38100">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𝑍</m:t>
                          </m:r>
                        </m:e>
                        <m:sub>
                          <m:r>
                            <a:rPr lang="en-US" i="1">
                              <a:latin typeface="Cambria Math" panose="02040503050406030204" pitchFamily="18" charset="0"/>
                            </a:rPr>
                            <m:t>𝑜</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𝑍</m:t>
                          </m:r>
                        </m:e>
                        <m:sub>
                          <m:r>
                            <a:rPr lang="en-US" i="1">
                              <a:latin typeface="Cambria Math" panose="02040503050406030204" pitchFamily="18" charset="0"/>
                            </a:rPr>
                            <m:t>𝑟</m:t>
                          </m:r>
                        </m:sub>
                      </m:sSub>
                    </m:oMath>
                  </m:oMathPara>
                </a14:m>
                <a:endParaRPr lang="en-US" i="1" dirty="0"/>
              </a:p>
            </p:txBody>
          </p:sp>
        </mc:Choice>
        <mc:Fallback xmlns="">
          <p:sp>
            <p:nvSpPr>
              <p:cNvPr id="26" name="TextBox 25"/>
              <p:cNvSpPr txBox="1">
                <a:spLocks noRot="1" noChangeAspect="1" noMove="1" noResize="1" noEditPoints="1" noAdjustHandles="1" noChangeArrowheads="1" noChangeShapeType="1" noTextEdit="1"/>
              </p:cNvSpPr>
              <p:nvPr/>
            </p:nvSpPr>
            <p:spPr>
              <a:xfrm>
                <a:off x="2888875" y="4227044"/>
                <a:ext cx="1070506" cy="276999"/>
              </a:xfrm>
              <a:prstGeom prst="rect">
                <a:avLst/>
              </a:prstGeom>
              <a:blipFill>
                <a:blip r:embed="rId5"/>
                <a:stretch>
                  <a:fillRect b="-15217"/>
                </a:stretch>
              </a:blipFill>
              <a:ln w="38100">
                <a:noFill/>
              </a:ln>
            </p:spPr>
            <p:txBody>
              <a:bodyPr/>
              <a:lstStyle/>
              <a:p>
                <a:r>
                  <a:rPr lang="en-US">
                    <a:noFill/>
                  </a:rPr>
                  <a:t> </a:t>
                </a:r>
              </a:p>
            </p:txBody>
          </p:sp>
        </mc:Fallback>
      </mc:AlternateContent>
      <p:grpSp>
        <p:nvGrpSpPr>
          <p:cNvPr id="28" name="Group 27">
            <a:extLst>
              <a:ext uri="{FF2B5EF4-FFF2-40B4-BE49-F238E27FC236}">
                <a16:creationId xmlns:a16="http://schemas.microsoft.com/office/drawing/2014/main" id="{0E3A7137-AA01-4EB1-BD3A-2A487073D941}"/>
              </a:ext>
            </a:extLst>
          </p:cNvPr>
          <p:cNvGrpSpPr/>
          <p:nvPr/>
        </p:nvGrpSpPr>
        <p:grpSpPr>
          <a:xfrm>
            <a:off x="1183167" y="6269881"/>
            <a:ext cx="6777665" cy="344469"/>
            <a:chOff x="164165" y="6353803"/>
            <a:chExt cx="6777665" cy="344469"/>
          </a:xfrm>
        </p:grpSpPr>
        <p:sp>
          <p:nvSpPr>
            <p:cNvPr id="30" name="TextBox 29">
              <a:extLst>
                <a:ext uri="{FF2B5EF4-FFF2-40B4-BE49-F238E27FC236}">
                  <a16:creationId xmlns:a16="http://schemas.microsoft.com/office/drawing/2014/main" id="{80AAD0A4-97ED-4120-A4C9-E6B44E876CC9}"/>
                </a:ext>
              </a:extLst>
            </p:cNvPr>
            <p:cNvSpPr txBox="1"/>
            <p:nvPr/>
          </p:nvSpPr>
          <p:spPr>
            <a:xfrm>
              <a:off x="2189065" y="6353804"/>
              <a:ext cx="1034963" cy="307777"/>
            </a:xfrm>
            <a:prstGeom prst="rect">
              <a:avLst/>
            </a:prstGeom>
            <a:noFill/>
          </p:spPr>
          <p:txBody>
            <a:bodyPr wrap="none" rtlCol="0">
              <a:spAutoFit/>
            </a:bodyPr>
            <a:lstStyle/>
            <a:p>
              <a:pPr algn="ctr"/>
              <a:r>
                <a:rPr lang="en-SG" sz="1400" dirty="0">
                  <a:ea typeface="Segoe UI" charset="0"/>
                  <a:cs typeface="Segoe UI" charset="0"/>
                </a:rPr>
                <a:t>Qualitative</a:t>
              </a:r>
            </a:p>
          </p:txBody>
        </p:sp>
        <p:sp>
          <p:nvSpPr>
            <p:cNvPr id="31" name="TextBox 30">
              <a:extLst>
                <a:ext uri="{FF2B5EF4-FFF2-40B4-BE49-F238E27FC236}">
                  <a16:creationId xmlns:a16="http://schemas.microsoft.com/office/drawing/2014/main" id="{CB06E594-14E8-4349-A3B2-51B1C83AB8C8}"/>
                </a:ext>
              </a:extLst>
            </p:cNvPr>
            <p:cNvSpPr txBox="1"/>
            <p:nvPr/>
          </p:nvSpPr>
          <p:spPr>
            <a:xfrm>
              <a:off x="3860508" y="6353803"/>
              <a:ext cx="1153586" cy="307777"/>
            </a:xfrm>
            <a:prstGeom prst="rect">
              <a:avLst/>
            </a:prstGeom>
            <a:noFill/>
            <a:ln>
              <a:noFill/>
            </a:ln>
          </p:spPr>
          <p:txBody>
            <a:bodyPr wrap="none" rtlCol="0">
              <a:spAutoFit/>
            </a:bodyPr>
            <a:lstStyle/>
            <a:p>
              <a:pPr algn="ctr"/>
              <a:r>
                <a:rPr lang="en-SG" sz="1400" b="0" dirty="0">
                  <a:ln>
                    <a:noFill/>
                  </a:ln>
                  <a:solidFill>
                    <a:srgbClr val="C00000"/>
                  </a:solidFill>
                  <a:latin typeface="Segoe UI" charset="0"/>
                  <a:ea typeface="Segoe UI" charset="0"/>
                  <a:cs typeface="Segoe UI" charset="0"/>
                </a:rPr>
                <a:t>Quantitative</a:t>
              </a:r>
            </a:p>
          </p:txBody>
        </p:sp>
        <p:sp>
          <p:nvSpPr>
            <p:cNvPr id="33" name="TextBox 32">
              <a:extLst>
                <a:ext uri="{FF2B5EF4-FFF2-40B4-BE49-F238E27FC236}">
                  <a16:creationId xmlns:a16="http://schemas.microsoft.com/office/drawing/2014/main" id="{E642D2CC-CF26-46EF-A352-43F1F7A7DE0E}"/>
                </a:ext>
              </a:extLst>
            </p:cNvPr>
            <p:cNvSpPr txBox="1"/>
            <p:nvPr/>
          </p:nvSpPr>
          <p:spPr>
            <a:xfrm>
              <a:off x="5612553" y="6353803"/>
              <a:ext cx="1034257" cy="307777"/>
            </a:xfrm>
            <a:prstGeom prst="rect">
              <a:avLst/>
            </a:prstGeom>
            <a:noFill/>
          </p:spPr>
          <p:txBody>
            <a:bodyPr wrap="none" rtlCol="0">
              <a:spAutoFit/>
            </a:bodyPr>
            <a:lstStyle/>
            <a:p>
              <a:pPr algn="ctr"/>
              <a:r>
                <a:rPr lang="en-SG" sz="1400" dirty="0"/>
                <a:t>Conclusion</a:t>
              </a:r>
            </a:p>
          </p:txBody>
        </p:sp>
        <p:cxnSp>
          <p:nvCxnSpPr>
            <p:cNvPr id="41" name="Straight Connector 40">
              <a:extLst>
                <a:ext uri="{FF2B5EF4-FFF2-40B4-BE49-F238E27FC236}">
                  <a16:creationId xmlns:a16="http://schemas.microsoft.com/office/drawing/2014/main" id="{3C5A11E0-5486-4291-BAFC-4703AFFBA72B}"/>
                </a:ext>
              </a:extLst>
            </p:cNvPr>
            <p:cNvCxnSpPr>
              <a:cxnSpLocks/>
            </p:cNvCxnSpPr>
            <p:nvPr/>
          </p:nvCxnSpPr>
          <p:spPr>
            <a:xfrm flipV="1">
              <a:off x="164165" y="6695222"/>
              <a:ext cx="1624295" cy="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C038DE49-FC64-4960-AFBE-A134066B0299}"/>
                </a:ext>
              </a:extLst>
            </p:cNvPr>
            <p:cNvSpPr txBox="1"/>
            <p:nvPr/>
          </p:nvSpPr>
          <p:spPr>
            <a:xfrm>
              <a:off x="407967" y="6353806"/>
              <a:ext cx="1131335" cy="307777"/>
            </a:xfrm>
            <a:prstGeom prst="rect">
              <a:avLst/>
            </a:prstGeom>
            <a:noFill/>
          </p:spPr>
          <p:txBody>
            <a:bodyPr wrap="none" rtlCol="0">
              <a:spAutoFit/>
            </a:bodyPr>
            <a:lstStyle/>
            <a:p>
              <a:pPr algn="ctr"/>
              <a:r>
                <a:rPr lang="en-SG" sz="1400" dirty="0">
                  <a:cs typeface="Segoe UI Semibold" panose="020B0702040204020203" pitchFamily="34" charset="0"/>
                </a:rPr>
                <a:t>Introduction</a:t>
              </a:r>
            </a:p>
          </p:txBody>
        </p:sp>
        <p:cxnSp>
          <p:nvCxnSpPr>
            <p:cNvPr id="43" name="Straight Connector 42">
              <a:extLst>
                <a:ext uri="{FF2B5EF4-FFF2-40B4-BE49-F238E27FC236}">
                  <a16:creationId xmlns:a16="http://schemas.microsoft.com/office/drawing/2014/main" id="{0B173E45-F167-485F-A5F6-AE1D1B0940DF}"/>
                </a:ext>
              </a:extLst>
            </p:cNvPr>
            <p:cNvCxnSpPr>
              <a:cxnSpLocks/>
            </p:cNvCxnSpPr>
            <p:nvPr/>
          </p:nvCxnSpPr>
          <p:spPr>
            <a:xfrm flipV="1">
              <a:off x="1880544" y="6695220"/>
              <a:ext cx="1624295" cy="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2D103EE8-4103-4552-9545-15389E7BA077}"/>
                </a:ext>
              </a:extLst>
            </p:cNvPr>
            <p:cNvCxnSpPr>
              <a:cxnSpLocks/>
            </p:cNvCxnSpPr>
            <p:nvPr/>
          </p:nvCxnSpPr>
          <p:spPr>
            <a:xfrm flipV="1">
              <a:off x="3596923" y="6698270"/>
              <a:ext cx="1624295" cy="2"/>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A421A564-AF8E-4A82-B1BF-AC07D1BFBC26}"/>
                </a:ext>
              </a:extLst>
            </p:cNvPr>
            <p:cNvCxnSpPr>
              <a:cxnSpLocks/>
            </p:cNvCxnSpPr>
            <p:nvPr/>
          </p:nvCxnSpPr>
          <p:spPr>
            <a:xfrm flipV="1">
              <a:off x="5317535" y="6695218"/>
              <a:ext cx="1624295" cy="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6" name="Group 5"/>
          <p:cNvGrpSpPr/>
          <p:nvPr/>
        </p:nvGrpSpPr>
        <p:grpSpPr>
          <a:xfrm>
            <a:off x="2081374" y="3461244"/>
            <a:ext cx="6045820" cy="2671567"/>
            <a:chOff x="2081374" y="3461244"/>
            <a:chExt cx="6045820" cy="2671567"/>
          </a:xfrm>
        </p:grpSpPr>
        <p:grpSp>
          <p:nvGrpSpPr>
            <p:cNvPr id="32" name="Group 31"/>
            <p:cNvGrpSpPr/>
            <p:nvPr/>
          </p:nvGrpSpPr>
          <p:grpSpPr>
            <a:xfrm>
              <a:off x="2081374" y="3461244"/>
              <a:ext cx="6045820" cy="2671567"/>
              <a:chOff x="636994" y="1000452"/>
              <a:chExt cx="5296954" cy="3615996"/>
            </a:xfrm>
          </p:grpSpPr>
          <p:cxnSp>
            <p:nvCxnSpPr>
              <p:cNvPr id="34" name="Straight Connector 33">
                <a:extLst>
                  <a:ext uri="{FF2B5EF4-FFF2-40B4-BE49-F238E27FC236}">
                    <a16:creationId xmlns:a16="http://schemas.microsoft.com/office/drawing/2014/main" id="{8790CF91-B53F-4392-A025-4FE2EBBE0860}"/>
                  </a:ext>
                </a:extLst>
              </p:cNvPr>
              <p:cNvCxnSpPr>
                <a:cxnSpLocks/>
              </p:cNvCxnSpPr>
              <p:nvPr/>
            </p:nvCxnSpPr>
            <p:spPr>
              <a:xfrm flipV="1">
                <a:off x="924182" y="1000452"/>
                <a:ext cx="4977038" cy="2406815"/>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
            <p:nvSpPr>
              <p:cNvPr id="35" name="Rectangle 34"/>
              <p:cNvSpPr/>
              <p:nvPr/>
            </p:nvSpPr>
            <p:spPr>
              <a:xfrm>
                <a:off x="641145" y="3414416"/>
                <a:ext cx="283037" cy="351648"/>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6" name="Straight Connector 35">
                <a:extLst>
                  <a:ext uri="{FF2B5EF4-FFF2-40B4-BE49-F238E27FC236}">
                    <a16:creationId xmlns:a16="http://schemas.microsoft.com/office/drawing/2014/main" id="{8790CF91-B53F-4392-A025-4FE2EBBE0860}"/>
                  </a:ext>
                </a:extLst>
              </p:cNvPr>
              <p:cNvCxnSpPr>
                <a:cxnSpLocks/>
              </p:cNvCxnSpPr>
              <p:nvPr/>
            </p:nvCxnSpPr>
            <p:spPr>
              <a:xfrm>
                <a:off x="928126" y="3766064"/>
                <a:ext cx="5005822" cy="850384"/>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8790CF91-B53F-4392-A025-4FE2EBBE0860}"/>
                  </a:ext>
                </a:extLst>
              </p:cNvPr>
              <p:cNvCxnSpPr>
                <a:cxnSpLocks/>
              </p:cNvCxnSpPr>
              <p:nvPr/>
            </p:nvCxnSpPr>
            <p:spPr>
              <a:xfrm>
                <a:off x="636994" y="3766064"/>
                <a:ext cx="2469143" cy="804855"/>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8790CF91-B53F-4392-A025-4FE2EBBE0860}"/>
                  </a:ext>
                </a:extLst>
              </p:cNvPr>
              <p:cNvCxnSpPr>
                <a:cxnSpLocks/>
              </p:cNvCxnSpPr>
              <p:nvPr/>
            </p:nvCxnSpPr>
            <p:spPr>
              <a:xfrm flipV="1">
                <a:off x="641145" y="1000452"/>
                <a:ext cx="2458631" cy="239612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
            <p:nvSpPr>
              <p:cNvPr id="39" name="Rectangle 38"/>
              <p:cNvSpPr/>
              <p:nvPr/>
            </p:nvSpPr>
            <p:spPr>
              <a:xfrm>
                <a:off x="3106137" y="1000452"/>
                <a:ext cx="2795083" cy="3570467"/>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9" name="Picture 58"/>
            <p:cNvPicPr>
              <a:picLocks noChangeAspect="1"/>
            </p:cNvPicPr>
            <p:nvPr/>
          </p:nvPicPr>
          <p:blipFill rotWithShape="1">
            <a:blip r:embed="rId6">
              <a:extLst>
                <a:ext uri="{28A0092B-C50C-407E-A947-70E740481C1C}">
                  <a14:useLocalDpi xmlns:a14="http://schemas.microsoft.com/office/drawing/2010/main" val="0"/>
                </a:ext>
              </a:extLst>
            </a:blip>
            <a:srcRect l="20736" t="23706" r="30622" b="32077"/>
            <a:stretch/>
          </p:blipFill>
          <p:spPr>
            <a:xfrm rot="16200000">
              <a:off x="5212776" y="3222110"/>
              <a:ext cx="2601238" cy="3152888"/>
            </a:xfrm>
            <a:prstGeom prst="rect">
              <a:avLst/>
            </a:prstGeom>
          </p:spPr>
        </p:pic>
      </p:grpSp>
      <p:sp>
        <p:nvSpPr>
          <p:cNvPr id="40" name="Oval 39"/>
          <p:cNvSpPr/>
          <p:nvPr/>
        </p:nvSpPr>
        <p:spPr>
          <a:xfrm>
            <a:off x="6935833" y="5205497"/>
            <a:ext cx="540000" cy="540000"/>
          </a:xfrm>
          <a:prstGeom prst="ellipse">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7"/>
          <a:stretch>
            <a:fillRect/>
          </a:stretch>
        </p:blipFill>
        <p:spPr>
          <a:xfrm>
            <a:off x="4766701" y="1426899"/>
            <a:ext cx="3748649" cy="1269629"/>
          </a:xfrm>
          <a:prstGeom prst="rect">
            <a:avLst/>
          </a:prstGeom>
        </p:spPr>
      </p:pic>
    </p:spTree>
    <p:extLst>
      <p:ext uri="{BB962C8B-B14F-4D97-AF65-F5344CB8AC3E}">
        <p14:creationId xmlns:p14="http://schemas.microsoft.com/office/powerpoint/2010/main" val="629333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up)">
                                      <p:cBhvr>
                                        <p:cTn id="7" dur="500"/>
                                        <p:tgtEl>
                                          <p:spTgt spid="25"/>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wipe(up)">
                                      <p:cBhvr>
                                        <p:cTn id="10" dur="500"/>
                                        <p:tgtEl>
                                          <p:spTgt spid="26"/>
                                        </p:tgtEl>
                                      </p:cBhvr>
                                    </p:animEffect>
                                  </p:childTnLst>
                                </p:cTn>
                              </p:par>
                              <p:par>
                                <p:cTn id="11" presetID="22" presetClass="entr" presetSubtype="8"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ipe(left)">
                                      <p:cBhvr>
                                        <p:cTn id="13" dur="5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29"/>
                                        </p:tgtEl>
                                        <p:attrNameLst>
                                          <p:attrName>style.visibility</p:attrName>
                                        </p:attrNameLst>
                                      </p:cBhvr>
                                      <p:to>
                                        <p:strVal val="visible"/>
                                      </p:to>
                                    </p:set>
                                    <p:animEffect transition="in" filter="wipe(left)">
                                      <p:cBhvr>
                                        <p:cTn id="18" dur="500"/>
                                        <p:tgtEl>
                                          <p:spTgt spid="29"/>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wipe(left)">
                                      <p:cBhvr>
                                        <p:cTn id="23" dur="500"/>
                                        <p:tgtEl>
                                          <p:spTgt spid="6"/>
                                        </p:tgtEl>
                                      </p:cBhvr>
                                    </p:animEffect>
                                  </p:childTnLst>
                                </p:cTn>
                              </p:par>
                            </p:childTnLst>
                          </p:cTn>
                        </p:par>
                        <p:par>
                          <p:cTn id="24" fill="hold">
                            <p:stCondLst>
                              <p:cond delay="500"/>
                            </p:stCondLst>
                            <p:childTnLst>
                              <p:par>
                                <p:cTn id="25" presetID="22" presetClass="entr" presetSubtype="8" fill="hold" grpId="0" nodeType="afterEffect">
                                  <p:stCondLst>
                                    <p:cond delay="0"/>
                                  </p:stCondLst>
                                  <p:childTnLst>
                                    <p:set>
                                      <p:cBhvr>
                                        <p:cTn id="26" dur="1" fill="hold">
                                          <p:stCondLst>
                                            <p:cond delay="0"/>
                                          </p:stCondLst>
                                        </p:cTn>
                                        <p:tgtEl>
                                          <p:spTgt spid="40"/>
                                        </p:tgtEl>
                                        <p:attrNameLst>
                                          <p:attrName>style.visibility</p:attrName>
                                        </p:attrNameLst>
                                      </p:cBhvr>
                                      <p:to>
                                        <p:strVal val="visible"/>
                                      </p:to>
                                    </p:set>
                                    <p:animEffect transition="in" filter="wipe(left)">
                                      <p:cBhvr>
                                        <p:cTn id="27"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25" grpId="0" animBg="1"/>
      <p:bldP spid="26" grpId="0" animBg="1"/>
      <p:bldP spid="40"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cstate="print">
            <a:extLst>
              <a:ext uri="{28A0092B-C50C-407E-A947-70E740481C1C}">
                <a14:useLocalDpi xmlns:a14="http://schemas.microsoft.com/office/drawing/2010/main" val="0"/>
              </a:ext>
            </a:extLst>
          </a:blip>
          <a:srcRect l="5407" t="10104" r="8082" b="15341"/>
          <a:stretch/>
        </p:blipFill>
        <p:spPr>
          <a:xfrm>
            <a:off x="763210" y="1922388"/>
            <a:ext cx="3295274" cy="3786571"/>
          </a:xfrm>
          <a:prstGeom prst="rect">
            <a:avLst/>
          </a:prstGeom>
        </p:spPr>
      </p:pic>
      <p:sp>
        <p:nvSpPr>
          <p:cNvPr id="2" name="Footer Placeholder 1"/>
          <p:cNvSpPr>
            <a:spLocks noGrp="1"/>
          </p:cNvSpPr>
          <p:nvPr>
            <p:ph type="ftr" sz="quarter" idx="10"/>
          </p:nvPr>
        </p:nvSpPr>
        <p:spPr/>
        <p:txBody>
          <a:bodyPr/>
          <a:lstStyle/>
          <a:p>
            <a:r>
              <a:rPr lang="en-SG" dirty="0"/>
              <a:t>SYPT 2020</a:t>
            </a:r>
          </a:p>
        </p:txBody>
      </p:sp>
      <p:sp>
        <p:nvSpPr>
          <p:cNvPr id="3" name="Slide Number Placeholder 2"/>
          <p:cNvSpPr>
            <a:spLocks noGrp="1"/>
          </p:cNvSpPr>
          <p:nvPr>
            <p:ph type="sldNum" sz="quarter" idx="11"/>
          </p:nvPr>
        </p:nvSpPr>
        <p:spPr/>
        <p:txBody>
          <a:bodyPr/>
          <a:lstStyle/>
          <a:p>
            <a:fld id="{6FB55397-3576-4B12-B4D8-3E370C504D99}" type="slidenum">
              <a:rPr lang="en-SG" smtClean="0"/>
              <a:t>36</a:t>
            </a:fld>
            <a:endParaRPr lang="en-SG"/>
          </a:p>
        </p:txBody>
      </p:sp>
      <p:sp>
        <p:nvSpPr>
          <p:cNvPr id="4" name="Title 3"/>
          <p:cNvSpPr>
            <a:spLocks noGrp="1"/>
          </p:cNvSpPr>
          <p:nvPr>
            <p:ph type="title"/>
          </p:nvPr>
        </p:nvSpPr>
        <p:spPr/>
        <p:txBody>
          <a:bodyPr/>
          <a:lstStyle/>
          <a:p>
            <a:r>
              <a:rPr lang="en-US" dirty="0"/>
              <a:t>Characterization </a:t>
            </a:r>
            <a:r>
              <a:rPr lang="en-US"/>
              <a:t>– Optical System </a:t>
            </a:r>
            <a:endParaRPr lang="en-US" dirty="0"/>
          </a:p>
        </p:txBody>
      </p:sp>
      <p:grpSp>
        <p:nvGrpSpPr>
          <p:cNvPr id="7" name="Group 6"/>
          <p:cNvGrpSpPr/>
          <p:nvPr/>
        </p:nvGrpSpPr>
        <p:grpSpPr>
          <a:xfrm>
            <a:off x="2088983" y="3533449"/>
            <a:ext cx="6152252" cy="2699742"/>
            <a:chOff x="1638355" y="3536501"/>
            <a:chExt cx="6152252" cy="2699742"/>
          </a:xfrm>
        </p:grpSpPr>
        <p:grpSp>
          <p:nvGrpSpPr>
            <p:cNvPr id="32" name="Group 31"/>
            <p:cNvGrpSpPr/>
            <p:nvPr/>
          </p:nvGrpSpPr>
          <p:grpSpPr>
            <a:xfrm>
              <a:off x="1638355" y="3536501"/>
              <a:ext cx="6152252" cy="2699742"/>
              <a:chOff x="248850" y="1102313"/>
              <a:chExt cx="5390203" cy="3654131"/>
            </a:xfrm>
          </p:grpSpPr>
          <p:cxnSp>
            <p:nvCxnSpPr>
              <p:cNvPr id="34" name="Straight Connector 33">
                <a:extLst>
                  <a:ext uri="{FF2B5EF4-FFF2-40B4-BE49-F238E27FC236}">
                    <a16:creationId xmlns:a16="http://schemas.microsoft.com/office/drawing/2014/main" id="{8790CF91-B53F-4392-A025-4FE2EBBE0860}"/>
                  </a:ext>
                </a:extLst>
              </p:cNvPr>
              <p:cNvCxnSpPr>
                <a:cxnSpLocks/>
              </p:cNvCxnSpPr>
              <p:nvPr/>
            </p:nvCxnSpPr>
            <p:spPr>
              <a:xfrm flipV="1">
                <a:off x="953760" y="1120159"/>
                <a:ext cx="4647147" cy="1584163"/>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
            <p:nvSpPr>
              <p:cNvPr id="35" name="Rectangle 34"/>
              <p:cNvSpPr/>
              <p:nvPr/>
            </p:nvSpPr>
            <p:spPr>
              <a:xfrm>
                <a:off x="259975" y="2704322"/>
                <a:ext cx="693785" cy="525141"/>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6" name="Straight Connector 35">
                <a:extLst>
                  <a:ext uri="{FF2B5EF4-FFF2-40B4-BE49-F238E27FC236}">
                    <a16:creationId xmlns:a16="http://schemas.microsoft.com/office/drawing/2014/main" id="{8790CF91-B53F-4392-A025-4FE2EBBE0860}"/>
                  </a:ext>
                </a:extLst>
              </p:cNvPr>
              <p:cNvCxnSpPr>
                <a:cxnSpLocks/>
              </p:cNvCxnSpPr>
              <p:nvPr/>
            </p:nvCxnSpPr>
            <p:spPr>
              <a:xfrm>
                <a:off x="953760" y="3229463"/>
                <a:ext cx="4685293" cy="1496024"/>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8790CF91-B53F-4392-A025-4FE2EBBE0860}"/>
                  </a:ext>
                </a:extLst>
              </p:cNvPr>
              <p:cNvCxnSpPr>
                <a:cxnSpLocks/>
              </p:cNvCxnSpPr>
              <p:nvPr/>
            </p:nvCxnSpPr>
            <p:spPr>
              <a:xfrm>
                <a:off x="248850" y="3229207"/>
                <a:ext cx="2608752" cy="1527237"/>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8790CF91-B53F-4392-A025-4FE2EBBE0860}"/>
                  </a:ext>
                </a:extLst>
              </p:cNvPr>
              <p:cNvCxnSpPr>
                <a:cxnSpLocks/>
              </p:cNvCxnSpPr>
              <p:nvPr/>
            </p:nvCxnSpPr>
            <p:spPr>
              <a:xfrm flipV="1">
                <a:off x="248850" y="1102314"/>
                <a:ext cx="2598884" cy="1584163"/>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
            <p:nvSpPr>
              <p:cNvPr id="39" name="Rectangle 38"/>
              <p:cNvSpPr/>
              <p:nvPr/>
            </p:nvSpPr>
            <p:spPr>
              <a:xfrm>
                <a:off x="2847733" y="1102313"/>
                <a:ext cx="2764299" cy="3605329"/>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p:cNvPicPr>
              <a:picLocks noChangeAspect="1"/>
            </p:cNvPicPr>
            <p:nvPr/>
          </p:nvPicPr>
          <p:blipFill rotWithShape="1">
            <a:blip r:embed="rId4" cstate="print">
              <a:extLst>
                <a:ext uri="{28A0092B-C50C-407E-A947-70E740481C1C}">
                  <a14:useLocalDpi xmlns:a14="http://schemas.microsoft.com/office/drawing/2010/main" val="0"/>
                </a:ext>
              </a:extLst>
            </a:blip>
            <a:srcRect l="107" t="23182" r="26807" b="12188"/>
            <a:stretch/>
          </p:blipFill>
          <p:spPr>
            <a:xfrm rot="16200000">
              <a:off x="4883501" y="3336619"/>
              <a:ext cx="2628267" cy="3098868"/>
            </a:xfrm>
            <a:prstGeom prst="rect">
              <a:avLst/>
            </a:prstGeom>
          </p:spPr>
        </p:pic>
      </p:grpSp>
      <p:sp>
        <p:nvSpPr>
          <p:cNvPr id="31" name="TextBox 30"/>
          <p:cNvSpPr txBox="1"/>
          <p:nvPr/>
        </p:nvSpPr>
        <p:spPr>
          <a:xfrm>
            <a:off x="7616700" y="3958208"/>
            <a:ext cx="1274465" cy="369332"/>
          </a:xfrm>
          <a:prstGeom prst="rect">
            <a:avLst/>
          </a:prstGeom>
          <a:solidFill>
            <a:srgbClr val="FFC524">
              <a:alpha val="73000"/>
            </a:srgbClr>
          </a:solidFill>
          <a:ln w="38100">
            <a:solidFill>
              <a:schemeClr val="tx1"/>
            </a:solidFill>
          </a:ln>
        </p:spPr>
        <p:txBody>
          <a:bodyPr wrap="square" rtlCol="0">
            <a:spAutoFit/>
          </a:bodyPr>
          <a:lstStyle/>
          <a:p>
            <a:r>
              <a:rPr lang="en-US" i="1" dirty="0"/>
              <a:t>Focus Ring</a:t>
            </a:r>
          </a:p>
        </p:txBody>
      </p:sp>
      <p:cxnSp>
        <p:nvCxnSpPr>
          <p:cNvPr id="33" name="Straight Arrow Connector 32"/>
          <p:cNvCxnSpPr>
            <a:endCxn id="31" idx="1"/>
          </p:cNvCxnSpPr>
          <p:nvPr/>
        </p:nvCxnSpPr>
        <p:spPr>
          <a:xfrm>
            <a:off x="6787165" y="4137148"/>
            <a:ext cx="829535" cy="5726"/>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flipH="1" flipV="1">
            <a:off x="2391851" y="2669193"/>
            <a:ext cx="9250" cy="532214"/>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flipH="1">
            <a:off x="2387226" y="3762332"/>
            <a:ext cx="9250" cy="532214"/>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2" name="TextBox 41"/>
              <p:cNvSpPr txBox="1"/>
              <p:nvPr/>
            </p:nvSpPr>
            <p:spPr>
              <a:xfrm>
                <a:off x="4555389" y="2652320"/>
                <a:ext cx="4164321" cy="758606"/>
              </a:xfrm>
              <a:prstGeom prst="rect">
                <a:avLst/>
              </a:prstGeom>
              <a:noFill/>
              <a:ln w="38100">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𝐿𝑒𝑛𝑠</m:t>
                      </m:r>
                      <m:r>
                        <a:rPr lang="en-US" sz="2400" b="0" i="1" smtClean="0">
                          <a:latin typeface="Cambria Math" panose="02040503050406030204" pitchFamily="18" charset="0"/>
                        </a:rPr>
                        <m:t> </m:t>
                      </m:r>
                      <m:r>
                        <a:rPr lang="en-US" sz="2400" b="0" i="1" smtClean="0">
                          <a:latin typeface="Cambria Math" panose="02040503050406030204" pitchFamily="18" charset="0"/>
                        </a:rPr>
                        <m:t>𝐸𝑞𝑢𝑎𝑡𝑖𝑜𝑛</m:t>
                      </m:r>
                      <m:r>
                        <a:rPr lang="en-US" sz="2400" b="0" i="1" smtClean="0">
                          <a:latin typeface="Cambria Math" panose="02040503050406030204" pitchFamily="18" charset="0"/>
                        </a:rPr>
                        <m:t>: </m:t>
                      </m:r>
                      <m:f>
                        <m:fPr>
                          <m:ctrlPr>
                            <a:rPr lang="en-US" sz="2400" b="0" i="1" smtClean="0">
                              <a:latin typeface="Cambria Math" panose="02040503050406030204" pitchFamily="18" charset="0"/>
                            </a:rPr>
                          </m:ctrlPr>
                        </m:fPr>
                        <m:num>
                          <m:r>
                            <a:rPr lang="en-US" sz="2400" i="1" smtClean="0">
                              <a:latin typeface="Cambria Math" panose="02040503050406030204" pitchFamily="18" charset="0"/>
                            </a:rPr>
                            <m:t>1</m:t>
                          </m:r>
                        </m:num>
                        <m:den>
                          <m:r>
                            <a:rPr lang="en-US" sz="2400" b="0" i="1" smtClean="0">
                              <a:latin typeface="Cambria Math" panose="02040503050406030204" pitchFamily="18" charset="0"/>
                            </a:rPr>
                            <m:t>𝑓</m:t>
                          </m:r>
                        </m:den>
                      </m:f>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m:t>
                          </m:r>
                        </m:num>
                        <m:den>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𝑍</m:t>
                              </m:r>
                            </m:e>
                            <m:sub>
                              <m:r>
                                <a:rPr lang="en-US" sz="2400" b="0" i="1" smtClean="0">
                                  <a:latin typeface="Cambria Math" panose="02040503050406030204" pitchFamily="18" charset="0"/>
                                </a:rPr>
                                <m:t>𝑜</m:t>
                              </m:r>
                            </m:sub>
                          </m:sSub>
                        </m:den>
                      </m:f>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m:t>
                          </m:r>
                        </m:num>
                        <m:den>
                          <m:sSub>
                            <m:sSubPr>
                              <m:ctrlPr>
                                <a:rPr lang="en-US" sz="2400" i="1">
                                  <a:latin typeface="Cambria Math" panose="02040503050406030204" pitchFamily="18" charset="0"/>
                                </a:rPr>
                              </m:ctrlPr>
                            </m:sSubPr>
                            <m:e>
                              <m:r>
                                <a:rPr lang="en-US" sz="2400" i="1">
                                  <a:latin typeface="Cambria Math" panose="02040503050406030204" pitchFamily="18" charset="0"/>
                                </a:rPr>
                                <m:t>𝑍</m:t>
                              </m:r>
                            </m:e>
                            <m:sub>
                              <m:r>
                                <a:rPr lang="en-US" sz="2400" b="0" i="1" smtClean="0">
                                  <a:latin typeface="Cambria Math" panose="02040503050406030204" pitchFamily="18" charset="0"/>
                                </a:rPr>
                                <m:t>𝑖</m:t>
                              </m:r>
                            </m:sub>
                          </m:sSub>
                        </m:den>
                      </m:f>
                    </m:oMath>
                  </m:oMathPara>
                </a14:m>
                <a:endParaRPr lang="en-US" sz="2400" i="1" dirty="0"/>
              </a:p>
            </p:txBody>
          </p:sp>
        </mc:Choice>
        <mc:Fallback xmlns="">
          <p:sp>
            <p:nvSpPr>
              <p:cNvPr id="42" name="TextBox 41"/>
              <p:cNvSpPr txBox="1">
                <a:spLocks noRot="1" noChangeAspect="1" noMove="1" noResize="1" noEditPoints="1" noAdjustHandles="1" noChangeArrowheads="1" noChangeShapeType="1" noTextEdit="1"/>
              </p:cNvSpPr>
              <p:nvPr/>
            </p:nvSpPr>
            <p:spPr>
              <a:xfrm>
                <a:off x="4555389" y="2652320"/>
                <a:ext cx="4164321" cy="758606"/>
              </a:xfrm>
              <a:prstGeom prst="rect">
                <a:avLst/>
              </a:prstGeom>
              <a:blipFill>
                <a:blip r:embed="rId5"/>
                <a:stretch>
                  <a:fillRect/>
                </a:stretch>
              </a:blipFill>
              <a:ln w="38100">
                <a:noFill/>
              </a:ln>
            </p:spPr>
            <p:txBody>
              <a:bodyPr/>
              <a:lstStyle/>
              <a:p>
                <a:r>
                  <a:rPr lang="en-US">
                    <a:noFill/>
                  </a:rPr>
                  <a:t> </a:t>
                </a:r>
              </a:p>
            </p:txBody>
          </p:sp>
        </mc:Fallback>
      </mc:AlternateContent>
      <p:grpSp>
        <p:nvGrpSpPr>
          <p:cNvPr id="43" name="Group 42">
            <a:extLst>
              <a:ext uri="{FF2B5EF4-FFF2-40B4-BE49-F238E27FC236}">
                <a16:creationId xmlns:a16="http://schemas.microsoft.com/office/drawing/2014/main" id="{0E3A7137-AA01-4EB1-BD3A-2A487073D941}"/>
              </a:ext>
            </a:extLst>
          </p:cNvPr>
          <p:cNvGrpSpPr/>
          <p:nvPr/>
        </p:nvGrpSpPr>
        <p:grpSpPr>
          <a:xfrm>
            <a:off x="1183167" y="6269881"/>
            <a:ext cx="6777665" cy="344469"/>
            <a:chOff x="164165" y="6353803"/>
            <a:chExt cx="6777665" cy="344469"/>
          </a:xfrm>
        </p:grpSpPr>
        <p:sp>
          <p:nvSpPr>
            <p:cNvPr id="45" name="TextBox 44">
              <a:extLst>
                <a:ext uri="{FF2B5EF4-FFF2-40B4-BE49-F238E27FC236}">
                  <a16:creationId xmlns:a16="http://schemas.microsoft.com/office/drawing/2014/main" id="{80AAD0A4-97ED-4120-A4C9-E6B44E876CC9}"/>
                </a:ext>
              </a:extLst>
            </p:cNvPr>
            <p:cNvSpPr txBox="1"/>
            <p:nvPr/>
          </p:nvSpPr>
          <p:spPr>
            <a:xfrm>
              <a:off x="2189065" y="6353804"/>
              <a:ext cx="1034963" cy="307777"/>
            </a:xfrm>
            <a:prstGeom prst="rect">
              <a:avLst/>
            </a:prstGeom>
            <a:noFill/>
          </p:spPr>
          <p:txBody>
            <a:bodyPr wrap="none" rtlCol="0">
              <a:spAutoFit/>
            </a:bodyPr>
            <a:lstStyle/>
            <a:p>
              <a:pPr algn="ctr"/>
              <a:r>
                <a:rPr lang="en-SG" sz="1400" dirty="0">
                  <a:ea typeface="Segoe UI" charset="0"/>
                  <a:cs typeface="Segoe UI" charset="0"/>
                </a:rPr>
                <a:t>Qualitative</a:t>
              </a:r>
            </a:p>
          </p:txBody>
        </p:sp>
        <p:sp>
          <p:nvSpPr>
            <p:cNvPr id="46" name="TextBox 45">
              <a:extLst>
                <a:ext uri="{FF2B5EF4-FFF2-40B4-BE49-F238E27FC236}">
                  <a16:creationId xmlns:a16="http://schemas.microsoft.com/office/drawing/2014/main" id="{CB06E594-14E8-4349-A3B2-51B1C83AB8C8}"/>
                </a:ext>
              </a:extLst>
            </p:cNvPr>
            <p:cNvSpPr txBox="1"/>
            <p:nvPr/>
          </p:nvSpPr>
          <p:spPr>
            <a:xfrm>
              <a:off x="3860508" y="6353803"/>
              <a:ext cx="1153586" cy="307777"/>
            </a:xfrm>
            <a:prstGeom prst="rect">
              <a:avLst/>
            </a:prstGeom>
            <a:noFill/>
            <a:ln>
              <a:noFill/>
            </a:ln>
          </p:spPr>
          <p:txBody>
            <a:bodyPr wrap="none" rtlCol="0">
              <a:spAutoFit/>
            </a:bodyPr>
            <a:lstStyle/>
            <a:p>
              <a:pPr algn="ctr"/>
              <a:r>
                <a:rPr lang="en-SG" sz="1400" b="0" dirty="0">
                  <a:ln>
                    <a:noFill/>
                  </a:ln>
                  <a:solidFill>
                    <a:srgbClr val="C00000"/>
                  </a:solidFill>
                  <a:latin typeface="Segoe UI" charset="0"/>
                  <a:ea typeface="Segoe UI" charset="0"/>
                  <a:cs typeface="Segoe UI" charset="0"/>
                </a:rPr>
                <a:t>Quantitative</a:t>
              </a:r>
            </a:p>
          </p:txBody>
        </p:sp>
        <p:sp>
          <p:nvSpPr>
            <p:cNvPr id="47" name="TextBox 46">
              <a:extLst>
                <a:ext uri="{FF2B5EF4-FFF2-40B4-BE49-F238E27FC236}">
                  <a16:creationId xmlns:a16="http://schemas.microsoft.com/office/drawing/2014/main" id="{E642D2CC-CF26-46EF-A352-43F1F7A7DE0E}"/>
                </a:ext>
              </a:extLst>
            </p:cNvPr>
            <p:cNvSpPr txBox="1"/>
            <p:nvPr/>
          </p:nvSpPr>
          <p:spPr>
            <a:xfrm>
              <a:off x="5612553" y="6353803"/>
              <a:ext cx="1034257" cy="307777"/>
            </a:xfrm>
            <a:prstGeom prst="rect">
              <a:avLst/>
            </a:prstGeom>
            <a:noFill/>
          </p:spPr>
          <p:txBody>
            <a:bodyPr wrap="none" rtlCol="0">
              <a:spAutoFit/>
            </a:bodyPr>
            <a:lstStyle/>
            <a:p>
              <a:pPr algn="ctr"/>
              <a:r>
                <a:rPr lang="en-SG" sz="1400" dirty="0"/>
                <a:t>Conclusion</a:t>
              </a:r>
            </a:p>
          </p:txBody>
        </p:sp>
        <p:cxnSp>
          <p:nvCxnSpPr>
            <p:cNvPr id="48" name="Straight Connector 47">
              <a:extLst>
                <a:ext uri="{FF2B5EF4-FFF2-40B4-BE49-F238E27FC236}">
                  <a16:creationId xmlns:a16="http://schemas.microsoft.com/office/drawing/2014/main" id="{3C5A11E0-5486-4291-BAFC-4703AFFBA72B}"/>
                </a:ext>
              </a:extLst>
            </p:cNvPr>
            <p:cNvCxnSpPr>
              <a:cxnSpLocks/>
            </p:cNvCxnSpPr>
            <p:nvPr/>
          </p:nvCxnSpPr>
          <p:spPr>
            <a:xfrm flipV="1">
              <a:off x="164165" y="6695222"/>
              <a:ext cx="1624295" cy="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C038DE49-FC64-4960-AFBE-A134066B0299}"/>
                </a:ext>
              </a:extLst>
            </p:cNvPr>
            <p:cNvSpPr txBox="1"/>
            <p:nvPr/>
          </p:nvSpPr>
          <p:spPr>
            <a:xfrm>
              <a:off x="407967" y="6353806"/>
              <a:ext cx="1131335" cy="307777"/>
            </a:xfrm>
            <a:prstGeom prst="rect">
              <a:avLst/>
            </a:prstGeom>
            <a:noFill/>
          </p:spPr>
          <p:txBody>
            <a:bodyPr wrap="none" rtlCol="0">
              <a:spAutoFit/>
            </a:bodyPr>
            <a:lstStyle/>
            <a:p>
              <a:pPr algn="ctr"/>
              <a:r>
                <a:rPr lang="en-SG" sz="1400" dirty="0">
                  <a:cs typeface="Segoe UI Semibold" panose="020B0702040204020203" pitchFamily="34" charset="0"/>
                </a:rPr>
                <a:t>Introduction</a:t>
              </a:r>
            </a:p>
          </p:txBody>
        </p:sp>
        <p:cxnSp>
          <p:nvCxnSpPr>
            <p:cNvPr id="50" name="Straight Connector 49">
              <a:extLst>
                <a:ext uri="{FF2B5EF4-FFF2-40B4-BE49-F238E27FC236}">
                  <a16:creationId xmlns:a16="http://schemas.microsoft.com/office/drawing/2014/main" id="{0B173E45-F167-485F-A5F6-AE1D1B0940DF}"/>
                </a:ext>
              </a:extLst>
            </p:cNvPr>
            <p:cNvCxnSpPr>
              <a:cxnSpLocks/>
            </p:cNvCxnSpPr>
            <p:nvPr/>
          </p:nvCxnSpPr>
          <p:spPr>
            <a:xfrm flipV="1">
              <a:off x="1880544" y="6695220"/>
              <a:ext cx="1624295" cy="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2D103EE8-4103-4552-9545-15389E7BA077}"/>
                </a:ext>
              </a:extLst>
            </p:cNvPr>
            <p:cNvCxnSpPr>
              <a:cxnSpLocks/>
            </p:cNvCxnSpPr>
            <p:nvPr/>
          </p:nvCxnSpPr>
          <p:spPr>
            <a:xfrm flipV="1">
              <a:off x="3596923" y="6698270"/>
              <a:ext cx="1624295" cy="2"/>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A421A564-AF8E-4A82-B1BF-AC07D1BFBC26}"/>
                </a:ext>
              </a:extLst>
            </p:cNvPr>
            <p:cNvCxnSpPr>
              <a:cxnSpLocks/>
            </p:cNvCxnSpPr>
            <p:nvPr/>
          </p:nvCxnSpPr>
          <p:spPr>
            <a:xfrm flipV="1">
              <a:off x="5317535" y="6695218"/>
              <a:ext cx="1624295" cy="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53" name="Picture 52"/>
          <p:cNvPicPr>
            <a:picLocks noChangeAspect="1"/>
          </p:cNvPicPr>
          <p:nvPr/>
        </p:nvPicPr>
        <p:blipFill>
          <a:blip r:embed="rId6"/>
          <a:stretch>
            <a:fillRect/>
          </a:stretch>
        </p:blipFill>
        <p:spPr>
          <a:xfrm>
            <a:off x="4766701" y="1426899"/>
            <a:ext cx="3748649" cy="1269629"/>
          </a:xfrm>
          <a:prstGeom prst="rect">
            <a:avLst/>
          </a:prstGeom>
        </p:spPr>
      </p:pic>
    </p:spTree>
    <p:extLst>
      <p:ext uri="{BB962C8B-B14F-4D97-AF65-F5344CB8AC3E}">
        <p14:creationId xmlns:p14="http://schemas.microsoft.com/office/powerpoint/2010/main" val="40604664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3"/>
                                        </p:tgtEl>
                                        <p:attrNameLst>
                                          <p:attrName>style.visibility</p:attrName>
                                        </p:attrNameLst>
                                      </p:cBhvr>
                                      <p:to>
                                        <p:strVal val="visible"/>
                                      </p:to>
                                    </p:set>
                                    <p:animEffect transition="in" filter="wipe(left)">
                                      <p:cBhvr>
                                        <p:cTn id="11" dur="500"/>
                                        <p:tgtEl>
                                          <p:spTgt spid="33"/>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31"/>
                                        </p:tgtEl>
                                        <p:attrNameLst>
                                          <p:attrName>style.visibility</p:attrName>
                                        </p:attrNameLst>
                                      </p:cBhvr>
                                      <p:to>
                                        <p:strVal val="visible"/>
                                      </p:to>
                                    </p:set>
                                    <p:animEffect transition="in" filter="wipe(left)">
                                      <p:cBhvr>
                                        <p:cTn id="15" dur="500"/>
                                        <p:tgtEl>
                                          <p:spTgt spid="31"/>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42"/>
                                        </p:tgtEl>
                                        <p:attrNameLst>
                                          <p:attrName>style.visibility</p:attrName>
                                        </p:attrNameLst>
                                      </p:cBhvr>
                                      <p:to>
                                        <p:strVal val="visible"/>
                                      </p:to>
                                    </p:set>
                                    <p:animEffect transition="in" filter="wipe(left)">
                                      <p:cBhvr>
                                        <p:cTn id="20" dur="500"/>
                                        <p:tgtEl>
                                          <p:spTgt spid="42"/>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1" fill="hold" nodeType="clickEffect">
                                  <p:stCondLst>
                                    <p:cond delay="0"/>
                                  </p:stCondLst>
                                  <p:childTnLst>
                                    <p:set>
                                      <p:cBhvr>
                                        <p:cTn id="24" dur="1" fill="hold">
                                          <p:stCondLst>
                                            <p:cond delay="0"/>
                                          </p:stCondLst>
                                        </p:cTn>
                                        <p:tgtEl>
                                          <p:spTgt spid="41"/>
                                        </p:tgtEl>
                                        <p:attrNameLst>
                                          <p:attrName>style.visibility</p:attrName>
                                        </p:attrNameLst>
                                      </p:cBhvr>
                                      <p:to>
                                        <p:strVal val="visible"/>
                                      </p:to>
                                    </p:set>
                                    <p:animEffect transition="in" filter="wipe(up)">
                                      <p:cBhvr>
                                        <p:cTn id="25" dur="500"/>
                                        <p:tgtEl>
                                          <p:spTgt spid="41"/>
                                        </p:tgtEl>
                                      </p:cBhvr>
                                    </p:animEffect>
                                  </p:childTnLst>
                                </p:cTn>
                              </p:par>
                            </p:childTnLst>
                          </p:cTn>
                        </p:par>
                        <p:par>
                          <p:cTn id="26" fill="hold">
                            <p:stCondLst>
                              <p:cond delay="500"/>
                            </p:stCondLst>
                            <p:childTnLst>
                              <p:par>
                                <p:cTn id="27" presetID="22" presetClass="entr" presetSubtype="4" fill="hold" nodeType="afterEffect">
                                  <p:stCondLst>
                                    <p:cond delay="0"/>
                                  </p:stCondLst>
                                  <p:childTnLst>
                                    <p:set>
                                      <p:cBhvr>
                                        <p:cTn id="28" dur="1" fill="hold">
                                          <p:stCondLst>
                                            <p:cond delay="0"/>
                                          </p:stCondLst>
                                        </p:cTn>
                                        <p:tgtEl>
                                          <p:spTgt spid="40"/>
                                        </p:tgtEl>
                                        <p:attrNameLst>
                                          <p:attrName>style.visibility</p:attrName>
                                        </p:attrNameLst>
                                      </p:cBhvr>
                                      <p:to>
                                        <p:strVal val="visible"/>
                                      </p:to>
                                    </p:set>
                                    <p:animEffect transition="in" filter="wipe(down)">
                                      <p:cBhvr>
                                        <p:cTn id="29"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42"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ounded Rectangle 27"/>
          <p:cNvSpPr/>
          <p:nvPr/>
        </p:nvSpPr>
        <p:spPr>
          <a:xfrm>
            <a:off x="784452" y="4344192"/>
            <a:ext cx="7456470" cy="936104"/>
          </a:xfrm>
          <a:prstGeom prst="roundRect">
            <a:avLst>
              <a:gd name="adj" fmla="val 0"/>
            </a:avLst>
          </a:prstGeom>
          <a:solidFill>
            <a:srgbClr val="AED076">
              <a:alpha val="48000"/>
            </a:srgbClr>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300"/>
              </a:spcBef>
            </a:pPr>
            <a:endParaRPr lang="en-GB" i="1" dirty="0">
              <a:solidFill>
                <a:schemeClr val="tx1"/>
              </a:solidFill>
            </a:endParaRPr>
          </a:p>
        </p:txBody>
      </p:sp>
      <p:sp>
        <p:nvSpPr>
          <p:cNvPr id="5" name="Title 4"/>
          <p:cNvSpPr>
            <a:spLocks noGrp="1"/>
          </p:cNvSpPr>
          <p:nvPr>
            <p:ph type="title"/>
          </p:nvPr>
        </p:nvSpPr>
        <p:spPr/>
        <p:txBody>
          <a:bodyPr/>
          <a:lstStyle/>
          <a:p>
            <a:r>
              <a:rPr lang="en-GB" dirty="0"/>
              <a:t>Theory Map</a:t>
            </a:r>
          </a:p>
        </p:txBody>
      </p:sp>
      <p:sp>
        <p:nvSpPr>
          <p:cNvPr id="4" name="Slide Number Placeholder 3"/>
          <p:cNvSpPr>
            <a:spLocks noGrp="1"/>
          </p:cNvSpPr>
          <p:nvPr>
            <p:ph type="sldNum" sz="quarter" idx="4"/>
          </p:nvPr>
        </p:nvSpPr>
        <p:spPr>
          <a:xfrm>
            <a:off x="7998106" y="174373"/>
            <a:ext cx="517244" cy="365125"/>
          </a:xfrm>
        </p:spPr>
        <p:txBody>
          <a:bodyPr/>
          <a:lstStyle/>
          <a:p>
            <a:fld id="{D524B6CE-5D57-4459-A907-3F1D5BE11E1F}" type="slidenum">
              <a:rPr lang="en-SG" smtClean="0">
                <a:solidFill>
                  <a:prstClr val="black"/>
                </a:solidFill>
              </a:rPr>
              <a:pPr/>
              <a:t>37</a:t>
            </a:fld>
            <a:endParaRPr lang="en-SG" dirty="0">
              <a:solidFill>
                <a:prstClr val="black"/>
              </a:solidFill>
            </a:endParaRPr>
          </a:p>
        </p:txBody>
      </p:sp>
      <p:sp>
        <p:nvSpPr>
          <p:cNvPr id="3" name="Footer Placeholder 2"/>
          <p:cNvSpPr>
            <a:spLocks noGrp="1"/>
          </p:cNvSpPr>
          <p:nvPr>
            <p:ph type="ftr" sz="quarter" idx="11"/>
          </p:nvPr>
        </p:nvSpPr>
        <p:spPr/>
        <p:txBody>
          <a:bodyPr/>
          <a:lstStyle/>
          <a:p>
            <a:r>
              <a:rPr lang="en-SG" dirty="0"/>
              <a:t>SYPT 2020</a:t>
            </a:r>
          </a:p>
        </p:txBody>
      </p:sp>
      <p:grpSp>
        <p:nvGrpSpPr>
          <p:cNvPr id="31" name="Group 30"/>
          <p:cNvGrpSpPr/>
          <p:nvPr/>
        </p:nvGrpSpPr>
        <p:grpSpPr>
          <a:xfrm>
            <a:off x="781381" y="3264072"/>
            <a:ext cx="7462612" cy="936104"/>
            <a:chOff x="840694" y="1995489"/>
            <a:chExt cx="7462612" cy="936104"/>
          </a:xfrm>
          <a:noFill/>
        </p:grpSpPr>
        <p:sp>
          <p:nvSpPr>
            <p:cNvPr id="33" name="Rounded Rectangle 32"/>
            <p:cNvSpPr/>
            <p:nvPr/>
          </p:nvSpPr>
          <p:spPr>
            <a:xfrm>
              <a:off x="840694" y="1995489"/>
              <a:ext cx="7462612" cy="936104"/>
            </a:xfrm>
            <a:prstGeom prst="roundRect">
              <a:avLst>
                <a:gd name="adj" fmla="val 0"/>
              </a:avLst>
            </a:prstGeom>
            <a:noFill/>
            <a:ln w="2857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300"/>
                </a:spcBef>
              </a:pPr>
              <a:r>
                <a:rPr lang="en-US" sz="2000" b="1" dirty="0">
                  <a:solidFill>
                    <a:schemeClr val="tx1"/>
                  </a:solidFill>
                </a:rPr>
                <a:t>Characterization</a:t>
              </a:r>
            </a:p>
            <a:p>
              <a:pPr algn="ctr">
                <a:spcBef>
                  <a:spcPts val="300"/>
                </a:spcBef>
              </a:pPr>
              <a:r>
                <a:rPr lang="en-GB" i="1" dirty="0">
                  <a:solidFill>
                    <a:schemeClr val="tx1"/>
                  </a:solidFill>
                </a:rPr>
                <a:t>Optical System</a:t>
              </a:r>
            </a:p>
          </p:txBody>
        </p:sp>
        <p:sp>
          <p:nvSpPr>
            <p:cNvPr id="34" name="Oval 33"/>
            <p:cNvSpPr/>
            <p:nvPr/>
          </p:nvSpPr>
          <p:spPr>
            <a:xfrm>
              <a:off x="1124124" y="2139505"/>
              <a:ext cx="648072" cy="648072"/>
            </a:xfrm>
            <a:prstGeom prst="ellipse">
              <a:avLst/>
            </a:prstGeom>
            <a:grp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solidFill>
                    <a:schemeClr val="tx1"/>
                  </a:solidFill>
                </a:rPr>
                <a:t>B</a:t>
              </a:r>
            </a:p>
          </p:txBody>
        </p:sp>
      </p:grpSp>
      <p:grpSp>
        <p:nvGrpSpPr>
          <p:cNvPr id="17" name="Group 16">
            <a:extLst>
              <a:ext uri="{FF2B5EF4-FFF2-40B4-BE49-F238E27FC236}">
                <a16:creationId xmlns:a16="http://schemas.microsoft.com/office/drawing/2014/main" id="{0E3A7137-AA01-4EB1-BD3A-2A487073D941}"/>
              </a:ext>
            </a:extLst>
          </p:cNvPr>
          <p:cNvGrpSpPr/>
          <p:nvPr/>
        </p:nvGrpSpPr>
        <p:grpSpPr>
          <a:xfrm>
            <a:off x="1183167" y="6269881"/>
            <a:ext cx="6777665" cy="344469"/>
            <a:chOff x="164165" y="6353803"/>
            <a:chExt cx="6777665" cy="344469"/>
          </a:xfrm>
        </p:grpSpPr>
        <p:sp>
          <p:nvSpPr>
            <p:cNvPr id="18" name="TextBox 17">
              <a:extLst>
                <a:ext uri="{FF2B5EF4-FFF2-40B4-BE49-F238E27FC236}">
                  <a16:creationId xmlns:a16="http://schemas.microsoft.com/office/drawing/2014/main" id="{80AAD0A4-97ED-4120-A4C9-E6B44E876CC9}"/>
                </a:ext>
              </a:extLst>
            </p:cNvPr>
            <p:cNvSpPr txBox="1"/>
            <p:nvPr/>
          </p:nvSpPr>
          <p:spPr>
            <a:xfrm>
              <a:off x="2189065" y="6353804"/>
              <a:ext cx="1034963" cy="307777"/>
            </a:xfrm>
            <a:prstGeom prst="rect">
              <a:avLst/>
            </a:prstGeom>
            <a:noFill/>
          </p:spPr>
          <p:txBody>
            <a:bodyPr wrap="none" rtlCol="0">
              <a:spAutoFit/>
            </a:bodyPr>
            <a:lstStyle/>
            <a:p>
              <a:pPr algn="ctr"/>
              <a:r>
                <a:rPr lang="en-SG" sz="1400" dirty="0">
                  <a:ea typeface="Segoe UI" charset="0"/>
                  <a:cs typeface="Segoe UI" charset="0"/>
                </a:rPr>
                <a:t>Qualitative</a:t>
              </a:r>
            </a:p>
          </p:txBody>
        </p:sp>
        <p:sp>
          <p:nvSpPr>
            <p:cNvPr id="19" name="TextBox 18">
              <a:extLst>
                <a:ext uri="{FF2B5EF4-FFF2-40B4-BE49-F238E27FC236}">
                  <a16:creationId xmlns:a16="http://schemas.microsoft.com/office/drawing/2014/main" id="{CB06E594-14E8-4349-A3B2-51B1C83AB8C8}"/>
                </a:ext>
              </a:extLst>
            </p:cNvPr>
            <p:cNvSpPr txBox="1"/>
            <p:nvPr/>
          </p:nvSpPr>
          <p:spPr>
            <a:xfrm>
              <a:off x="3860508" y="6353803"/>
              <a:ext cx="1153586" cy="307777"/>
            </a:xfrm>
            <a:prstGeom prst="rect">
              <a:avLst/>
            </a:prstGeom>
            <a:noFill/>
            <a:ln>
              <a:noFill/>
            </a:ln>
          </p:spPr>
          <p:txBody>
            <a:bodyPr wrap="none" rtlCol="0">
              <a:spAutoFit/>
            </a:bodyPr>
            <a:lstStyle/>
            <a:p>
              <a:pPr algn="ctr"/>
              <a:r>
                <a:rPr lang="en-SG" sz="1400" b="0" dirty="0">
                  <a:ln>
                    <a:noFill/>
                  </a:ln>
                  <a:solidFill>
                    <a:srgbClr val="C00000"/>
                  </a:solidFill>
                  <a:latin typeface="Segoe UI" charset="0"/>
                  <a:ea typeface="Segoe UI" charset="0"/>
                  <a:cs typeface="Segoe UI" charset="0"/>
                </a:rPr>
                <a:t>Quantitative</a:t>
              </a:r>
            </a:p>
          </p:txBody>
        </p:sp>
        <p:sp>
          <p:nvSpPr>
            <p:cNvPr id="20" name="TextBox 19">
              <a:extLst>
                <a:ext uri="{FF2B5EF4-FFF2-40B4-BE49-F238E27FC236}">
                  <a16:creationId xmlns:a16="http://schemas.microsoft.com/office/drawing/2014/main" id="{E642D2CC-CF26-46EF-A352-43F1F7A7DE0E}"/>
                </a:ext>
              </a:extLst>
            </p:cNvPr>
            <p:cNvSpPr txBox="1"/>
            <p:nvPr/>
          </p:nvSpPr>
          <p:spPr>
            <a:xfrm>
              <a:off x="5612553" y="6353803"/>
              <a:ext cx="1034257" cy="307777"/>
            </a:xfrm>
            <a:prstGeom prst="rect">
              <a:avLst/>
            </a:prstGeom>
            <a:noFill/>
          </p:spPr>
          <p:txBody>
            <a:bodyPr wrap="none" rtlCol="0">
              <a:spAutoFit/>
            </a:bodyPr>
            <a:lstStyle/>
            <a:p>
              <a:pPr algn="ctr"/>
              <a:r>
                <a:rPr lang="en-SG" sz="1400" dirty="0"/>
                <a:t>Conclusion</a:t>
              </a:r>
            </a:p>
          </p:txBody>
        </p:sp>
        <p:cxnSp>
          <p:nvCxnSpPr>
            <p:cNvPr id="21" name="Straight Connector 20">
              <a:extLst>
                <a:ext uri="{FF2B5EF4-FFF2-40B4-BE49-F238E27FC236}">
                  <a16:creationId xmlns:a16="http://schemas.microsoft.com/office/drawing/2014/main" id="{3C5A11E0-5486-4291-BAFC-4703AFFBA72B}"/>
                </a:ext>
              </a:extLst>
            </p:cNvPr>
            <p:cNvCxnSpPr>
              <a:cxnSpLocks/>
            </p:cNvCxnSpPr>
            <p:nvPr/>
          </p:nvCxnSpPr>
          <p:spPr>
            <a:xfrm flipV="1">
              <a:off x="164165" y="6695222"/>
              <a:ext cx="1624295" cy="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C038DE49-FC64-4960-AFBE-A134066B0299}"/>
                </a:ext>
              </a:extLst>
            </p:cNvPr>
            <p:cNvSpPr txBox="1"/>
            <p:nvPr/>
          </p:nvSpPr>
          <p:spPr>
            <a:xfrm>
              <a:off x="407967" y="6353806"/>
              <a:ext cx="1131335" cy="307777"/>
            </a:xfrm>
            <a:prstGeom prst="rect">
              <a:avLst/>
            </a:prstGeom>
            <a:noFill/>
          </p:spPr>
          <p:txBody>
            <a:bodyPr wrap="none" rtlCol="0">
              <a:spAutoFit/>
            </a:bodyPr>
            <a:lstStyle/>
            <a:p>
              <a:pPr algn="ctr"/>
              <a:r>
                <a:rPr lang="en-SG" sz="1400" dirty="0">
                  <a:cs typeface="Segoe UI Semibold" panose="020B0702040204020203" pitchFamily="34" charset="0"/>
                </a:rPr>
                <a:t>Introduction</a:t>
              </a:r>
            </a:p>
          </p:txBody>
        </p:sp>
        <p:cxnSp>
          <p:nvCxnSpPr>
            <p:cNvPr id="27" name="Straight Connector 26">
              <a:extLst>
                <a:ext uri="{FF2B5EF4-FFF2-40B4-BE49-F238E27FC236}">
                  <a16:creationId xmlns:a16="http://schemas.microsoft.com/office/drawing/2014/main" id="{0B173E45-F167-485F-A5F6-AE1D1B0940DF}"/>
                </a:ext>
              </a:extLst>
            </p:cNvPr>
            <p:cNvCxnSpPr>
              <a:cxnSpLocks/>
            </p:cNvCxnSpPr>
            <p:nvPr/>
          </p:nvCxnSpPr>
          <p:spPr>
            <a:xfrm flipV="1">
              <a:off x="1880544" y="6695220"/>
              <a:ext cx="1624295" cy="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2D103EE8-4103-4552-9545-15389E7BA077}"/>
                </a:ext>
              </a:extLst>
            </p:cNvPr>
            <p:cNvCxnSpPr>
              <a:cxnSpLocks/>
            </p:cNvCxnSpPr>
            <p:nvPr/>
          </p:nvCxnSpPr>
          <p:spPr>
            <a:xfrm flipV="1">
              <a:off x="3596923" y="6698270"/>
              <a:ext cx="1624295" cy="2"/>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A421A564-AF8E-4A82-B1BF-AC07D1BFBC26}"/>
                </a:ext>
              </a:extLst>
            </p:cNvPr>
            <p:cNvCxnSpPr>
              <a:cxnSpLocks/>
            </p:cNvCxnSpPr>
            <p:nvPr/>
          </p:nvCxnSpPr>
          <p:spPr>
            <a:xfrm flipV="1">
              <a:off x="5317535" y="6695218"/>
              <a:ext cx="1624295" cy="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45" name="Group 44"/>
          <p:cNvGrpSpPr/>
          <p:nvPr/>
        </p:nvGrpSpPr>
        <p:grpSpPr>
          <a:xfrm>
            <a:off x="781381" y="4349303"/>
            <a:ext cx="7462612" cy="936104"/>
            <a:chOff x="840694" y="1995489"/>
            <a:chExt cx="7462612" cy="936104"/>
          </a:xfrm>
          <a:noFill/>
        </p:grpSpPr>
        <p:sp>
          <p:nvSpPr>
            <p:cNvPr id="46" name="Rounded Rectangle 45"/>
            <p:cNvSpPr/>
            <p:nvPr/>
          </p:nvSpPr>
          <p:spPr>
            <a:xfrm>
              <a:off x="840694" y="1995489"/>
              <a:ext cx="7462612" cy="936104"/>
            </a:xfrm>
            <a:prstGeom prst="roundRect">
              <a:avLst>
                <a:gd name="adj" fmla="val 0"/>
              </a:avLst>
            </a:prstGeom>
            <a:noFill/>
            <a:ln w="2857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300"/>
                </a:spcBef>
              </a:pPr>
              <a:r>
                <a:rPr lang="en-US" sz="2000" b="1" dirty="0">
                  <a:solidFill>
                    <a:schemeClr val="tx1"/>
                  </a:solidFill>
                </a:rPr>
                <a:t>Experimental Verification</a:t>
              </a:r>
            </a:p>
            <a:p>
              <a:pPr algn="ctr">
                <a:spcBef>
                  <a:spcPts val="300"/>
                </a:spcBef>
              </a:pPr>
              <a:r>
                <a:rPr lang="en-GB" i="1" dirty="0">
                  <a:solidFill>
                    <a:schemeClr val="tx1"/>
                  </a:solidFill>
                </a:rPr>
                <a:t>Speckle Drift, Granular Pattern</a:t>
              </a:r>
            </a:p>
          </p:txBody>
        </p:sp>
        <p:sp>
          <p:nvSpPr>
            <p:cNvPr id="47" name="Oval 46"/>
            <p:cNvSpPr/>
            <p:nvPr/>
          </p:nvSpPr>
          <p:spPr>
            <a:xfrm>
              <a:off x="1124124" y="2139505"/>
              <a:ext cx="648072" cy="648072"/>
            </a:xfrm>
            <a:prstGeom prst="ellipse">
              <a:avLst/>
            </a:prstGeom>
            <a:grp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solidFill>
                    <a:schemeClr val="tx1"/>
                  </a:solidFill>
                </a:rPr>
                <a:t>C</a:t>
              </a:r>
            </a:p>
          </p:txBody>
        </p:sp>
      </p:grpSp>
      <p:grpSp>
        <p:nvGrpSpPr>
          <p:cNvPr id="26" name="Group 25"/>
          <p:cNvGrpSpPr/>
          <p:nvPr/>
        </p:nvGrpSpPr>
        <p:grpSpPr>
          <a:xfrm>
            <a:off x="781381" y="2177813"/>
            <a:ext cx="7462612" cy="936104"/>
            <a:chOff x="840694" y="1995489"/>
            <a:chExt cx="7462612" cy="936104"/>
          </a:xfrm>
          <a:noFill/>
        </p:grpSpPr>
        <p:sp>
          <p:nvSpPr>
            <p:cNvPr id="29" name="Rounded Rectangle 28"/>
            <p:cNvSpPr/>
            <p:nvPr/>
          </p:nvSpPr>
          <p:spPr>
            <a:xfrm>
              <a:off x="840694" y="1995489"/>
              <a:ext cx="7462612" cy="936104"/>
            </a:xfrm>
            <a:prstGeom prst="roundRect">
              <a:avLst>
                <a:gd name="adj" fmla="val 0"/>
              </a:avLst>
            </a:prstGeom>
            <a:noFill/>
            <a:ln w="2857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300"/>
                </a:spcBef>
              </a:pPr>
              <a:r>
                <a:rPr lang="en-US" sz="2000" b="1" dirty="0">
                  <a:solidFill>
                    <a:schemeClr val="tx1"/>
                  </a:solidFill>
                </a:rPr>
                <a:t>Full Wave Calculation</a:t>
              </a:r>
            </a:p>
            <a:p>
              <a:pPr algn="ctr">
                <a:spcBef>
                  <a:spcPts val="300"/>
                </a:spcBef>
              </a:pPr>
              <a:r>
                <a:rPr lang="en-GB" i="1" dirty="0">
                  <a:solidFill>
                    <a:schemeClr val="tx1"/>
                  </a:solidFill>
                </a:rPr>
                <a:t>Simulation of Formation of Speckle Field</a:t>
              </a:r>
            </a:p>
          </p:txBody>
        </p:sp>
        <p:sp>
          <p:nvSpPr>
            <p:cNvPr id="35" name="Oval 34"/>
            <p:cNvSpPr/>
            <p:nvPr/>
          </p:nvSpPr>
          <p:spPr>
            <a:xfrm>
              <a:off x="1124124" y="2139505"/>
              <a:ext cx="648072" cy="648072"/>
            </a:xfrm>
            <a:prstGeom prst="ellipse">
              <a:avLst/>
            </a:prstGeom>
            <a:grp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solidFill>
                    <a:schemeClr val="tx1"/>
                  </a:solidFill>
                </a:rPr>
                <a:t>A</a:t>
              </a:r>
            </a:p>
          </p:txBody>
        </p:sp>
      </p:grpSp>
    </p:spTree>
    <p:extLst>
      <p:ext uri="{BB962C8B-B14F-4D97-AF65-F5344CB8AC3E}">
        <p14:creationId xmlns:p14="http://schemas.microsoft.com/office/powerpoint/2010/main" val="4227884393"/>
      </p:ext>
    </p:extLst>
  </p:cSld>
  <p:clrMapOvr>
    <a:masterClrMapping/>
  </p:clrMapOvr>
  <mc:AlternateContent xmlns:mc="http://schemas.openxmlformats.org/markup-compatibility/2006" xmlns:p14="http://schemas.microsoft.com/office/powerpoint/2010/main">
    <mc:Choice Requires="p14">
      <p:transition p14:dur="250" advTm="6919">
        <p:fade/>
      </p:transition>
    </mc:Choice>
    <mc:Fallback xmlns="">
      <p:transition advTm="6919">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left)">
                                      <p:cBhvr>
                                        <p:cTn id="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r>
              <a:rPr lang="en-SG" dirty="0"/>
              <a:t>SYPT 2020</a:t>
            </a:r>
          </a:p>
        </p:txBody>
      </p:sp>
      <p:sp>
        <p:nvSpPr>
          <p:cNvPr id="3" name="Slide Number Placeholder 2"/>
          <p:cNvSpPr>
            <a:spLocks noGrp="1"/>
          </p:cNvSpPr>
          <p:nvPr>
            <p:ph type="sldNum" sz="quarter" idx="11"/>
          </p:nvPr>
        </p:nvSpPr>
        <p:spPr/>
        <p:txBody>
          <a:bodyPr/>
          <a:lstStyle/>
          <a:p>
            <a:fld id="{6FB55397-3576-4B12-B4D8-3E370C504D99}" type="slidenum">
              <a:rPr lang="en-SG" smtClean="0"/>
              <a:t>38</a:t>
            </a:fld>
            <a:endParaRPr lang="en-SG"/>
          </a:p>
        </p:txBody>
      </p:sp>
      <p:sp>
        <p:nvSpPr>
          <p:cNvPr id="4" name="Title 3"/>
          <p:cNvSpPr>
            <a:spLocks noGrp="1"/>
          </p:cNvSpPr>
          <p:nvPr>
            <p:ph type="title"/>
          </p:nvPr>
        </p:nvSpPr>
        <p:spPr/>
        <p:txBody>
          <a:bodyPr/>
          <a:lstStyle/>
          <a:p>
            <a:r>
              <a:rPr lang="en-US" dirty="0"/>
              <a:t>Speckle Drift - Distance of Lens from Image Sensor (</a:t>
            </a:r>
            <a:r>
              <a:rPr lang="en-US" dirty="0" err="1"/>
              <a:t>Zr</a:t>
            </a:r>
            <a:r>
              <a:rPr lang="en-US" dirty="0"/>
              <a:t>)</a:t>
            </a:r>
          </a:p>
        </p:txBody>
      </p:sp>
      <mc:AlternateContent xmlns:mc="http://schemas.openxmlformats.org/markup-compatibility/2006" xmlns:a14="http://schemas.microsoft.com/office/drawing/2010/main">
        <mc:Choice Requires="a14">
          <p:sp>
            <p:nvSpPr>
              <p:cNvPr id="24" name="TextBox 23"/>
              <p:cNvSpPr txBox="1"/>
              <p:nvPr/>
            </p:nvSpPr>
            <p:spPr>
              <a:xfrm>
                <a:off x="6336537" y="3298634"/>
                <a:ext cx="2293585" cy="1200329"/>
              </a:xfrm>
              <a:prstGeom prst="rect">
                <a:avLst/>
              </a:prstGeom>
              <a:noFill/>
              <a:ln w="38100">
                <a:noFill/>
              </a:ln>
            </p:spPr>
            <p:txBody>
              <a:bodyPr wrap="square" rtlCol="0">
                <a:spAutoFit/>
              </a:bodyPr>
              <a:lstStyle/>
              <a:p>
                <a:r>
                  <a:rPr lang="en-US" i="1" dirty="0"/>
                  <a:t>Parameters:</a:t>
                </a:r>
              </a:p>
              <a:p>
                <a:r>
                  <a:rPr lang="en-US" i="1" dirty="0"/>
                  <a:t>Focal Length: 7.33 cm</a:t>
                </a:r>
              </a:p>
              <a:p>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𝑥</m:t>
                        </m:r>
                      </m:e>
                    </m:acc>
                  </m:oMath>
                </a14:m>
                <a:r>
                  <a:rPr lang="en-US" i="1" dirty="0"/>
                  <a:t>: -1 cm/s</a:t>
                </a:r>
              </a:p>
              <a:p>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0</m:t>
                        </m:r>
                      </m:sub>
                    </m:sSub>
                  </m:oMath>
                </a14:m>
                <a:r>
                  <a:rPr lang="en-US" i="1" dirty="0"/>
                  <a:t>: 21.4 cm </a:t>
                </a:r>
              </a:p>
            </p:txBody>
          </p:sp>
        </mc:Choice>
        <mc:Fallback xmlns="">
          <p:sp>
            <p:nvSpPr>
              <p:cNvPr id="24" name="TextBox 23"/>
              <p:cNvSpPr txBox="1">
                <a:spLocks noRot="1" noChangeAspect="1" noMove="1" noResize="1" noEditPoints="1" noAdjustHandles="1" noChangeArrowheads="1" noChangeShapeType="1" noTextEdit="1"/>
              </p:cNvSpPr>
              <p:nvPr/>
            </p:nvSpPr>
            <p:spPr>
              <a:xfrm>
                <a:off x="6336537" y="3298634"/>
                <a:ext cx="2293585" cy="1200329"/>
              </a:xfrm>
              <a:prstGeom prst="rect">
                <a:avLst/>
              </a:prstGeom>
              <a:blipFill>
                <a:blip r:embed="rId3"/>
                <a:stretch>
                  <a:fillRect l="-2122" t="-2030" b="-7614"/>
                </a:stretch>
              </a:blipFill>
              <a:ln w="38100">
                <a:noFill/>
              </a:ln>
            </p:spPr>
            <p:txBody>
              <a:bodyPr/>
              <a:lstStyle/>
              <a:p>
                <a:r>
                  <a:rPr lang="en-US">
                    <a:noFill/>
                  </a:rPr>
                  <a:t> </a:t>
                </a:r>
              </a:p>
            </p:txBody>
          </p:sp>
        </mc:Fallback>
      </mc:AlternateContent>
      <p:grpSp>
        <p:nvGrpSpPr>
          <p:cNvPr id="29" name="Group 28">
            <a:extLst>
              <a:ext uri="{FF2B5EF4-FFF2-40B4-BE49-F238E27FC236}">
                <a16:creationId xmlns:a16="http://schemas.microsoft.com/office/drawing/2014/main" id="{0E3A7137-AA01-4EB1-BD3A-2A487073D941}"/>
              </a:ext>
            </a:extLst>
          </p:cNvPr>
          <p:cNvGrpSpPr/>
          <p:nvPr/>
        </p:nvGrpSpPr>
        <p:grpSpPr>
          <a:xfrm>
            <a:off x="1183167" y="6269881"/>
            <a:ext cx="6777665" cy="344469"/>
            <a:chOff x="164165" y="6353803"/>
            <a:chExt cx="6777665" cy="344469"/>
          </a:xfrm>
        </p:grpSpPr>
        <p:sp>
          <p:nvSpPr>
            <p:cNvPr id="30" name="TextBox 29">
              <a:extLst>
                <a:ext uri="{FF2B5EF4-FFF2-40B4-BE49-F238E27FC236}">
                  <a16:creationId xmlns:a16="http://schemas.microsoft.com/office/drawing/2014/main" id="{80AAD0A4-97ED-4120-A4C9-E6B44E876CC9}"/>
                </a:ext>
              </a:extLst>
            </p:cNvPr>
            <p:cNvSpPr txBox="1"/>
            <p:nvPr/>
          </p:nvSpPr>
          <p:spPr>
            <a:xfrm>
              <a:off x="2189065" y="6353804"/>
              <a:ext cx="1034963" cy="307777"/>
            </a:xfrm>
            <a:prstGeom prst="rect">
              <a:avLst/>
            </a:prstGeom>
            <a:noFill/>
          </p:spPr>
          <p:txBody>
            <a:bodyPr wrap="none" rtlCol="0">
              <a:spAutoFit/>
            </a:bodyPr>
            <a:lstStyle/>
            <a:p>
              <a:pPr algn="ctr"/>
              <a:r>
                <a:rPr lang="en-SG" sz="1400" dirty="0">
                  <a:ea typeface="Segoe UI" charset="0"/>
                  <a:cs typeface="Segoe UI" charset="0"/>
                </a:rPr>
                <a:t>Qualitative</a:t>
              </a:r>
            </a:p>
          </p:txBody>
        </p:sp>
        <p:sp>
          <p:nvSpPr>
            <p:cNvPr id="31" name="TextBox 30">
              <a:extLst>
                <a:ext uri="{FF2B5EF4-FFF2-40B4-BE49-F238E27FC236}">
                  <a16:creationId xmlns:a16="http://schemas.microsoft.com/office/drawing/2014/main" id="{CB06E594-14E8-4349-A3B2-51B1C83AB8C8}"/>
                </a:ext>
              </a:extLst>
            </p:cNvPr>
            <p:cNvSpPr txBox="1"/>
            <p:nvPr/>
          </p:nvSpPr>
          <p:spPr>
            <a:xfrm>
              <a:off x="3860508" y="6353803"/>
              <a:ext cx="1153586" cy="307777"/>
            </a:xfrm>
            <a:prstGeom prst="rect">
              <a:avLst/>
            </a:prstGeom>
            <a:noFill/>
            <a:ln>
              <a:noFill/>
            </a:ln>
          </p:spPr>
          <p:txBody>
            <a:bodyPr wrap="none" rtlCol="0">
              <a:spAutoFit/>
            </a:bodyPr>
            <a:lstStyle/>
            <a:p>
              <a:pPr algn="ctr"/>
              <a:r>
                <a:rPr lang="en-SG" sz="1400" b="0" dirty="0">
                  <a:ln>
                    <a:noFill/>
                  </a:ln>
                  <a:solidFill>
                    <a:srgbClr val="C00000"/>
                  </a:solidFill>
                  <a:latin typeface="Segoe UI" charset="0"/>
                  <a:ea typeface="Segoe UI" charset="0"/>
                  <a:cs typeface="Segoe UI" charset="0"/>
                </a:rPr>
                <a:t>Quantitative</a:t>
              </a:r>
            </a:p>
          </p:txBody>
        </p:sp>
        <p:sp>
          <p:nvSpPr>
            <p:cNvPr id="32" name="TextBox 31">
              <a:extLst>
                <a:ext uri="{FF2B5EF4-FFF2-40B4-BE49-F238E27FC236}">
                  <a16:creationId xmlns:a16="http://schemas.microsoft.com/office/drawing/2014/main" id="{E642D2CC-CF26-46EF-A352-43F1F7A7DE0E}"/>
                </a:ext>
              </a:extLst>
            </p:cNvPr>
            <p:cNvSpPr txBox="1"/>
            <p:nvPr/>
          </p:nvSpPr>
          <p:spPr>
            <a:xfrm>
              <a:off x="5612553" y="6353803"/>
              <a:ext cx="1034257" cy="307777"/>
            </a:xfrm>
            <a:prstGeom prst="rect">
              <a:avLst/>
            </a:prstGeom>
            <a:noFill/>
          </p:spPr>
          <p:txBody>
            <a:bodyPr wrap="none" rtlCol="0">
              <a:spAutoFit/>
            </a:bodyPr>
            <a:lstStyle/>
            <a:p>
              <a:pPr algn="ctr"/>
              <a:r>
                <a:rPr lang="en-SG" sz="1400" dirty="0"/>
                <a:t>Conclusion</a:t>
              </a:r>
            </a:p>
          </p:txBody>
        </p:sp>
        <p:cxnSp>
          <p:nvCxnSpPr>
            <p:cNvPr id="33" name="Straight Connector 32">
              <a:extLst>
                <a:ext uri="{FF2B5EF4-FFF2-40B4-BE49-F238E27FC236}">
                  <a16:creationId xmlns:a16="http://schemas.microsoft.com/office/drawing/2014/main" id="{3C5A11E0-5486-4291-BAFC-4703AFFBA72B}"/>
                </a:ext>
              </a:extLst>
            </p:cNvPr>
            <p:cNvCxnSpPr>
              <a:cxnSpLocks/>
            </p:cNvCxnSpPr>
            <p:nvPr/>
          </p:nvCxnSpPr>
          <p:spPr>
            <a:xfrm flipV="1">
              <a:off x="164165" y="6695222"/>
              <a:ext cx="1624295" cy="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C038DE49-FC64-4960-AFBE-A134066B0299}"/>
                </a:ext>
              </a:extLst>
            </p:cNvPr>
            <p:cNvSpPr txBox="1"/>
            <p:nvPr/>
          </p:nvSpPr>
          <p:spPr>
            <a:xfrm>
              <a:off x="407967" y="6353806"/>
              <a:ext cx="1131335" cy="307777"/>
            </a:xfrm>
            <a:prstGeom prst="rect">
              <a:avLst/>
            </a:prstGeom>
            <a:noFill/>
          </p:spPr>
          <p:txBody>
            <a:bodyPr wrap="none" rtlCol="0">
              <a:spAutoFit/>
            </a:bodyPr>
            <a:lstStyle/>
            <a:p>
              <a:pPr algn="ctr"/>
              <a:r>
                <a:rPr lang="en-SG" sz="1400" dirty="0">
                  <a:cs typeface="Segoe UI Semibold" panose="020B0702040204020203" pitchFamily="34" charset="0"/>
                </a:rPr>
                <a:t>Introduction</a:t>
              </a:r>
            </a:p>
          </p:txBody>
        </p:sp>
        <p:cxnSp>
          <p:nvCxnSpPr>
            <p:cNvPr id="35" name="Straight Connector 34">
              <a:extLst>
                <a:ext uri="{FF2B5EF4-FFF2-40B4-BE49-F238E27FC236}">
                  <a16:creationId xmlns:a16="http://schemas.microsoft.com/office/drawing/2014/main" id="{0B173E45-F167-485F-A5F6-AE1D1B0940DF}"/>
                </a:ext>
              </a:extLst>
            </p:cNvPr>
            <p:cNvCxnSpPr>
              <a:cxnSpLocks/>
            </p:cNvCxnSpPr>
            <p:nvPr/>
          </p:nvCxnSpPr>
          <p:spPr>
            <a:xfrm flipV="1">
              <a:off x="1880544" y="6695220"/>
              <a:ext cx="1624295" cy="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2D103EE8-4103-4552-9545-15389E7BA077}"/>
                </a:ext>
              </a:extLst>
            </p:cNvPr>
            <p:cNvCxnSpPr>
              <a:cxnSpLocks/>
            </p:cNvCxnSpPr>
            <p:nvPr/>
          </p:nvCxnSpPr>
          <p:spPr>
            <a:xfrm flipV="1">
              <a:off x="3596923" y="6698270"/>
              <a:ext cx="1624295" cy="2"/>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A421A564-AF8E-4A82-B1BF-AC07D1BFBC26}"/>
                </a:ext>
              </a:extLst>
            </p:cNvPr>
            <p:cNvCxnSpPr>
              <a:cxnSpLocks/>
            </p:cNvCxnSpPr>
            <p:nvPr/>
          </p:nvCxnSpPr>
          <p:spPr>
            <a:xfrm flipV="1">
              <a:off x="5317535" y="6695218"/>
              <a:ext cx="1624295" cy="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1" name="TextBox 20"/>
              <p:cNvSpPr txBox="1"/>
              <p:nvPr/>
            </p:nvSpPr>
            <p:spPr>
              <a:xfrm>
                <a:off x="6771547" y="4779209"/>
                <a:ext cx="1023384" cy="276999"/>
              </a:xfrm>
              <a:prstGeom prst="rect">
                <a:avLst/>
              </a:prstGeom>
              <a:noFill/>
              <a:ln w="38100">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𝑇h𝑒𝑜𝑟𝑦</m:t>
                      </m:r>
                    </m:oMath>
                  </m:oMathPara>
                </a14:m>
                <a:endParaRPr lang="en-US" sz="1400" i="1" dirty="0">
                  <a:latin typeface="Cambria Math" panose="02040503050406030204" pitchFamily="18" charset="0"/>
                  <a:ea typeface="Cambria Math" panose="02040503050406030204" pitchFamily="18" charset="0"/>
                </a:endParaRPr>
              </a:p>
            </p:txBody>
          </p:sp>
        </mc:Choice>
        <mc:Fallback xmlns="">
          <p:sp>
            <p:nvSpPr>
              <p:cNvPr id="21" name="TextBox 20"/>
              <p:cNvSpPr txBox="1">
                <a:spLocks noRot="1" noChangeAspect="1" noMove="1" noResize="1" noEditPoints="1" noAdjustHandles="1" noChangeArrowheads="1" noChangeShapeType="1" noTextEdit="1"/>
              </p:cNvSpPr>
              <p:nvPr/>
            </p:nvSpPr>
            <p:spPr>
              <a:xfrm>
                <a:off x="6771547" y="4779209"/>
                <a:ext cx="1023384" cy="276999"/>
              </a:xfrm>
              <a:prstGeom prst="rect">
                <a:avLst/>
              </a:prstGeom>
              <a:blipFill>
                <a:blip r:embed="rId4"/>
                <a:stretch>
                  <a:fillRect b="-37778"/>
                </a:stretch>
              </a:blipFill>
              <a:ln w="3810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p:cNvSpPr txBox="1"/>
              <p:nvPr/>
            </p:nvSpPr>
            <p:spPr>
              <a:xfrm>
                <a:off x="6868238" y="5192199"/>
                <a:ext cx="1023384" cy="276999"/>
              </a:xfrm>
              <a:prstGeom prst="rect">
                <a:avLst/>
              </a:prstGeom>
              <a:noFill/>
              <a:ln w="38100">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𝐸𝑥𝑝𝑒𝑟𝑖𝑚𝑒𝑛𝑡𝑎𝑙</m:t>
                      </m:r>
                    </m:oMath>
                  </m:oMathPara>
                </a14:m>
                <a:endParaRPr lang="en-US" sz="1400" i="1" dirty="0">
                  <a:latin typeface="Cambria Math" panose="02040503050406030204" pitchFamily="18" charset="0"/>
                  <a:ea typeface="Cambria Math" panose="02040503050406030204" pitchFamily="18" charset="0"/>
                </a:endParaRPr>
              </a:p>
            </p:txBody>
          </p:sp>
        </mc:Choice>
        <mc:Fallback xmlns="">
          <p:sp>
            <p:nvSpPr>
              <p:cNvPr id="22" name="TextBox 21"/>
              <p:cNvSpPr txBox="1">
                <a:spLocks noRot="1" noChangeAspect="1" noMove="1" noResize="1" noEditPoints="1" noAdjustHandles="1" noChangeArrowheads="1" noChangeShapeType="1" noTextEdit="1"/>
              </p:cNvSpPr>
              <p:nvPr/>
            </p:nvSpPr>
            <p:spPr>
              <a:xfrm>
                <a:off x="6868238" y="5192199"/>
                <a:ext cx="1023384" cy="276999"/>
              </a:xfrm>
              <a:prstGeom prst="rect">
                <a:avLst/>
              </a:prstGeom>
              <a:blipFill>
                <a:blip r:embed="rId5"/>
                <a:stretch>
                  <a:fillRect l="-10714" t="-2222" r="-49405" b="-37778"/>
                </a:stretch>
              </a:blipFill>
              <a:ln w="38100">
                <a:noFill/>
              </a:ln>
            </p:spPr>
            <p:txBody>
              <a:bodyPr/>
              <a:lstStyle/>
              <a:p>
                <a:r>
                  <a:rPr lang="en-US">
                    <a:noFill/>
                  </a:rPr>
                  <a:t> </a:t>
                </a:r>
              </a:p>
            </p:txBody>
          </p:sp>
        </mc:Fallback>
      </mc:AlternateContent>
      <p:pic>
        <p:nvPicPr>
          <p:cNvPr id="23" name="Picture 22"/>
          <p:cNvPicPr>
            <a:picLocks noChangeAspect="1"/>
          </p:cNvPicPr>
          <p:nvPr/>
        </p:nvPicPr>
        <p:blipFill rotWithShape="1">
          <a:blip r:embed="rId6">
            <a:clrChange>
              <a:clrFrom>
                <a:srgbClr val="FFFFFF"/>
              </a:clrFrom>
              <a:clrTo>
                <a:srgbClr val="FFFFFF">
                  <a:alpha val="0"/>
                </a:srgbClr>
              </a:clrTo>
            </a:clrChange>
          </a:blip>
          <a:srcRect l="60841" t="86608" r="34928" b="2293"/>
          <a:stretch/>
        </p:blipFill>
        <p:spPr>
          <a:xfrm>
            <a:off x="6439033" y="5103978"/>
            <a:ext cx="362858" cy="391885"/>
          </a:xfrm>
          <a:prstGeom prst="rect">
            <a:avLst/>
          </a:prstGeom>
        </p:spPr>
      </p:pic>
      <p:pic>
        <p:nvPicPr>
          <p:cNvPr id="38" name="Picture 37"/>
          <p:cNvPicPr>
            <a:picLocks noChangeAspect="1"/>
          </p:cNvPicPr>
          <p:nvPr/>
        </p:nvPicPr>
        <p:blipFill rotWithShape="1">
          <a:blip r:embed="rId7">
            <a:clrChange>
              <a:clrFrom>
                <a:srgbClr val="FFFFFF"/>
              </a:clrFrom>
              <a:clrTo>
                <a:srgbClr val="FFFFFF">
                  <a:alpha val="0"/>
                </a:srgbClr>
              </a:clrTo>
            </a:clrChange>
          </a:blip>
          <a:srcRect l="84774" t="34586" r="12041" b="60845"/>
          <a:stretch/>
        </p:blipFill>
        <p:spPr>
          <a:xfrm rot="1345417">
            <a:off x="6383885" y="4785925"/>
            <a:ext cx="437005" cy="334873"/>
          </a:xfrm>
          <a:prstGeom prst="rect">
            <a:avLst/>
          </a:prstGeom>
        </p:spPr>
      </p:pic>
      <p:pic>
        <p:nvPicPr>
          <p:cNvPr id="7" name="Picture 6"/>
          <p:cNvPicPr>
            <a:picLocks noChangeAspect="1"/>
          </p:cNvPicPr>
          <p:nvPr/>
        </p:nvPicPr>
        <p:blipFill>
          <a:blip r:embed="rId8">
            <a:clrChange>
              <a:clrFrom>
                <a:srgbClr val="FFFFFF"/>
              </a:clrFrom>
              <a:clrTo>
                <a:srgbClr val="FFFFFF">
                  <a:alpha val="0"/>
                </a:srgbClr>
              </a:clrTo>
            </a:clrChange>
          </a:blip>
          <a:stretch>
            <a:fillRect/>
          </a:stretch>
        </p:blipFill>
        <p:spPr>
          <a:xfrm>
            <a:off x="819708" y="1701154"/>
            <a:ext cx="7408266" cy="4396943"/>
          </a:xfrm>
          <a:prstGeom prst="rect">
            <a:avLst/>
          </a:prstGeom>
        </p:spPr>
      </p:pic>
    </p:spTree>
    <p:extLst>
      <p:ext uri="{BB962C8B-B14F-4D97-AF65-F5344CB8AC3E}">
        <p14:creationId xmlns:p14="http://schemas.microsoft.com/office/powerpoint/2010/main" val="2327402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 name="Picture 62"/>
          <p:cNvPicPr>
            <a:picLocks noChangeAspect="1"/>
          </p:cNvPicPr>
          <p:nvPr/>
        </p:nvPicPr>
        <p:blipFill>
          <a:blip r:embed="rId3">
            <a:clrChange>
              <a:clrFrom>
                <a:srgbClr val="FFFFFF"/>
              </a:clrFrom>
              <a:clrTo>
                <a:srgbClr val="FFFFFF">
                  <a:alpha val="0"/>
                </a:srgbClr>
              </a:clrTo>
            </a:clrChange>
          </a:blip>
          <a:stretch>
            <a:fillRect/>
          </a:stretch>
        </p:blipFill>
        <p:spPr>
          <a:xfrm>
            <a:off x="628960" y="1735732"/>
            <a:ext cx="3936554" cy="2336418"/>
          </a:xfrm>
          <a:prstGeom prst="rect">
            <a:avLst/>
          </a:prstGeom>
        </p:spPr>
      </p:pic>
      <p:sp>
        <p:nvSpPr>
          <p:cNvPr id="2" name="Footer Placeholder 1"/>
          <p:cNvSpPr>
            <a:spLocks noGrp="1"/>
          </p:cNvSpPr>
          <p:nvPr>
            <p:ph type="ftr" sz="quarter" idx="10"/>
          </p:nvPr>
        </p:nvSpPr>
        <p:spPr/>
        <p:txBody>
          <a:bodyPr/>
          <a:lstStyle/>
          <a:p>
            <a:r>
              <a:rPr lang="en-SG" dirty="0"/>
              <a:t>SYPT 2020</a:t>
            </a:r>
          </a:p>
        </p:txBody>
      </p:sp>
      <p:sp>
        <p:nvSpPr>
          <p:cNvPr id="3" name="Slide Number Placeholder 2"/>
          <p:cNvSpPr>
            <a:spLocks noGrp="1"/>
          </p:cNvSpPr>
          <p:nvPr>
            <p:ph type="sldNum" sz="quarter" idx="11"/>
          </p:nvPr>
        </p:nvSpPr>
        <p:spPr/>
        <p:txBody>
          <a:bodyPr/>
          <a:lstStyle/>
          <a:p>
            <a:fld id="{6FB55397-3576-4B12-B4D8-3E370C504D99}" type="slidenum">
              <a:rPr lang="en-SG" smtClean="0"/>
              <a:t>39</a:t>
            </a:fld>
            <a:endParaRPr lang="en-SG"/>
          </a:p>
        </p:txBody>
      </p:sp>
      <p:sp>
        <p:nvSpPr>
          <p:cNvPr id="4" name="Title 3"/>
          <p:cNvSpPr>
            <a:spLocks noGrp="1"/>
          </p:cNvSpPr>
          <p:nvPr>
            <p:ph type="title"/>
          </p:nvPr>
        </p:nvSpPr>
        <p:spPr/>
        <p:txBody>
          <a:bodyPr/>
          <a:lstStyle/>
          <a:p>
            <a:r>
              <a:rPr lang="en-US" dirty="0"/>
              <a:t>Speckle Drift - Distance of Lens from Image Sensor (</a:t>
            </a:r>
            <a:r>
              <a:rPr lang="en-US" dirty="0" err="1"/>
              <a:t>Zr</a:t>
            </a:r>
            <a:r>
              <a:rPr lang="en-US" dirty="0"/>
              <a:t>)</a:t>
            </a:r>
          </a:p>
        </p:txBody>
      </p:sp>
      <p:cxnSp>
        <p:nvCxnSpPr>
          <p:cNvPr id="115" name="Straight Connector 114"/>
          <p:cNvCxnSpPr/>
          <p:nvPr/>
        </p:nvCxnSpPr>
        <p:spPr>
          <a:xfrm>
            <a:off x="5630639" y="4116774"/>
            <a:ext cx="1731016" cy="0"/>
          </a:xfrm>
          <a:prstGeom prst="line">
            <a:avLst/>
          </a:prstGeom>
          <a:ln w="38100">
            <a:solidFill>
              <a:srgbClr val="CC337F"/>
            </a:solidFill>
          </a:ln>
        </p:spPr>
        <p:style>
          <a:lnRef idx="1">
            <a:schemeClr val="accent1"/>
          </a:lnRef>
          <a:fillRef idx="0">
            <a:schemeClr val="accent1"/>
          </a:fillRef>
          <a:effectRef idx="0">
            <a:schemeClr val="accent1"/>
          </a:effectRef>
          <a:fontRef idx="minor">
            <a:schemeClr val="tx1"/>
          </a:fontRef>
        </p:style>
      </p:cxnSp>
      <p:sp>
        <p:nvSpPr>
          <p:cNvPr id="117" name="Isosceles Triangle 116"/>
          <p:cNvSpPr/>
          <p:nvPr/>
        </p:nvSpPr>
        <p:spPr>
          <a:xfrm rot="7333758">
            <a:off x="5379723" y="3754944"/>
            <a:ext cx="143220" cy="318401"/>
          </a:xfrm>
          <a:prstGeom prst="triangle">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8" name="Group 117"/>
          <p:cNvGrpSpPr/>
          <p:nvPr/>
        </p:nvGrpSpPr>
        <p:grpSpPr>
          <a:xfrm>
            <a:off x="4752095" y="2870746"/>
            <a:ext cx="1735779" cy="1175308"/>
            <a:chOff x="3692293" y="4299301"/>
            <a:chExt cx="1735779" cy="1175308"/>
          </a:xfrm>
        </p:grpSpPr>
        <p:sp>
          <p:nvSpPr>
            <p:cNvPr id="119" name="Oval 118"/>
            <p:cNvSpPr/>
            <p:nvPr/>
          </p:nvSpPr>
          <p:spPr>
            <a:xfrm>
              <a:off x="3697056" y="4702407"/>
              <a:ext cx="1731016" cy="358815"/>
            </a:xfrm>
            <a:prstGeom prst="ellips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0" name="Straight Connector 119"/>
            <p:cNvCxnSpPr/>
            <p:nvPr/>
          </p:nvCxnSpPr>
          <p:spPr>
            <a:xfrm>
              <a:off x="4300538" y="4299301"/>
              <a:ext cx="509377" cy="3347"/>
            </a:xfrm>
            <a:prstGeom prst="line">
              <a:avLst/>
            </a:prstGeom>
            <a:ln w="19050"/>
          </p:spPr>
          <p:style>
            <a:lnRef idx="1">
              <a:schemeClr val="dk1"/>
            </a:lnRef>
            <a:fillRef idx="0">
              <a:schemeClr val="dk1"/>
            </a:fillRef>
            <a:effectRef idx="0">
              <a:schemeClr val="dk1"/>
            </a:effectRef>
            <a:fontRef idx="minor">
              <a:schemeClr val="tx1"/>
            </a:fontRef>
          </p:style>
        </p:cxnSp>
        <p:cxnSp>
          <p:nvCxnSpPr>
            <p:cNvPr id="121" name="Straight Connector 120"/>
            <p:cNvCxnSpPr/>
            <p:nvPr/>
          </p:nvCxnSpPr>
          <p:spPr>
            <a:xfrm flipH="1">
              <a:off x="4571435" y="4334482"/>
              <a:ext cx="178" cy="1140127"/>
            </a:xfrm>
            <a:prstGeom prst="line">
              <a:avLst/>
            </a:prstGeom>
            <a:ln w="19050"/>
          </p:spPr>
          <p:style>
            <a:lnRef idx="1">
              <a:schemeClr val="dk1"/>
            </a:lnRef>
            <a:fillRef idx="0">
              <a:schemeClr val="dk1"/>
            </a:fillRef>
            <a:effectRef idx="0">
              <a:schemeClr val="dk1"/>
            </a:effectRef>
            <a:fontRef idx="minor">
              <a:schemeClr val="tx1"/>
            </a:fontRef>
          </p:style>
        </p:cxnSp>
        <p:cxnSp>
          <p:nvCxnSpPr>
            <p:cNvPr id="122" name="Straight Connector 121"/>
            <p:cNvCxnSpPr/>
            <p:nvPr/>
          </p:nvCxnSpPr>
          <p:spPr>
            <a:xfrm>
              <a:off x="3692293" y="4881815"/>
              <a:ext cx="1731016"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23" name="Straight Connector 122"/>
            <p:cNvCxnSpPr/>
            <p:nvPr/>
          </p:nvCxnSpPr>
          <p:spPr>
            <a:xfrm>
              <a:off x="4300080" y="5455155"/>
              <a:ext cx="509377" cy="3347"/>
            </a:xfrm>
            <a:prstGeom prst="line">
              <a:avLst/>
            </a:prstGeom>
            <a:ln w="19050"/>
          </p:spPr>
          <p:style>
            <a:lnRef idx="1">
              <a:schemeClr val="dk1"/>
            </a:lnRef>
            <a:fillRef idx="0">
              <a:schemeClr val="dk1"/>
            </a:fillRef>
            <a:effectRef idx="0">
              <a:schemeClr val="dk1"/>
            </a:effectRef>
            <a:fontRef idx="minor">
              <a:schemeClr val="tx1"/>
            </a:fontRef>
          </p:style>
        </p:cxnSp>
      </p:grpSp>
      <p:cxnSp>
        <p:nvCxnSpPr>
          <p:cNvPr id="124" name="Straight Connector 123"/>
          <p:cNvCxnSpPr/>
          <p:nvPr/>
        </p:nvCxnSpPr>
        <p:spPr>
          <a:xfrm>
            <a:off x="5631025" y="1928172"/>
            <a:ext cx="0" cy="3674745"/>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grpSp>
        <p:nvGrpSpPr>
          <p:cNvPr id="125" name="Group 124"/>
          <p:cNvGrpSpPr/>
          <p:nvPr/>
        </p:nvGrpSpPr>
        <p:grpSpPr>
          <a:xfrm>
            <a:off x="6305054" y="5324180"/>
            <a:ext cx="2635036" cy="838547"/>
            <a:chOff x="9099873" y="4667886"/>
            <a:chExt cx="2635036" cy="838547"/>
          </a:xfrm>
        </p:grpSpPr>
        <p:sp>
          <p:nvSpPr>
            <p:cNvPr id="126" name="Oval 125"/>
            <p:cNvSpPr/>
            <p:nvPr/>
          </p:nvSpPr>
          <p:spPr>
            <a:xfrm>
              <a:off x="9099873" y="5201759"/>
              <a:ext cx="137721" cy="135511"/>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Oval 126"/>
            <p:cNvSpPr/>
            <p:nvPr/>
          </p:nvSpPr>
          <p:spPr>
            <a:xfrm>
              <a:off x="9100610" y="4789457"/>
              <a:ext cx="137721" cy="135511"/>
            </a:xfrm>
            <a:prstGeom prst="ellipse">
              <a:avLst/>
            </a:prstGeom>
            <a:solidFill>
              <a:srgbClr val="0070A4"/>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Rectangle 127"/>
            <p:cNvSpPr/>
            <p:nvPr/>
          </p:nvSpPr>
          <p:spPr>
            <a:xfrm>
              <a:off x="9440350" y="4667886"/>
              <a:ext cx="2294559" cy="8385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tx1"/>
                  </a:solidFill>
                </a:rPr>
                <a:t>Position of Speckle</a:t>
              </a:r>
            </a:p>
            <a:p>
              <a:endParaRPr lang="en-US" sz="1400" dirty="0">
                <a:solidFill>
                  <a:schemeClr val="tx1"/>
                </a:solidFill>
              </a:endParaRPr>
            </a:p>
            <a:p>
              <a:r>
                <a:rPr lang="en-US" sz="1400" dirty="0">
                  <a:solidFill>
                    <a:schemeClr val="tx1"/>
                  </a:solidFill>
                </a:rPr>
                <a:t>Position of Scattering Spot</a:t>
              </a:r>
            </a:p>
          </p:txBody>
        </p:sp>
      </p:grpSp>
      <p:sp>
        <p:nvSpPr>
          <p:cNvPr id="132" name="Isosceles Triangle 131"/>
          <p:cNvSpPr/>
          <p:nvPr/>
        </p:nvSpPr>
        <p:spPr>
          <a:xfrm rot="8941627">
            <a:off x="5123108" y="2521547"/>
            <a:ext cx="171502" cy="327553"/>
          </a:xfrm>
          <a:prstGeom prst="triangl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Isosceles Triangle 132"/>
          <p:cNvSpPr/>
          <p:nvPr/>
        </p:nvSpPr>
        <p:spPr>
          <a:xfrm rot="10800000">
            <a:off x="4681486" y="2595366"/>
            <a:ext cx="189317" cy="344993"/>
          </a:xfrm>
          <a:prstGeom prst="triangle">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4" name="Group 133"/>
          <p:cNvGrpSpPr/>
          <p:nvPr/>
        </p:nvGrpSpPr>
        <p:grpSpPr>
          <a:xfrm>
            <a:off x="4751319" y="2869286"/>
            <a:ext cx="1735779" cy="1159201"/>
            <a:chOff x="3692293" y="4299301"/>
            <a:chExt cx="1735779" cy="1159201"/>
          </a:xfrm>
        </p:grpSpPr>
        <p:sp>
          <p:nvSpPr>
            <p:cNvPr id="135" name="Oval 134"/>
            <p:cNvSpPr/>
            <p:nvPr/>
          </p:nvSpPr>
          <p:spPr>
            <a:xfrm>
              <a:off x="3697056" y="4702407"/>
              <a:ext cx="1731016" cy="358815"/>
            </a:xfrm>
            <a:prstGeom prst="ellips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6" name="Straight Connector 135"/>
            <p:cNvCxnSpPr/>
            <p:nvPr/>
          </p:nvCxnSpPr>
          <p:spPr>
            <a:xfrm>
              <a:off x="4300538" y="4299301"/>
              <a:ext cx="509377" cy="3347"/>
            </a:xfrm>
            <a:prstGeom prst="line">
              <a:avLst/>
            </a:prstGeom>
            <a:ln w="19050"/>
          </p:spPr>
          <p:style>
            <a:lnRef idx="1">
              <a:schemeClr val="dk1"/>
            </a:lnRef>
            <a:fillRef idx="0">
              <a:schemeClr val="dk1"/>
            </a:fillRef>
            <a:effectRef idx="0">
              <a:schemeClr val="dk1"/>
            </a:effectRef>
            <a:fontRef idx="minor">
              <a:schemeClr val="tx1"/>
            </a:fontRef>
          </p:style>
        </p:cxnSp>
        <p:cxnSp>
          <p:nvCxnSpPr>
            <p:cNvPr id="137" name="Straight Connector 136"/>
            <p:cNvCxnSpPr/>
            <p:nvPr/>
          </p:nvCxnSpPr>
          <p:spPr>
            <a:xfrm flipH="1">
              <a:off x="4571435" y="4305907"/>
              <a:ext cx="178" cy="1140127"/>
            </a:xfrm>
            <a:prstGeom prst="line">
              <a:avLst/>
            </a:prstGeom>
            <a:ln w="19050"/>
          </p:spPr>
          <p:style>
            <a:lnRef idx="1">
              <a:schemeClr val="dk1"/>
            </a:lnRef>
            <a:fillRef idx="0">
              <a:schemeClr val="dk1"/>
            </a:fillRef>
            <a:effectRef idx="0">
              <a:schemeClr val="dk1"/>
            </a:effectRef>
            <a:fontRef idx="minor">
              <a:schemeClr val="tx1"/>
            </a:fontRef>
          </p:style>
        </p:cxnSp>
        <p:cxnSp>
          <p:nvCxnSpPr>
            <p:cNvPr id="138" name="Straight Connector 137"/>
            <p:cNvCxnSpPr/>
            <p:nvPr/>
          </p:nvCxnSpPr>
          <p:spPr>
            <a:xfrm>
              <a:off x="3692293" y="4881815"/>
              <a:ext cx="1731016"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39" name="Straight Connector 138"/>
            <p:cNvCxnSpPr/>
            <p:nvPr/>
          </p:nvCxnSpPr>
          <p:spPr>
            <a:xfrm>
              <a:off x="4300080" y="5455155"/>
              <a:ext cx="509377" cy="3347"/>
            </a:xfrm>
            <a:prstGeom prst="line">
              <a:avLst/>
            </a:prstGeom>
            <a:ln w="19050"/>
          </p:spPr>
          <p:style>
            <a:lnRef idx="1">
              <a:schemeClr val="dk1"/>
            </a:lnRef>
            <a:fillRef idx="0">
              <a:schemeClr val="dk1"/>
            </a:fillRef>
            <a:effectRef idx="0">
              <a:schemeClr val="dk1"/>
            </a:effectRef>
            <a:fontRef idx="minor">
              <a:schemeClr val="tx1"/>
            </a:fontRef>
          </p:style>
        </p:cxnSp>
      </p:grpSp>
      <p:cxnSp>
        <p:nvCxnSpPr>
          <p:cNvPr id="141" name="Straight Connector 140"/>
          <p:cNvCxnSpPr/>
          <p:nvPr/>
        </p:nvCxnSpPr>
        <p:spPr>
          <a:xfrm>
            <a:off x="4788984" y="1907743"/>
            <a:ext cx="1756036" cy="3252026"/>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p:cNvCxnSpPr>
            <a:endCxn id="135" idx="2"/>
          </p:cNvCxnSpPr>
          <p:nvPr/>
        </p:nvCxnSpPr>
        <p:spPr>
          <a:xfrm flipH="1">
            <a:off x="4756082" y="1915551"/>
            <a:ext cx="30001" cy="1536249"/>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p:cNvCxnSpPr>
            <a:stCxn id="135" idx="2"/>
          </p:cNvCxnSpPr>
          <p:nvPr/>
        </p:nvCxnSpPr>
        <p:spPr>
          <a:xfrm>
            <a:off x="4756082" y="3451800"/>
            <a:ext cx="2432087" cy="1591048"/>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sp>
        <p:nvSpPr>
          <p:cNvPr id="145" name="Oval 144"/>
          <p:cNvSpPr/>
          <p:nvPr/>
        </p:nvSpPr>
        <p:spPr>
          <a:xfrm>
            <a:off x="5903264" y="4046335"/>
            <a:ext cx="137721" cy="135511"/>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Oval 145"/>
          <p:cNvSpPr/>
          <p:nvPr/>
        </p:nvSpPr>
        <p:spPr>
          <a:xfrm>
            <a:off x="5691325" y="4051607"/>
            <a:ext cx="137721" cy="135511"/>
          </a:xfrm>
          <a:prstGeom prst="ellipse">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Left Brace 146"/>
          <p:cNvSpPr/>
          <p:nvPr/>
        </p:nvSpPr>
        <p:spPr>
          <a:xfrm rot="10800000">
            <a:off x="6544982" y="3455144"/>
            <a:ext cx="164978" cy="658217"/>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8" name="Left Brace 147"/>
          <p:cNvSpPr/>
          <p:nvPr/>
        </p:nvSpPr>
        <p:spPr>
          <a:xfrm rot="10800000">
            <a:off x="6543078" y="1905899"/>
            <a:ext cx="182189" cy="1543950"/>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9" name="TextBox 148"/>
              <p:cNvSpPr txBox="1"/>
              <p:nvPr/>
            </p:nvSpPr>
            <p:spPr>
              <a:xfrm>
                <a:off x="6869999" y="2539374"/>
                <a:ext cx="287673" cy="276999"/>
              </a:xfrm>
              <a:prstGeom prst="rect">
                <a:avLst/>
              </a:prstGeom>
              <a:noFill/>
              <a:ln w="38100">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𝑍𝑜</m:t>
                      </m:r>
                    </m:oMath>
                  </m:oMathPara>
                </a14:m>
                <a:endParaRPr lang="en-US" i="1" dirty="0"/>
              </a:p>
            </p:txBody>
          </p:sp>
        </mc:Choice>
        <mc:Fallback xmlns="">
          <p:sp>
            <p:nvSpPr>
              <p:cNvPr id="149" name="TextBox 148"/>
              <p:cNvSpPr txBox="1">
                <a:spLocks noRot="1" noChangeAspect="1" noMove="1" noResize="1" noEditPoints="1" noAdjustHandles="1" noChangeArrowheads="1" noChangeShapeType="1" noTextEdit="1"/>
              </p:cNvSpPr>
              <p:nvPr/>
            </p:nvSpPr>
            <p:spPr>
              <a:xfrm>
                <a:off x="6869999" y="2539374"/>
                <a:ext cx="287673" cy="276999"/>
              </a:xfrm>
              <a:prstGeom prst="rect">
                <a:avLst/>
              </a:prstGeom>
              <a:blipFill>
                <a:blip r:embed="rId4"/>
                <a:stretch>
                  <a:fillRect l="-25532" r="-23404" b="-11111"/>
                </a:stretch>
              </a:blipFill>
              <a:ln w="3810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0" name="TextBox 149"/>
              <p:cNvSpPr txBox="1"/>
              <p:nvPr/>
            </p:nvSpPr>
            <p:spPr>
              <a:xfrm>
                <a:off x="6842783" y="3641690"/>
                <a:ext cx="287673" cy="276999"/>
              </a:xfrm>
              <a:prstGeom prst="rect">
                <a:avLst/>
              </a:prstGeom>
              <a:noFill/>
              <a:ln w="38100">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𝑍𝑟</m:t>
                      </m:r>
                    </m:oMath>
                  </m:oMathPara>
                </a14:m>
                <a:endParaRPr lang="en-US" i="1" dirty="0"/>
              </a:p>
            </p:txBody>
          </p:sp>
        </mc:Choice>
        <mc:Fallback xmlns="">
          <p:sp>
            <p:nvSpPr>
              <p:cNvPr id="150" name="TextBox 149"/>
              <p:cNvSpPr txBox="1">
                <a:spLocks noRot="1" noChangeAspect="1" noMove="1" noResize="1" noEditPoints="1" noAdjustHandles="1" noChangeArrowheads="1" noChangeShapeType="1" noTextEdit="1"/>
              </p:cNvSpPr>
              <p:nvPr/>
            </p:nvSpPr>
            <p:spPr>
              <a:xfrm>
                <a:off x="6842783" y="3641690"/>
                <a:ext cx="287673" cy="276999"/>
              </a:xfrm>
              <a:prstGeom prst="rect">
                <a:avLst/>
              </a:prstGeom>
              <a:blipFill>
                <a:blip r:embed="rId5"/>
                <a:stretch>
                  <a:fillRect l="-23404" r="-21277" b="-10870"/>
                </a:stretch>
              </a:blipFill>
              <a:ln w="38100">
                <a:noFill/>
              </a:ln>
            </p:spPr>
            <p:txBody>
              <a:bodyPr/>
              <a:lstStyle/>
              <a:p>
                <a:r>
                  <a:rPr lang="en-US">
                    <a:noFill/>
                  </a:rPr>
                  <a:t> </a:t>
                </a:r>
              </a:p>
            </p:txBody>
          </p:sp>
        </mc:Fallback>
      </mc:AlternateContent>
      <p:grpSp>
        <p:nvGrpSpPr>
          <p:cNvPr id="9" name="Group 8"/>
          <p:cNvGrpSpPr/>
          <p:nvPr/>
        </p:nvGrpSpPr>
        <p:grpSpPr>
          <a:xfrm>
            <a:off x="4732249" y="1837595"/>
            <a:ext cx="1750086" cy="101473"/>
            <a:chOff x="4666688" y="1810105"/>
            <a:chExt cx="1750086" cy="101473"/>
          </a:xfrm>
        </p:grpSpPr>
        <p:cxnSp>
          <p:nvCxnSpPr>
            <p:cNvPr id="151" name="Straight Connector 150"/>
            <p:cNvCxnSpPr/>
            <p:nvPr/>
          </p:nvCxnSpPr>
          <p:spPr>
            <a:xfrm flipH="1" flipV="1">
              <a:off x="4805242" y="1860841"/>
              <a:ext cx="1611532" cy="1084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52" name="Oval 151"/>
            <p:cNvSpPr/>
            <p:nvPr/>
          </p:nvSpPr>
          <p:spPr>
            <a:xfrm>
              <a:off x="4666688" y="1810105"/>
              <a:ext cx="100008" cy="101473"/>
            </a:xfrm>
            <a:prstGeom prst="ellipse">
              <a:avLst/>
            </a:prstGeom>
            <a:solidFill>
              <a:srgbClr val="FF0000"/>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85" name="Straight Connector 84"/>
          <p:cNvCxnSpPr/>
          <p:nvPr/>
        </p:nvCxnSpPr>
        <p:spPr>
          <a:xfrm flipH="1" flipV="1">
            <a:off x="4805170" y="4026492"/>
            <a:ext cx="556779" cy="2679"/>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86" name="Left Brace 85"/>
          <p:cNvSpPr/>
          <p:nvPr/>
        </p:nvSpPr>
        <p:spPr>
          <a:xfrm>
            <a:off x="4592515" y="3456759"/>
            <a:ext cx="171207" cy="566827"/>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7" name="TextBox 86"/>
              <p:cNvSpPr txBox="1"/>
              <p:nvPr/>
            </p:nvSpPr>
            <p:spPr>
              <a:xfrm>
                <a:off x="4271435" y="3607784"/>
                <a:ext cx="287673" cy="276999"/>
              </a:xfrm>
              <a:prstGeom prst="rect">
                <a:avLst/>
              </a:prstGeom>
              <a:noFill/>
              <a:ln w="38100">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𝑓</m:t>
                      </m:r>
                    </m:oMath>
                  </m:oMathPara>
                </a14:m>
                <a:endParaRPr lang="en-US" i="1" dirty="0"/>
              </a:p>
            </p:txBody>
          </p:sp>
        </mc:Choice>
        <mc:Fallback xmlns="">
          <p:sp>
            <p:nvSpPr>
              <p:cNvPr id="87" name="TextBox 86"/>
              <p:cNvSpPr txBox="1">
                <a:spLocks noRot="1" noChangeAspect="1" noMove="1" noResize="1" noEditPoints="1" noAdjustHandles="1" noChangeArrowheads="1" noChangeShapeType="1" noTextEdit="1"/>
              </p:cNvSpPr>
              <p:nvPr/>
            </p:nvSpPr>
            <p:spPr>
              <a:xfrm>
                <a:off x="4271435" y="3607784"/>
                <a:ext cx="287673" cy="276999"/>
              </a:xfrm>
              <a:prstGeom prst="rect">
                <a:avLst/>
              </a:prstGeom>
              <a:blipFill>
                <a:blip r:embed="rId6"/>
                <a:stretch>
                  <a:fillRect l="-10638" r="-10638" b="-40000"/>
                </a:stretch>
              </a:blipFill>
              <a:ln w="38100">
                <a:noFill/>
              </a:ln>
            </p:spPr>
            <p:txBody>
              <a:bodyPr/>
              <a:lstStyle/>
              <a:p>
                <a:r>
                  <a:rPr lang="en-US">
                    <a:noFill/>
                  </a:rPr>
                  <a:t> </a:t>
                </a:r>
              </a:p>
            </p:txBody>
          </p:sp>
        </mc:Fallback>
      </mc:AlternateContent>
      <p:grpSp>
        <p:nvGrpSpPr>
          <p:cNvPr id="5" name="Group 4"/>
          <p:cNvGrpSpPr/>
          <p:nvPr/>
        </p:nvGrpSpPr>
        <p:grpSpPr>
          <a:xfrm>
            <a:off x="697199" y="3899834"/>
            <a:ext cx="287673" cy="368091"/>
            <a:chOff x="312171" y="2055018"/>
            <a:chExt cx="287673" cy="368091"/>
          </a:xfrm>
        </p:grpSpPr>
        <p:sp>
          <p:nvSpPr>
            <p:cNvPr id="67" name="Oval 66"/>
            <p:cNvSpPr/>
            <p:nvPr/>
          </p:nvSpPr>
          <p:spPr>
            <a:xfrm>
              <a:off x="409574" y="2055018"/>
              <a:ext cx="92869" cy="9048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8" name="TextBox 67"/>
                <p:cNvSpPr txBox="1"/>
                <p:nvPr/>
              </p:nvSpPr>
              <p:spPr>
                <a:xfrm>
                  <a:off x="312171" y="2146110"/>
                  <a:ext cx="287673" cy="276999"/>
                </a:xfrm>
                <a:prstGeom prst="rect">
                  <a:avLst/>
                </a:prstGeom>
                <a:noFill/>
                <a:ln w="38100">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FF0000"/>
                            </a:solidFill>
                            <a:latin typeface="Cambria Math" panose="02040503050406030204" pitchFamily="18" charset="0"/>
                          </a:rPr>
                          <m:t>𝑍𝑟</m:t>
                        </m:r>
                      </m:oMath>
                    </m:oMathPara>
                  </a14:m>
                  <a:endParaRPr lang="en-US" i="1" dirty="0">
                    <a:solidFill>
                      <a:srgbClr val="FF0000"/>
                    </a:solidFill>
                  </a:endParaRPr>
                </a:p>
              </p:txBody>
            </p:sp>
          </mc:Choice>
          <mc:Fallback xmlns="">
            <p:sp>
              <p:nvSpPr>
                <p:cNvPr id="68" name="TextBox 67"/>
                <p:cNvSpPr txBox="1">
                  <a:spLocks noRot="1" noChangeAspect="1" noMove="1" noResize="1" noEditPoints="1" noAdjustHandles="1" noChangeArrowheads="1" noChangeShapeType="1" noTextEdit="1"/>
                </p:cNvSpPr>
                <p:nvPr/>
              </p:nvSpPr>
              <p:spPr>
                <a:xfrm>
                  <a:off x="312171" y="2146110"/>
                  <a:ext cx="287673" cy="276999"/>
                </a:xfrm>
                <a:prstGeom prst="rect">
                  <a:avLst/>
                </a:prstGeom>
                <a:blipFill>
                  <a:blip r:embed="rId12"/>
                  <a:stretch>
                    <a:fillRect l="-23404" r="-21277" b="-10870"/>
                  </a:stretch>
                </a:blipFill>
                <a:ln w="38100">
                  <a:noFill/>
                </a:ln>
              </p:spPr>
              <p:txBody>
                <a:bodyPr/>
                <a:lstStyle/>
                <a:p>
                  <a:r>
                    <a:rPr lang="en-US">
                      <a:noFill/>
                    </a:rPr>
                    <a:t> </a:t>
                  </a:r>
                </a:p>
              </p:txBody>
            </p:sp>
          </mc:Fallback>
        </mc:AlternateContent>
      </p:grpSp>
      <p:grpSp>
        <p:nvGrpSpPr>
          <p:cNvPr id="59" name="Group 58">
            <a:extLst>
              <a:ext uri="{FF2B5EF4-FFF2-40B4-BE49-F238E27FC236}">
                <a16:creationId xmlns:a16="http://schemas.microsoft.com/office/drawing/2014/main" id="{0E3A7137-AA01-4EB1-BD3A-2A487073D941}"/>
              </a:ext>
            </a:extLst>
          </p:cNvPr>
          <p:cNvGrpSpPr/>
          <p:nvPr/>
        </p:nvGrpSpPr>
        <p:grpSpPr>
          <a:xfrm>
            <a:off x="1183167" y="6269881"/>
            <a:ext cx="6777665" cy="344469"/>
            <a:chOff x="164165" y="6353803"/>
            <a:chExt cx="6777665" cy="344469"/>
          </a:xfrm>
        </p:grpSpPr>
        <p:sp>
          <p:nvSpPr>
            <p:cNvPr id="60" name="TextBox 59">
              <a:extLst>
                <a:ext uri="{FF2B5EF4-FFF2-40B4-BE49-F238E27FC236}">
                  <a16:creationId xmlns:a16="http://schemas.microsoft.com/office/drawing/2014/main" id="{80AAD0A4-97ED-4120-A4C9-E6B44E876CC9}"/>
                </a:ext>
              </a:extLst>
            </p:cNvPr>
            <p:cNvSpPr txBox="1"/>
            <p:nvPr/>
          </p:nvSpPr>
          <p:spPr>
            <a:xfrm>
              <a:off x="2189065" y="6353804"/>
              <a:ext cx="1034963" cy="307777"/>
            </a:xfrm>
            <a:prstGeom prst="rect">
              <a:avLst/>
            </a:prstGeom>
            <a:noFill/>
          </p:spPr>
          <p:txBody>
            <a:bodyPr wrap="none" rtlCol="0">
              <a:spAutoFit/>
            </a:bodyPr>
            <a:lstStyle/>
            <a:p>
              <a:pPr algn="ctr"/>
              <a:r>
                <a:rPr lang="en-SG" sz="1400" dirty="0">
                  <a:ea typeface="Segoe UI" charset="0"/>
                  <a:cs typeface="Segoe UI" charset="0"/>
                </a:rPr>
                <a:t>Qualitative</a:t>
              </a:r>
            </a:p>
          </p:txBody>
        </p:sp>
        <p:sp>
          <p:nvSpPr>
            <p:cNvPr id="69" name="TextBox 68">
              <a:extLst>
                <a:ext uri="{FF2B5EF4-FFF2-40B4-BE49-F238E27FC236}">
                  <a16:creationId xmlns:a16="http://schemas.microsoft.com/office/drawing/2014/main" id="{CB06E594-14E8-4349-A3B2-51B1C83AB8C8}"/>
                </a:ext>
              </a:extLst>
            </p:cNvPr>
            <p:cNvSpPr txBox="1"/>
            <p:nvPr/>
          </p:nvSpPr>
          <p:spPr>
            <a:xfrm>
              <a:off x="3860508" y="6353803"/>
              <a:ext cx="1153586" cy="307777"/>
            </a:xfrm>
            <a:prstGeom prst="rect">
              <a:avLst/>
            </a:prstGeom>
            <a:noFill/>
            <a:ln>
              <a:noFill/>
            </a:ln>
          </p:spPr>
          <p:txBody>
            <a:bodyPr wrap="none" rtlCol="0">
              <a:spAutoFit/>
            </a:bodyPr>
            <a:lstStyle/>
            <a:p>
              <a:pPr algn="ctr"/>
              <a:r>
                <a:rPr lang="en-SG" sz="1400" b="0" dirty="0">
                  <a:ln>
                    <a:noFill/>
                  </a:ln>
                  <a:solidFill>
                    <a:srgbClr val="C00000"/>
                  </a:solidFill>
                  <a:latin typeface="Segoe UI" charset="0"/>
                  <a:ea typeface="Segoe UI" charset="0"/>
                  <a:cs typeface="Segoe UI" charset="0"/>
                </a:rPr>
                <a:t>Quantitative</a:t>
              </a:r>
            </a:p>
          </p:txBody>
        </p:sp>
        <p:sp>
          <p:nvSpPr>
            <p:cNvPr id="70" name="TextBox 69">
              <a:extLst>
                <a:ext uri="{FF2B5EF4-FFF2-40B4-BE49-F238E27FC236}">
                  <a16:creationId xmlns:a16="http://schemas.microsoft.com/office/drawing/2014/main" id="{E642D2CC-CF26-46EF-A352-43F1F7A7DE0E}"/>
                </a:ext>
              </a:extLst>
            </p:cNvPr>
            <p:cNvSpPr txBox="1"/>
            <p:nvPr/>
          </p:nvSpPr>
          <p:spPr>
            <a:xfrm>
              <a:off x="5612553" y="6353803"/>
              <a:ext cx="1034257" cy="307777"/>
            </a:xfrm>
            <a:prstGeom prst="rect">
              <a:avLst/>
            </a:prstGeom>
            <a:noFill/>
          </p:spPr>
          <p:txBody>
            <a:bodyPr wrap="none" rtlCol="0">
              <a:spAutoFit/>
            </a:bodyPr>
            <a:lstStyle/>
            <a:p>
              <a:pPr algn="ctr"/>
              <a:r>
                <a:rPr lang="en-SG" sz="1400" dirty="0"/>
                <a:t>Conclusion</a:t>
              </a:r>
            </a:p>
          </p:txBody>
        </p:sp>
        <p:cxnSp>
          <p:nvCxnSpPr>
            <p:cNvPr id="71" name="Straight Connector 70">
              <a:extLst>
                <a:ext uri="{FF2B5EF4-FFF2-40B4-BE49-F238E27FC236}">
                  <a16:creationId xmlns:a16="http://schemas.microsoft.com/office/drawing/2014/main" id="{3C5A11E0-5486-4291-BAFC-4703AFFBA72B}"/>
                </a:ext>
              </a:extLst>
            </p:cNvPr>
            <p:cNvCxnSpPr>
              <a:cxnSpLocks/>
            </p:cNvCxnSpPr>
            <p:nvPr/>
          </p:nvCxnSpPr>
          <p:spPr>
            <a:xfrm flipV="1">
              <a:off x="164165" y="6695222"/>
              <a:ext cx="1624295" cy="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C038DE49-FC64-4960-AFBE-A134066B0299}"/>
                </a:ext>
              </a:extLst>
            </p:cNvPr>
            <p:cNvSpPr txBox="1"/>
            <p:nvPr/>
          </p:nvSpPr>
          <p:spPr>
            <a:xfrm>
              <a:off x="407967" y="6353806"/>
              <a:ext cx="1131335" cy="307777"/>
            </a:xfrm>
            <a:prstGeom prst="rect">
              <a:avLst/>
            </a:prstGeom>
            <a:noFill/>
          </p:spPr>
          <p:txBody>
            <a:bodyPr wrap="none" rtlCol="0">
              <a:spAutoFit/>
            </a:bodyPr>
            <a:lstStyle/>
            <a:p>
              <a:pPr algn="ctr"/>
              <a:r>
                <a:rPr lang="en-SG" sz="1400" dirty="0">
                  <a:cs typeface="Segoe UI Semibold" panose="020B0702040204020203" pitchFamily="34" charset="0"/>
                </a:rPr>
                <a:t>Introduction</a:t>
              </a:r>
            </a:p>
          </p:txBody>
        </p:sp>
        <p:cxnSp>
          <p:nvCxnSpPr>
            <p:cNvPr id="73" name="Straight Connector 72">
              <a:extLst>
                <a:ext uri="{FF2B5EF4-FFF2-40B4-BE49-F238E27FC236}">
                  <a16:creationId xmlns:a16="http://schemas.microsoft.com/office/drawing/2014/main" id="{0B173E45-F167-485F-A5F6-AE1D1B0940DF}"/>
                </a:ext>
              </a:extLst>
            </p:cNvPr>
            <p:cNvCxnSpPr>
              <a:cxnSpLocks/>
            </p:cNvCxnSpPr>
            <p:nvPr/>
          </p:nvCxnSpPr>
          <p:spPr>
            <a:xfrm flipV="1">
              <a:off x="1880544" y="6695220"/>
              <a:ext cx="1624295" cy="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2D103EE8-4103-4552-9545-15389E7BA077}"/>
                </a:ext>
              </a:extLst>
            </p:cNvPr>
            <p:cNvCxnSpPr>
              <a:cxnSpLocks/>
            </p:cNvCxnSpPr>
            <p:nvPr/>
          </p:nvCxnSpPr>
          <p:spPr>
            <a:xfrm flipV="1">
              <a:off x="3596923" y="6698270"/>
              <a:ext cx="1624295" cy="2"/>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A421A564-AF8E-4A82-B1BF-AC07D1BFBC26}"/>
                </a:ext>
              </a:extLst>
            </p:cNvPr>
            <p:cNvCxnSpPr>
              <a:cxnSpLocks/>
            </p:cNvCxnSpPr>
            <p:nvPr/>
          </p:nvCxnSpPr>
          <p:spPr>
            <a:xfrm flipV="1">
              <a:off x="5317535" y="6695218"/>
              <a:ext cx="1624295" cy="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77" name="TextBox 76"/>
              <p:cNvSpPr txBox="1"/>
              <p:nvPr/>
            </p:nvSpPr>
            <p:spPr>
              <a:xfrm>
                <a:off x="1322573" y="3913141"/>
                <a:ext cx="2293585" cy="1200329"/>
              </a:xfrm>
              <a:prstGeom prst="rect">
                <a:avLst/>
              </a:prstGeom>
              <a:noFill/>
              <a:ln w="38100">
                <a:noFill/>
              </a:ln>
            </p:spPr>
            <p:txBody>
              <a:bodyPr wrap="square" rtlCol="0">
                <a:spAutoFit/>
              </a:bodyPr>
              <a:lstStyle/>
              <a:p>
                <a:r>
                  <a:rPr lang="en-US" i="1" dirty="0"/>
                  <a:t>Parameters:</a:t>
                </a:r>
              </a:p>
              <a:p>
                <a:r>
                  <a:rPr lang="en-US" i="1" dirty="0"/>
                  <a:t>Focal Length: 7.33 cm</a:t>
                </a:r>
              </a:p>
              <a:p>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𝑥</m:t>
                        </m:r>
                      </m:e>
                    </m:acc>
                  </m:oMath>
                </a14:m>
                <a:r>
                  <a:rPr lang="en-US" i="1" dirty="0"/>
                  <a:t>: -1 cm/s</a:t>
                </a:r>
              </a:p>
              <a:p>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0</m:t>
                        </m:r>
                      </m:sub>
                    </m:sSub>
                  </m:oMath>
                </a14:m>
                <a:r>
                  <a:rPr lang="en-US" i="1" dirty="0"/>
                  <a:t>: 21.4 cm </a:t>
                </a:r>
              </a:p>
            </p:txBody>
          </p:sp>
        </mc:Choice>
        <mc:Fallback xmlns="">
          <p:sp>
            <p:nvSpPr>
              <p:cNvPr id="77" name="TextBox 76"/>
              <p:cNvSpPr txBox="1">
                <a:spLocks noRot="1" noChangeAspect="1" noMove="1" noResize="1" noEditPoints="1" noAdjustHandles="1" noChangeArrowheads="1" noChangeShapeType="1" noTextEdit="1"/>
              </p:cNvSpPr>
              <p:nvPr/>
            </p:nvSpPr>
            <p:spPr>
              <a:xfrm>
                <a:off x="1322573" y="3913141"/>
                <a:ext cx="2293585" cy="1200329"/>
              </a:xfrm>
              <a:prstGeom prst="rect">
                <a:avLst/>
              </a:prstGeom>
              <a:blipFill>
                <a:blip r:embed="rId13"/>
                <a:stretch>
                  <a:fillRect l="-2394" t="-2538" b="-7614"/>
                </a:stretch>
              </a:blipFill>
              <a:ln w="3810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8" name="TextBox 77"/>
              <p:cNvSpPr txBox="1"/>
              <p:nvPr/>
            </p:nvSpPr>
            <p:spPr>
              <a:xfrm>
                <a:off x="1757583" y="5393716"/>
                <a:ext cx="1023384" cy="276999"/>
              </a:xfrm>
              <a:prstGeom prst="rect">
                <a:avLst/>
              </a:prstGeom>
              <a:noFill/>
              <a:ln w="38100">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𝑇h𝑒𝑜𝑟𝑦</m:t>
                      </m:r>
                    </m:oMath>
                  </m:oMathPara>
                </a14:m>
                <a:endParaRPr lang="en-US" sz="1400" i="1" dirty="0">
                  <a:latin typeface="Cambria Math" panose="02040503050406030204" pitchFamily="18" charset="0"/>
                  <a:ea typeface="Cambria Math" panose="02040503050406030204" pitchFamily="18" charset="0"/>
                </a:endParaRPr>
              </a:p>
            </p:txBody>
          </p:sp>
        </mc:Choice>
        <mc:Fallback xmlns="">
          <p:sp>
            <p:nvSpPr>
              <p:cNvPr id="78" name="TextBox 77"/>
              <p:cNvSpPr txBox="1">
                <a:spLocks noRot="1" noChangeAspect="1" noMove="1" noResize="1" noEditPoints="1" noAdjustHandles="1" noChangeArrowheads="1" noChangeShapeType="1" noTextEdit="1"/>
              </p:cNvSpPr>
              <p:nvPr/>
            </p:nvSpPr>
            <p:spPr>
              <a:xfrm>
                <a:off x="1757583" y="5393716"/>
                <a:ext cx="1023384" cy="276999"/>
              </a:xfrm>
              <a:prstGeom prst="rect">
                <a:avLst/>
              </a:prstGeom>
              <a:blipFill>
                <a:blip r:embed="rId14"/>
                <a:stretch>
                  <a:fillRect b="-37778"/>
                </a:stretch>
              </a:blipFill>
              <a:ln w="3810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9" name="TextBox 78"/>
              <p:cNvSpPr txBox="1"/>
              <p:nvPr/>
            </p:nvSpPr>
            <p:spPr>
              <a:xfrm>
                <a:off x="1854274" y="5806706"/>
                <a:ext cx="1023384" cy="276999"/>
              </a:xfrm>
              <a:prstGeom prst="rect">
                <a:avLst/>
              </a:prstGeom>
              <a:noFill/>
              <a:ln w="38100">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𝐸𝑥𝑝𝑒𝑟𝑖𝑚𝑒𝑛𝑡𝑎𝑙</m:t>
                      </m:r>
                    </m:oMath>
                  </m:oMathPara>
                </a14:m>
                <a:endParaRPr lang="en-US" sz="1400" i="1" dirty="0">
                  <a:latin typeface="Cambria Math" panose="02040503050406030204" pitchFamily="18" charset="0"/>
                  <a:ea typeface="Cambria Math" panose="02040503050406030204" pitchFamily="18" charset="0"/>
                </a:endParaRPr>
              </a:p>
            </p:txBody>
          </p:sp>
        </mc:Choice>
        <mc:Fallback xmlns="">
          <p:sp>
            <p:nvSpPr>
              <p:cNvPr id="79" name="TextBox 78"/>
              <p:cNvSpPr txBox="1">
                <a:spLocks noRot="1" noChangeAspect="1" noMove="1" noResize="1" noEditPoints="1" noAdjustHandles="1" noChangeArrowheads="1" noChangeShapeType="1" noTextEdit="1"/>
              </p:cNvSpPr>
              <p:nvPr/>
            </p:nvSpPr>
            <p:spPr>
              <a:xfrm>
                <a:off x="1854274" y="5806706"/>
                <a:ext cx="1023384" cy="276999"/>
              </a:xfrm>
              <a:prstGeom prst="rect">
                <a:avLst/>
              </a:prstGeom>
              <a:blipFill>
                <a:blip r:embed="rId15"/>
                <a:stretch>
                  <a:fillRect l="-10714" t="-2222" r="-49405" b="-37778"/>
                </a:stretch>
              </a:blipFill>
              <a:ln w="38100">
                <a:noFill/>
              </a:ln>
            </p:spPr>
            <p:txBody>
              <a:bodyPr/>
              <a:lstStyle/>
              <a:p>
                <a:r>
                  <a:rPr lang="en-US">
                    <a:noFill/>
                  </a:rPr>
                  <a:t> </a:t>
                </a:r>
              </a:p>
            </p:txBody>
          </p:sp>
        </mc:Fallback>
      </mc:AlternateContent>
      <p:pic>
        <p:nvPicPr>
          <p:cNvPr id="80" name="Picture 79"/>
          <p:cNvPicPr>
            <a:picLocks noChangeAspect="1"/>
          </p:cNvPicPr>
          <p:nvPr/>
        </p:nvPicPr>
        <p:blipFill rotWithShape="1">
          <a:blip r:embed="rId16">
            <a:clrChange>
              <a:clrFrom>
                <a:srgbClr val="FFFFFF"/>
              </a:clrFrom>
              <a:clrTo>
                <a:srgbClr val="FFFFFF">
                  <a:alpha val="0"/>
                </a:srgbClr>
              </a:clrTo>
            </a:clrChange>
          </a:blip>
          <a:srcRect l="60841" t="86608" r="34928" b="2293"/>
          <a:stretch/>
        </p:blipFill>
        <p:spPr>
          <a:xfrm>
            <a:off x="1425069" y="5718485"/>
            <a:ext cx="362858" cy="391885"/>
          </a:xfrm>
          <a:prstGeom prst="rect">
            <a:avLst/>
          </a:prstGeom>
        </p:spPr>
      </p:pic>
      <p:pic>
        <p:nvPicPr>
          <p:cNvPr id="81" name="Picture 80"/>
          <p:cNvPicPr>
            <a:picLocks noChangeAspect="1"/>
          </p:cNvPicPr>
          <p:nvPr/>
        </p:nvPicPr>
        <p:blipFill rotWithShape="1">
          <a:blip r:embed="rId17">
            <a:clrChange>
              <a:clrFrom>
                <a:srgbClr val="FFFFFF"/>
              </a:clrFrom>
              <a:clrTo>
                <a:srgbClr val="FFFFFF">
                  <a:alpha val="0"/>
                </a:srgbClr>
              </a:clrTo>
            </a:clrChange>
          </a:blip>
          <a:srcRect l="84774" t="34586" r="12041" b="60845"/>
          <a:stretch/>
        </p:blipFill>
        <p:spPr>
          <a:xfrm rot="1345417">
            <a:off x="1369921" y="5400432"/>
            <a:ext cx="437005" cy="334873"/>
          </a:xfrm>
          <a:prstGeom prst="rect">
            <a:avLst/>
          </a:prstGeom>
        </p:spPr>
      </p:pic>
    </p:spTree>
    <p:extLst>
      <p:ext uri="{BB962C8B-B14F-4D97-AF65-F5344CB8AC3E}">
        <p14:creationId xmlns:p14="http://schemas.microsoft.com/office/powerpoint/2010/main" val="1829018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2.77778E-7 -3.7037E-7 L 0.29705 -0.22963 " pathEditMode="relative" rAng="0" ptsTypes="AA">
                                      <p:cBhvr>
                                        <p:cTn id="6" dur="2000" fill="hold"/>
                                        <p:tgtEl>
                                          <p:spTgt spid="5"/>
                                        </p:tgtEl>
                                        <p:attrNameLst>
                                          <p:attrName>ppt_x</p:attrName>
                                          <p:attrName>ppt_y</p:attrName>
                                        </p:attrNameLst>
                                      </p:cBhvr>
                                      <p:rCtr x="14844" y="-11481"/>
                                    </p:animMotion>
                                  </p:childTnLst>
                                </p:cTn>
                              </p:par>
                              <p:par>
                                <p:cTn id="7" presetID="42" presetClass="path" presetSubtype="0" accel="50000" decel="50000" fill="hold" nodeType="withEffect">
                                  <p:stCondLst>
                                    <p:cond delay="0"/>
                                  </p:stCondLst>
                                  <p:childTnLst>
                                    <p:animMotion origin="layout" path="M 3.33333E-6 -1.48148E-6 L 0.00086 0.03148 " pathEditMode="relative" rAng="0" ptsTypes="AA">
                                      <p:cBhvr>
                                        <p:cTn id="8" dur="2000" fill="hold"/>
                                        <p:tgtEl>
                                          <p:spTgt spid="115"/>
                                        </p:tgtEl>
                                        <p:attrNameLst>
                                          <p:attrName>ppt_x</p:attrName>
                                          <p:attrName>ppt_y</p:attrName>
                                        </p:attrNameLst>
                                      </p:cBhvr>
                                      <p:rCtr x="35" y="1574"/>
                                    </p:animMotion>
                                  </p:childTnLst>
                                </p:cTn>
                              </p:par>
                              <p:par>
                                <p:cTn id="9" presetID="42" presetClass="path" presetSubtype="0" accel="50000" decel="50000" fill="hold" grpId="0" nodeType="withEffect">
                                  <p:stCondLst>
                                    <p:cond delay="0"/>
                                  </p:stCondLst>
                                  <p:childTnLst>
                                    <p:animMotion origin="layout" path="M -1.11111E-6 -4.44444E-6 L 0.03698 0.03056 " pathEditMode="relative" rAng="0" ptsTypes="AA">
                                      <p:cBhvr>
                                        <p:cTn id="10" dur="2000" fill="hold"/>
                                        <p:tgtEl>
                                          <p:spTgt spid="146"/>
                                        </p:tgtEl>
                                        <p:attrNameLst>
                                          <p:attrName>ppt_x</p:attrName>
                                          <p:attrName>ppt_y</p:attrName>
                                        </p:attrNameLst>
                                      </p:cBhvr>
                                      <p:rCtr x="1840" y="1528"/>
                                    </p:animMotion>
                                  </p:childTnLst>
                                </p:cTn>
                              </p:par>
                              <p:par>
                                <p:cTn id="11" presetID="42" presetClass="path" presetSubtype="0" accel="50000" decel="50000" fill="hold" grpId="0" nodeType="withEffect">
                                  <p:stCondLst>
                                    <p:cond delay="0"/>
                                  </p:stCondLst>
                                  <p:childTnLst>
                                    <p:animMotion origin="layout" path="M 5E-6 1.48148E-6 L 0.01372 0.03194 " pathEditMode="relative" rAng="0" ptsTypes="AA">
                                      <p:cBhvr>
                                        <p:cTn id="12" dur="2000" fill="hold"/>
                                        <p:tgtEl>
                                          <p:spTgt spid="145"/>
                                        </p:tgtEl>
                                        <p:attrNameLst>
                                          <p:attrName>ppt_x</p:attrName>
                                          <p:attrName>ppt_y</p:attrName>
                                        </p:attrNameLst>
                                      </p:cBhvr>
                                      <p:rCtr x="677" y="1597"/>
                                    </p:animMotion>
                                  </p:childTnLst>
                                </p:cTn>
                              </p:par>
                            </p:childTnLst>
                          </p:cTn>
                        </p:par>
                      </p:childTnLst>
                    </p:cTn>
                  </p:par>
                  <p:par>
                    <p:cTn id="13" fill="hold">
                      <p:stCondLst>
                        <p:cond delay="indefinite"/>
                      </p:stCondLst>
                      <p:childTnLst>
                        <p:par>
                          <p:cTn id="14" fill="hold">
                            <p:stCondLst>
                              <p:cond delay="0"/>
                            </p:stCondLst>
                            <p:childTnLst>
                              <p:par>
                                <p:cTn id="15" presetID="42" presetClass="path" presetSubtype="0" accel="50000" decel="50000" fill="hold" nodeType="clickEffect">
                                  <p:stCondLst>
                                    <p:cond delay="0"/>
                                  </p:stCondLst>
                                  <p:childTnLst>
                                    <p:animMotion origin="layout" path="M 0.29705 -0.22963 L 0.3717 -0.28542 " pathEditMode="relative" rAng="0" ptsTypes="AA">
                                      <p:cBhvr>
                                        <p:cTn id="16" dur="2000" fill="hold"/>
                                        <p:tgtEl>
                                          <p:spTgt spid="5"/>
                                        </p:tgtEl>
                                        <p:attrNameLst>
                                          <p:attrName>ppt_x</p:attrName>
                                          <p:attrName>ppt_y</p:attrName>
                                        </p:attrNameLst>
                                      </p:cBhvr>
                                      <p:rCtr x="3958" y="-3032"/>
                                    </p:animMotion>
                                  </p:childTnLst>
                                </p:cTn>
                              </p:par>
                              <p:par>
                                <p:cTn id="17" presetID="42" presetClass="path" presetSubtype="0" accel="50000" decel="50000" fill="hold" nodeType="withEffect">
                                  <p:stCondLst>
                                    <p:cond delay="0"/>
                                  </p:stCondLst>
                                  <p:childTnLst>
                                    <p:animMotion origin="layout" path="M 0.00086 0.03148 L 0.00121 0.0706 " pathEditMode="relative" rAng="0" ptsTypes="AA">
                                      <p:cBhvr>
                                        <p:cTn id="18" dur="2000" fill="hold"/>
                                        <p:tgtEl>
                                          <p:spTgt spid="115"/>
                                        </p:tgtEl>
                                        <p:attrNameLst>
                                          <p:attrName>ppt_x</p:attrName>
                                          <p:attrName>ppt_y</p:attrName>
                                        </p:attrNameLst>
                                      </p:cBhvr>
                                      <p:rCtr x="17" y="1944"/>
                                    </p:animMotion>
                                  </p:childTnLst>
                                </p:cTn>
                              </p:par>
                              <p:par>
                                <p:cTn id="19" presetID="42" presetClass="path" presetSubtype="0" accel="50000" decel="50000" fill="hold" grpId="1" nodeType="withEffect">
                                  <p:stCondLst>
                                    <p:cond delay="0"/>
                                  </p:stCondLst>
                                  <p:childTnLst>
                                    <p:animMotion origin="layout" path="M 0.01372 0.03148 L 0.02935 0.07106 " pathEditMode="relative" rAng="0" ptsTypes="AA">
                                      <p:cBhvr>
                                        <p:cTn id="20" dur="2000" fill="hold"/>
                                        <p:tgtEl>
                                          <p:spTgt spid="145"/>
                                        </p:tgtEl>
                                        <p:attrNameLst>
                                          <p:attrName>ppt_x</p:attrName>
                                          <p:attrName>ppt_y</p:attrName>
                                        </p:attrNameLst>
                                      </p:cBhvr>
                                      <p:rCtr x="781" y="1968"/>
                                    </p:animMotion>
                                  </p:childTnLst>
                                </p:cTn>
                              </p:par>
                              <p:par>
                                <p:cTn id="21" presetID="42" presetClass="path" presetSubtype="0" accel="50000" decel="50000" fill="hold" grpId="1" nodeType="withEffect">
                                  <p:stCondLst>
                                    <p:cond delay="0"/>
                                  </p:stCondLst>
                                  <p:childTnLst>
                                    <p:animMotion origin="layout" path="M 0.03698 0.03056 L 0.08212 0.07014 " pathEditMode="relative" rAng="0" ptsTypes="AA">
                                      <p:cBhvr>
                                        <p:cTn id="22" dur="2000" fill="hold"/>
                                        <p:tgtEl>
                                          <p:spTgt spid="146"/>
                                        </p:tgtEl>
                                        <p:attrNameLst>
                                          <p:attrName>ppt_x</p:attrName>
                                          <p:attrName>ppt_y</p:attrName>
                                        </p:attrNameLst>
                                      </p:cBhvr>
                                      <p:rCtr x="2257" y="196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5" grpId="0" animBg="1"/>
      <p:bldP spid="145" grpId="1" animBg="1"/>
      <p:bldP spid="146" grpId="0" animBg="1"/>
      <p:bldP spid="146" grpId="1"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Problem Statement</a:t>
            </a:r>
          </a:p>
        </p:txBody>
      </p:sp>
      <p:sp>
        <p:nvSpPr>
          <p:cNvPr id="3" name="Content Placeholder 2"/>
          <p:cNvSpPr>
            <a:spLocks noGrp="1"/>
          </p:cNvSpPr>
          <p:nvPr>
            <p:ph idx="1"/>
          </p:nvPr>
        </p:nvSpPr>
        <p:spPr>
          <a:xfrm>
            <a:off x="469387" y="1702881"/>
            <a:ext cx="8205226" cy="1729088"/>
          </a:xfrm>
        </p:spPr>
        <p:txBody>
          <a:bodyPr>
            <a:normAutofit fontScale="55000" lnSpcReduction="20000"/>
          </a:bodyPr>
          <a:lstStyle/>
          <a:p>
            <a:pPr marL="0" indent="0" algn="just">
              <a:lnSpc>
                <a:spcPct val="150000"/>
              </a:lnSpc>
              <a:buNone/>
            </a:pPr>
            <a:r>
              <a:rPr lang="en-US" sz="3200" dirty="0"/>
              <a:t>Shine a laser beam onto a dark surface. A granular pattern can be seen inside the spot. When the pattern is observed by a camera or the eye, that is moving slowly, the pattern seems to drift relative to the surface. Explain the phenomenon and investigate how the drift depends on relevant parameters.</a:t>
            </a:r>
            <a:endParaRPr lang="en-SG" sz="4000" dirty="0"/>
          </a:p>
        </p:txBody>
      </p:sp>
      <p:sp>
        <p:nvSpPr>
          <p:cNvPr id="5" name="Slide Number Placeholder 4"/>
          <p:cNvSpPr>
            <a:spLocks noGrp="1"/>
          </p:cNvSpPr>
          <p:nvPr>
            <p:ph type="sldNum" sz="quarter" idx="4"/>
          </p:nvPr>
        </p:nvSpPr>
        <p:spPr>
          <a:xfrm>
            <a:off x="7998106" y="174373"/>
            <a:ext cx="517244" cy="365125"/>
          </a:xfrm>
        </p:spPr>
        <p:txBody>
          <a:bodyPr/>
          <a:lstStyle/>
          <a:p>
            <a:fld id="{D524B6CE-5D57-4459-A907-3F1D5BE11E1F}" type="slidenum">
              <a:rPr lang="en-SG" smtClean="0">
                <a:solidFill>
                  <a:prstClr val="black"/>
                </a:solidFill>
              </a:rPr>
              <a:pPr/>
              <a:t>4</a:t>
            </a:fld>
            <a:endParaRPr lang="en-SG" dirty="0">
              <a:solidFill>
                <a:prstClr val="black"/>
              </a:solidFill>
            </a:endParaRPr>
          </a:p>
        </p:txBody>
      </p:sp>
      <p:sp>
        <p:nvSpPr>
          <p:cNvPr id="10" name="TextBox 9">
            <a:extLst>
              <a:ext uri="{FF2B5EF4-FFF2-40B4-BE49-F238E27FC236}">
                <a16:creationId xmlns:a16="http://schemas.microsoft.com/office/drawing/2014/main" id="{DD419190-E33A-4AD7-AA07-B0822D886776}"/>
              </a:ext>
            </a:extLst>
          </p:cNvPr>
          <p:cNvSpPr txBox="1"/>
          <p:nvPr/>
        </p:nvSpPr>
        <p:spPr>
          <a:xfrm>
            <a:off x="4917282" y="1752544"/>
            <a:ext cx="1700212" cy="429900"/>
          </a:xfrm>
          <a:prstGeom prst="roundRect">
            <a:avLst/>
          </a:prstGeom>
          <a:noFill/>
          <a:ln w="38100">
            <a:solidFill>
              <a:srgbClr val="6F4191"/>
            </a:solidFill>
          </a:ln>
        </p:spPr>
        <p:txBody>
          <a:bodyPr wrap="square" rtlCol="0">
            <a:spAutoFit/>
          </a:bodyPr>
          <a:lstStyle/>
          <a:p>
            <a:pPr algn="ctr"/>
            <a:endParaRPr lang="en-SG" i="1" dirty="0"/>
          </a:p>
        </p:txBody>
      </p:sp>
      <p:sp>
        <p:nvSpPr>
          <p:cNvPr id="12" name="Footer Placeholder 1"/>
          <p:cNvSpPr>
            <a:spLocks noGrp="1"/>
          </p:cNvSpPr>
          <p:nvPr>
            <p:ph type="ftr" sz="quarter" idx="4294967295"/>
          </p:nvPr>
        </p:nvSpPr>
        <p:spPr>
          <a:xfrm>
            <a:off x="628650" y="193931"/>
            <a:ext cx="931926" cy="365125"/>
          </a:xfrm>
          <a:prstGeom prst="rect">
            <a:avLst/>
          </a:prstGeom>
        </p:spPr>
        <p:txBody>
          <a:bodyPr/>
          <a:lstStyle/>
          <a:p>
            <a:r>
              <a:rPr lang="en-SG" dirty="0"/>
              <a:t>SYPT 2020</a:t>
            </a:r>
          </a:p>
        </p:txBody>
      </p:sp>
      <p:sp>
        <p:nvSpPr>
          <p:cNvPr id="13" name="TextBox 12">
            <a:extLst>
              <a:ext uri="{FF2B5EF4-FFF2-40B4-BE49-F238E27FC236}">
                <a16:creationId xmlns:a16="http://schemas.microsoft.com/office/drawing/2014/main" id="{DD419190-E33A-4AD7-AA07-B0822D886776}"/>
              </a:ext>
            </a:extLst>
          </p:cNvPr>
          <p:cNvSpPr txBox="1"/>
          <p:nvPr/>
        </p:nvSpPr>
        <p:spPr>
          <a:xfrm>
            <a:off x="3981449" y="2440926"/>
            <a:ext cx="3228975" cy="429900"/>
          </a:xfrm>
          <a:prstGeom prst="roundRect">
            <a:avLst/>
          </a:prstGeom>
          <a:noFill/>
          <a:ln w="38100">
            <a:solidFill>
              <a:srgbClr val="6F4191"/>
            </a:solidFill>
          </a:ln>
        </p:spPr>
        <p:txBody>
          <a:bodyPr wrap="square" rtlCol="0">
            <a:spAutoFit/>
          </a:bodyPr>
          <a:lstStyle/>
          <a:p>
            <a:pPr algn="ctr"/>
            <a:endParaRPr lang="en-SG" i="1" dirty="0"/>
          </a:p>
        </p:txBody>
      </p:sp>
      <p:grpSp>
        <p:nvGrpSpPr>
          <p:cNvPr id="11" name="Group 10"/>
          <p:cNvGrpSpPr/>
          <p:nvPr/>
        </p:nvGrpSpPr>
        <p:grpSpPr>
          <a:xfrm>
            <a:off x="484405" y="3908282"/>
            <a:ext cx="3295348" cy="1606694"/>
            <a:chOff x="484405" y="3908282"/>
            <a:chExt cx="3295348" cy="1606694"/>
          </a:xfrm>
        </p:grpSpPr>
        <p:pic>
          <p:nvPicPr>
            <p:cNvPr id="21" name="Picture 2" descr="Image result for dark cardboard"/>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b="11609"/>
            <a:stretch/>
          </p:blipFill>
          <p:spPr bwMode="auto">
            <a:xfrm>
              <a:off x="484405" y="4454836"/>
              <a:ext cx="288490" cy="1060140"/>
            </a:xfrm>
            <a:prstGeom prst="rect">
              <a:avLst/>
            </a:prstGeom>
            <a:noFill/>
            <a:extLst>
              <a:ext uri="{909E8E84-426E-40DD-AFC4-6F175D3DCCD1}">
                <a14:hiddenFill xmlns:a14="http://schemas.microsoft.com/office/drawing/2010/main">
                  <a:solidFill>
                    <a:srgbClr val="FFFFFF"/>
                  </a:solidFill>
                </a14:hiddenFill>
              </a:ext>
            </a:extLst>
          </p:spPr>
        </p:pic>
        <p:sp>
          <p:nvSpPr>
            <p:cNvPr id="22" name="Flowchart: Connector 21"/>
            <p:cNvSpPr/>
            <p:nvPr/>
          </p:nvSpPr>
          <p:spPr>
            <a:xfrm>
              <a:off x="676101" y="4906132"/>
              <a:ext cx="193587" cy="181738"/>
            </a:xfrm>
            <a:prstGeom prst="flowChartConnector">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2182502" y="4598697"/>
              <a:ext cx="669075" cy="69540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2048688" y="4598697"/>
              <a:ext cx="267629" cy="695408"/>
            </a:xfrm>
            <a:prstGeom prst="ellips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2851577" y="4417284"/>
              <a:ext cx="815548" cy="938457"/>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lowchart: Connector 26"/>
            <p:cNvSpPr/>
            <p:nvPr/>
          </p:nvSpPr>
          <p:spPr>
            <a:xfrm>
              <a:off x="3553989" y="4857557"/>
              <a:ext cx="193587" cy="181738"/>
            </a:xfrm>
            <a:prstGeom prst="flowChartConnector">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p:cNvSpPr txBox="1"/>
            <p:nvPr/>
          </p:nvSpPr>
          <p:spPr>
            <a:xfrm>
              <a:off x="2780609" y="3908282"/>
              <a:ext cx="999144" cy="369332"/>
            </a:xfrm>
            <a:prstGeom prst="rect">
              <a:avLst/>
            </a:prstGeom>
            <a:solidFill>
              <a:srgbClr val="FFC524">
                <a:alpha val="73000"/>
              </a:srgbClr>
            </a:solidFill>
            <a:ln w="38100">
              <a:solidFill>
                <a:schemeClr val="tx1"/>
              </a:solidFill>
            </a:ln>
          </p:spPr>
          <p:txBody>
            <a:bodyPr wrap="square" rtlCol="0">
              <a:spAutoFit/>
            </a:bodyPr>
            <a:lstStyle/>
            <a:p>
              <a:r>
                <a:rPr lang="en-US" i="1" dirty="0"/>
                <a:t>Camera</a:t>
              </a:r>
            </a:p>
          </p:txBody>
        </p:sp>
      </p:grpSp>
      <mc:AlternateContent xmlns:mc="http://schemas.openxmlformats.org/markup-compatibility/2006" xmlns:a14="http://schemas.microsoft.com/office/drawing/2010/main">
        <mc:Choice Requires="a14">
          <p:sp>
            <p:nvSpPr>
              <p:cNvPr id="17" name="TextBox 16"/>
              <p:cNvSpPr txBox="1"/>
              <p:nvPr/>
            </p:nvSpPr>
            <p:spPr>
              <a:xfrm>
                <a:off x="1336066" y="5620861"/>
                <a:ext cx="328873" cy="276999"/>
              </a:xfrm>
              <a:prstGeom prst="rect">
                <a:avLst/>
              </a:prstGeom>
              <a:noFill/>
              <a:ln w="38100">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𝑍𝑜</m:t>
                      </m:r>
                    </m:oMath>
                  </m:oMathPara>
                </a14:m>
                <a:endParaRPr lang="en-US" i="1" dirty="0"/>
              </a:p>
            </p:txBody>
          </p:sp>
        </mc:Choice>
        <mc:Fallback xmlns="">
          <p:sp>
            <p:nvSpPr>
              <p:cNvPr id="17" name="TextBox 16"/>
              <p:cNvSpPr txBox="1">
                <a:spLocks noRot="1" noChangeAspect="1" noMove="1" noResize="1" noEditPoints="1" noAdjustHandles="1" noChangeArrowheads="1" noChangeShapeType="1" noTextEdit="1"/>
              </p:cNvSpPr>
              <p:nvPr/>
            </p:nvSpPr>
            <p:spPr>
              <a:xfrm>
                <a:off x="1336066" y="5620861"/>
                <a:ext cx="328873" cy="276999"/>
              </a:xfrm>
              <a:prstGeom prst="rect">
                <a:avLst/>
              </a:prstGeom>
              <a:blipFill>
                <a:blip r:embed="rId5"/>
                <a:stretch>
                  <a:fillRect l="-14815" r="-14815" b="-13333"/>
                </a:stretch>
              </a:blipFill>
              <a:ln w="3810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p:cNvSpPr txBox="1"/>
              <p:nvPr/>
            </p:nvSpPr>
            <p:spPr>
              <a:xfrm>
                <a:off x="2768061" y="5579105"/>
                <a:ext cx="314445" cy="276999"/>
              </a:xfrm>
              <a:prstGeom prst="rect">
                <a:avLst/>
              </a:prstGeom>
              <a:noFill/>
              <a:ln w="38100">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𝑍𝑟</m:t>
                      </m:r>
                    </m:oMath>
                  </m:oMathPara>
                </a14:m>
                <a:endParaRPr lang="en-US" i="1" dirty="0"/>
              </a:p>
            </p:txBody>
          </p:sp>
        </mc:Choice>
        <mc:Fallback xmlns="">
          <p:sp>
            <p:nvSpPr>
              <p:cNvPr id="34" name="TextBox 33"/>
              <p:cNvSpPr txBox="1">
                <a:spLocks noRot="1" noChangeAspect="1" noMove="1" noResize="1" noEditPoints="1" noAdjustHandles="1" noChangeArrowheads="1" noChangeShapeType="1" noTextEdit="1"/>
              </p:cNvSpPr>
              <p:nvPr/>
            </p:nvSpPr>
            <p:spPr>
              <a:xfrm>
                <a:off x="2768061" y="5579105"/>
                <a:ext cx="314445" cy="276999"/>
              </a:xfrm>
              <a:prstGeom prst="rect">
                <a:avLst/>
              </a:prstGeom>
              <a:blipFill>
                <a:blip r:embed="rId6"/>
                <a:stretch>
                  <a:fillRect l="-15385" r="-15385" b="-10870"/>
                </a:stretch>
              </a:blipFill>
              <a:ln w="38100">
                <a:noFill/>
              </a:ln>
            </p:spPr>
            <p:txBody>
              <a:bodyPr/>
              <a:lstStyle/>
              <a:p>
                <a:r>
                  <a:rPr lang="en-US">
                    <a:noFill/>
                  </a:rPr>
                  <a:t> </a:t>
                </a:r>
              </a:p>
            </p:txBody>
          </p:sp>
        </mc:Fallback>
      </mc:AlternateContent>
      <p:sp>
        <p:nvSpPr>
          <p:cNvPr id="23" name="TextBox 22"/>
          <p:cNvSpPr txBox="1"/>
          <p:nvPr/>
        </p:nvSpPr>
        <p:spPr>
          <a:xfrm>
            <a:off x="5419841" y="3502264"/>
            <a:ext cx="2395305" cy="369332"/>
          </a:xfrm>
          <a:prstGeom prst="rect">
            <a:avLst/>
          </a:prstGeom>
          <a:solidFill>
            <a:srgbClr val="FFC524">
              <a:alpha val="73000"/>
            </a:srgbClr>
          </a:solidFill>
          <a:ln w="38100">
            <a:solidFill>
              <a:schemeClr val="tx1"/>
            </a:solidFill>
          </a:ln>
        </p:spPr>
        <p:txBody>
          <a:bodyPr wrap="square" rtlCol="0">
            <a:spAutoFit/>
          </a:bodyPr>
          <a:lstStyle/>
          <a:p>
            <a:r>
              <a:rPr lang="en-US" i="1" dirty="0"/>
              <a:t>Independent Variables</a:t>
            </a:r>
          </a:p>
        </p:txBody>
      </p:sp>
      <mc:AlternateContent xmlns:mc="http://schemas.openxmlformats.org/markup-compatibility/2006" xmlns:a14="http://schemas.microsoft.com/office/drawing/2010/main">
        <mc:Choice Requires="a14">
          <p:sp>
            <p:nvSpPr>
              <p:cNvPr id="24" name="TextBox 23"/>
              <p:cNvSpPr txBox="1"/>
              <p:nvPr/>
            </p:nvSpPr>
            <p:spPr>
              <a:xfrm>
                <a:off x="4572000" y="4206462"/>
                <a:ext cx="4538429" cy="1754326"/>
              </a:xfrm>
              <a:prstGeom prst="rect">
                <a:avLst/>
              </a:prstGeom>
              <a:noFill/>
              <a:ln w="38100">
                <a:noFill/>
              </a:ln>
            </p:spPr>
            <p:txBody>
              <a:bodyPr wrap="square" rtlCol="0">
                <a:spAutoFit/>
              </a:bodyPr>
              <a:lstStyle/>
              <a:p>
                <a:pPr marL="285750" indent="-285750">
                  <a:buFont typeface="Arial" panose="020B0604020202020204" pitchFamily="34" charset="0"/>
                  <a:buChar char="•"/>
                </a:pPr>
                <a:r>
                  <a:rPr lang="en-US" b="1" dirty="0"/>
                  <a:t>Focal Length of Camera (</a:t>
                </a:r>
                <a14:m>
                  <m:oMath xmlns:m="http://schemas.openxmlformats.org/officeDocument/2006/math">
                    <m:r>
                      <a:rPr lang="en-US" b="1" i="1" smtClean="0">
                        <a:latin typeface="Cambria Math" panose="02040503050406030204" pitchFamily="18" charset="0"/>
                      </a:rPr>
                      <m:t>𝒇</m:t>
                    </m:r>
                  </m:oMath>
                </a14:m>
                <a:r>
                  <a:rPr lang="en-US" b="1" dirty="0"/>
                  <a:t>)</a:t>
                </a:r>
              </a:p>
              <a:p>
                <a:pPr marL="285750" indent="-285750">
                  <a:buFont typeface="Arial" panose="020B0604020202020204" pitchFamily="34" charset="0"/>
                  <a:buChar char="•"/>
                </a:pPr>
                <a:endParaRPr lang="en-US" b="1" dirty="0"/>
              </a:p>
              <a:p>
                <a:pPr marL="285750" indent="-285750">
                  <a:buFont typeface="Arial" panose="020B0604020202020204" pitchFamily="34" charset="0"/>
                  <a:buChar char="•"/>
                </a:pPr>
                <a:r>
                  <a:rPr lang="en-US" b="1" dirty="0"/>
                  <a:t>Distance of Lens from Dark Surface </a:t>
                </a:r>
                <a14:m>
                  <m:oMath xmlns:m="http://schemas.openxmlformats.org/officeDocument/2006/math">
                    <m:r>
                      <a:rPr lang="en-US" b="1">
                        <a:latin typeface="Cambria Math" panose="02040503050406030204" pitchFamily="18" charset="0"/>
                      </a:rPr>
                      <m:t>(</m:t>
                    </m:r>
                    <m:r>
                      <a:rPr lang="en-US" b="1" i="1">
                        <a:latin typeface="Cambria Math" panose="02040503050406030204" pitchFamily="18" charset="0"/>
                      </a:rPr>
                      <m:t>𝒁</m:t>
                    </m:r>
                    <m:r>
                      <a:rPr lang="en-US" b="1" i="1" smtClean="0">
                        <a:latin typeface="Cambria Math" panose="02040503050406030204" pitchFamily="18" charset="0"/>
                      </a:rPr>
                      <m:t>𝒐</m:t>
                    </m:r>
                    <m:r>
                      <a:rPr lang="en-US" b="1" i="1">
                        <a:latin typeface="Cambria Math" panose="02040503050406030204" pitchFamily="18" charset="0"/>
                      </a:rPr>
                      <m:t>)</m:t>
                    </m:r>
                  </m:oMath>
                </a14:m>
                <a:endParaRPr lang="en-US" b="1" dirty="0"/>
              </a:p>
              <a:p>
                <a:pPr marL="285750" indent="-285750">
                  <a:buFont typeface="Arial" panose="020B0604020202020204" pitchFamily="34" charset="0"/>
                  <a:buChar char="•"/>
                </a:pPr>
                <a:endParaRPr lang="en-US" b="1" dirty="0"/>
              </a:p>
              <a:p>
                <a:pPr marL="285750" indent="-285750">
                  <a:buFont typeface="Arial" panose="020B0604020202020204" pitchFamily="34" charset="0"/>
                  <a:buChar char="•"/>
                </a:pPr>
                <a:r>
                  <a:rPr lang="en-US" b="1" dirty="0"/>
                  <a:t>Distance of Lens from Image Sensor </a:t>
                </a:r>
                <a14:m>
                  <m:oMath xmlns:m="http://schemas.openxmlformats.org/officeDocument/2006/math">
                    <m:r>
                      <a:rPr lang="en-US" b="1" i="0" smtClean="0">
                        <a:latin typeface="Cambria Math" panose="02040503050406030204" pitchFamily="18" charset="0"/>
                      </a:rPr>
                      <m:t>(</m:t>
                    </m:r>
                    <m:r>
                      <a:rPr lang="en-US" b="1" i="1">
                        <a:latin typeface="Cambria Math" panose="02040503050406030204" pitchFamily="18" charset="0"/>
                      </a:rPr>
                      <m:t>𝒁𝒓</m:t>
                    </m:r>
                    <m:r>
                      <a:rPr lang="en-US" b="1" i="1" smtClean="0">
                        <a:latin typeface="Cambria Math" panose="02040503050406030204" pitchFamily="18" charset="0"/>
                      </a:rPr>
                      <m:t>)</m:t>
                    </m:r>
                  </m:oMath>
                </a14:m>
                <a:endParaRPr lang="en-US" b="1" i="1" dirty="0"/>
              </a:p>
              <a:p>
                <a:pPr marL="285750" indent="-285750">
                  <a:buFont typeface="Arial" panose="020B0604020202020204" pitchFamily="34" charset="0"/>
                  <a:buChar char="•"/>
                </a:pPr>
                <a:endParaRPr lang="en-US" b="1" dirty="0"/>
              </a:p>
            </p:txBody>
          </p:sp>
        </mc:Choice>
        <mc:Fallback xmlns="">
          <p:sp>
            <p:nvSpPr>
              <p:cNvPr id="24" name="TextBox 23"/>
              <p:cNvSpPr txBox="1">
                <a:spLocks noRot="1" noChangeAspect="1" noMove="1" noResize="1" noEditPoints="1" noAdjustHandles="1" noChangeArrowheads="1" noChangeShapeType="1" noTextEdit="1"/>
              </p:cNvSpPr>
              <p:nvPr/>
            </p:nvSpPr>
            <p:spPr>
              <a:xfrm>
                <a:off x="4572000" y="4206462"/>
                <a:ext cx="4538429" cy="1754326"/>
              </a:xfrm>
              <a:prstGeom prst="rect">
                <a:avLst/>
              </a:prstGeom>
              <a:blipFill>
                <a:blip r:embed="rId7"/>
                <a:stretch>
                  <a:fillRect l="-806" t="-1389" r="-269"/>
                </a:stretch>
              </a:blipFill>
              <a:ln w="38100">
                <a:noFill/>
              </a:ln>
            </p:spPr>
            <p:txBody>
              <a:bodyPr/>
              <a:lstStyle/>
              <a:p>
                <a:r>
                  <a:rPr lang="en-US">
                    <a:noFill/>
                  </a:rPr>
                  <a:t> </a:t>
                </a:r>
              </a:p>
            </p:txBody>
          </p:sp>
        </mc:Fallback>
      </mc:AlternateContent>
      <p:sp>
        <p:nvSpPr>
          <p:cNvPr id="25" name="TextBox 24"/>
          <p:cNvSpPr txBox="1"/>
          <p:nvPr/>
        </p:nvSpPr>
        <p:spPr>
          <a:xfrm>
            <a:off x="3032669" y="4477407"/>
            <a:ext cx="1538162" cy="369332"/>
          </a:xfrm>
          <a:prstGeom prst="rect">
            <a:avLst/>
          </a:prstGeom>
          <a:solidFill>
            <a:srgbClr val="FFC524">
              <a:alpha val="73000"/>
            </a:srgbClr>
          </a:solidFill>
          <a:ln w="38100">
            <a:solidFill>
              <a:schemeClr val="tx1"/>
            </a:solidFill>
          </a:ln>
        </p:spPr>
        <p:txBody>
          <a:bodyPr wrap="square" rtlCol="0">
            <a:spAutoFit/>
          </a:bodyPr>
          <a:lstStyle/>
          <a:p>
            <a:r>
              <a:rPr lang="en-US" i="1" dirty="0"/>
              <a:t>Image Sensor</a:t>
            </a:r>
          </a:p>
        </p:txBody>
      </p:sp>
      <p:sp>
        <p:nvSpPr>
          <p:cNvPr id="28" name="TextBox 27"/>
          <p:cNvSpPr txBox="1"/>
          <p:nvPr/>
        </p:nvSpPr>
        <p:spPr>
          <a:xfrm>
            <a:off x="330688" y="4471591"/>
            <a:ext cx="1169815" cy="369332"/>
          </a:xfrm>
          <a:prstGeom prst="rect">
            <a:avLst/>
          </a:prstGeom>
          <a:solidFill>
            <a:srgbClr val="FFC524">
              <a:alpha val="73000"/>
            </a:srgbClr>
          </a:solidFill>
          <a:ln w="38100">
            <a:solidFill>
              <a:schemeClr val="tx1"/>
            </a:solidFill>
          </a:ln>
        </p:spPr>
        <p:txBody>
          <a:bodyPr wrap="square" rtlCol="0">
            <a:spAutoFit/>
          </a:bodyPr>
          <a:lstStyle/>
          <a:p>
            <a:r>
              <a:rPr lang="en-US" i="1" dirty="0"/>
              <a:t>Laser spot</a:t>
            </a:r>
          </a:p>
        </p:txBody>
      </p:sp>
      <p:sp>
        <p:nvSpPr>
          <p:cNvPr id="32" name="TextBox 31"/>
          <p:cNvSpPr txBox="1"/>
          <p:nvPr/>
        </p:nvSpPr>
        <p:spPr>
          <a:xfrm>
            <a:off x="1870223" y="4156146"/>
            <a:ext cx="621926" cy="369332"/>
          </a:xfrm>
          <a:prstGeom prst="rect">
            <a:avLst/>
          </a:prstGeom>
          <a:solidFill>
            <a:srgbClr val="FFC524">
              <a:alpha val="73000"/>
            </a:srgbClr>
          </a:solidFill>
          <a:ln w="38100">
            <a:solidFill>
              <a:schemeClr val="tx1"/>
            </a:solidFill>
          </a:ln>
        </p:spPr>
        <p:txBody>
          <a:bodyPr wrap="square" rtlCol="0">
            <a:spAutoFit/>
          </a:bodyPr>
          <a:lstStyle/>
          <a:p>
            <a:r>
              <a:rPr lang="en-US" i="1" dirty="0"/>
              <a:t>Lens</a:t>
            </a:r>
          </a:p>
        </p:txBody>
      </p:sp>
      <p:sp>
        <p:nvSpPr>
          <p:cNvPr id="35" name="Left Brace 34"/>
          <p:cNvSpPr/>
          <p:nvPr/>
        </p:nvSpPr>
        <p:spPr>
          <a:xfrm rot="16200000">
            <a:off x="1424729" y="4764431"/>
            <a:ext cx="110459" cy="1385319"/>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6" name="Left Brace 35"/>
          <p:cNvSpPr/>
          <p:nvPr/>
        </p:nvSpPr>
        <p:spPr>
          <a:xfrm rot="16200000">
            <a:off x="2870055" y="4730812"/>
            <a:ext cx="110459" cy="1452558"/>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9" name="TextBox 28"/>
              <p:cNvSpPr txBox="1"/>
              <p:nvPr/>
            </p:nvSpPr>
            <p:spPr>
              <a:xfrm>
                <a:off x="2073873" y="3655558"/>
                <a:ext cx="197490" cy="276999"/>
              </a:xfrm>
              <a:prstGeom prst="rect">
                <a:avLst/>
              </a:prstGeom>
              <a:noFill/>
              <a:ln w="38100">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𝑓</m:t>
                      </m:r>
                    </m:oMath>
                  </m:oMathPara>
                </a14:m>
                <a:endParaRPr lang="en-US" i="1" dirty="0"/>
              </a:p>
            </p:txBody>
          </p:sp>
        </mc:Choice>
        <mc:Fallback xmlns="">
          <p:sp>
            <p:nvSpPr>
              <p:cNvPr id="29" name="TextBox 28"/>
              <p:cNvSpPr txBox="1">
                <a:spLocks noRot="1" noChangeAspect="1" noMove="1" noResize="1" noEditPoints="1" noAdjustHandles="1" noChangeArrowheads="1" noChangeShapeType="1" noTextEdit="1"/>
              </p:cNvSpPr>
              <p:nvPr/>
            </p:nvSpPr>
            <p:spPr>
              <a:xfrm>
                <a:off x="2073873" y="3655558"/>
                <a:ext cx="197490" cy="276999"/>
              </a:xfrm>
              <a:prstGeom prst="rect">
                <a:avLst/>
              </a:prstGeom>
              <a:blipFill>
                <a:blip r:embed="rId8"/>
                <a:stretch>
                  <a:fillRect l="-39394" r="-33333" b="-40000"/>
                </a:stretch>
              </a:blipFill>
              <a:ln w="38100">
                <a:noFill/>
              </a:ln>
            </p:spPr>
            <p:txBody>
              <a:bodyPr/>
              <a:lstStyle/>
              <a:p>
                <a:r>
                  <a:rPr lang="en-US">
                    <a:noFill/>
                  </a:rPr>
                  <a:t> </a:t>
                </a:r>
              </a:p>
            </p:txBody>
          </p:sp>
        </mc:Fallback>
      </mc:AlternateContent>
      <p:sp>
        <p:nvSpPr>
          <p:cNvPr id="31" name="Left Brace 30"/>
          <p:cNvSpPr/>
          <p:nvPr/>
        </p:nvSpPr>
        <p:spPr>
          <a:xfrm rot="5400000">
            <a:off x="2131972" y="3774080"/>
            <a:ext cx="98426" cy="563965"/>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1436231400"/>
      </p:ext>
    </p:extLst>
  </p:cSld>
  <p:clrMapOvr>
    <a:masterClrMapping/>
  </p:clrMapOvr>
  <mc:AlternateContent xmlns:mc="http://schemas.openxmlformats.org/markup-compatibility/2006" xmlns:p14="http://schemas.microsoft.com/office/powerpoint/2010/main">
    <mc:Choice Requires="p14">
      <p:transition p14:dur="250" advTm="15463">
        <p:fade/>
      </p:transition>
    </mc:Choice>
    <mc:Fallback xmlns="">
      <p:transition advTm="15463">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500"/>
                                        <p:tgtEl>
                                          <p:spTgt spid="24"/>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wipe(left)">
                                      <p:cBhvr>
                                        <p:cTn id="10" dur="500"/>
                                        <p:tgtEl>
                                          <p:spTgt spid="23"/>
                                        </p:tgtEl>
                                      </p:cBhvr>
                                    </p:animEffect>
                                  </p:childTnLst>
                                </p:cTn>
                              </p:par>
                              <p:par>
                                <p:cTn id="11" presetID="22" presetClass="entr" presetSubtype="8"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wipe(left)">
                                      <p:cBhvr>
                                        <p:cTn id="13" dur="500"/>
                                        <p:tgtEl>
                                          <p:spTgt spid="11"/>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32"/>
                                        </p:tgtEl>
                                        <p:attrNameLst>
                                          <p:attrName>style.visibility</p:attrName>
                                        </p:attrNameLst>
                                      </p:cBhvr>
                                      <p:to>
                                        <p:strVal val="visible"/>
                                      </p:to>
                                    </p:set>
                                    <p:animEffect transition="in" filter="wipe(left)">
                                      <p:cBhvr>
                                        <p:cTn id="18" dur="500"/>
                                        <p:tgtEl>
                                          <p:spTgt spid="32"/>
                                        </p:tgtEl>
                                      </p:cBhvr>
                                    </p:animEffect>
                                  </p:childTnLst>
                                </p:cTn>
                              </p:par>
                            </p:childTnLst>
                          </p:cTn>
                        </p:par>
                        <p:par>
                          <p:cTn id="19" fill="hold">
                            <p:stCondLst>
                              <p:cond delay="500"/>
                            </p:stCondLst>
                            <p:childTnLst>
                              <p:par>
                                <p:cTn id="20" presetID="22" presetClass="entr" presetSubtype="8" fill="hold" grpId="0" nodeType="afterEffect">
                                  <p:stCondLst>
                                    <p:cond delay="0"/>
                                  </p:stCondLst>
                                  <p:childTnLst>
                                    <p:set>
                                      <p:cBhvr>
                                        <p:cTn id="21" dur="1" fill="hold">
                                          <p:stCondLst>
                                            <p:cond delay="0"/>
                                          </p:stCondLst>
                                        </p:cTn>
                                        <p:tgtEl>
                                          <p:spTgt spid="31"/>
                                        </p:tgtEl>
                                        <p:attrNameLst>
                                          <p:attrName>style.visibility</p:attrName>
                                        </p:attrNameLst>
                                      </p:cBhvr>
                                      <p:to>
                                        <p:strVal val="visible"/>
                                      </p:to>
                                    </p:set>
                                    <p:animEffect transition="in" filter="wipe(left)">
                                      <p:cBhvr>
                                        <p:cTn id="22" dur="500"/>
                                        <p:tgtEl>
                                          <p:spTgt spid="31"/>
                                        </p:tgtEl>
                                      </p:cBhvr>
                                    </p:animEffect>
                                  </p:childTnLst>
                                </p:cTn>
                              </p:par>
                            </p:childTnLst>
                          </p:cTn>
                        </p:par>
                        <p:par>
                          <p:cTn id="23" fill="hold">
                            <p:stCondLst>
                              <p:cond delay="1000"/>
                            </p:stCondLst>
                            <p:childTnLst>
                              <p:par>
                                <p:cTn id="24" presetID="22" presetClass="entr" presetSubtype="8" fill="hold" grpId="0" nodeType="afterEffect">
                                  <p:stCondLst>
                                    <p:cond delay="0"/>
                                  </p:stCondLst>
                                  <p:childTnLst>
                                    <p:set>
                                      <p:cBhvr>
                                        <p:cTn id="25" dur="1" fill="hold">
                                          <p:stCondLst>
                                            <p:cond delay="0"/>
                                          </p:stCondLst>
                                        </p:cTn>
                                        <p:tgtEl>
                                          <p:spTgt spid="29"/>
                                        </p:tgtEl>
                                        <p:attrNameLst>
                                          <p:attrName>style.visibility</p:attrName>
                                        </p:attrNameLst>
                                      </p:cBhvr>
                                      <p:to>
                                        <p:strVal val="visible"/>
                                      </p:to>
                                    </p:set>
                                    <p:animEffect transition="in" filter="wipe(left)">
                                      <p:cBhvr>
                                        <p:cTn id="26" dur="500"/>
                                        <p:tgtEl>
                                          <p:spTgt spid="29"/>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28"/>
                                        </p:tgtEl>
                                        <p:attrNameLst>
                                          <p:attrName>style.visibility</p:attrName>
                                        </p:attrNameLst>
                                      </p:cBhvr>
                                      <p:to>
                                        <p:strVal val="visible"/>
                                      </p:to>
                                    </p:set>
                                    <p:animEffect transition="in" filter="wipe(left)">
                                      <p:cBhvr>
                                        <p:cTn id="31" dur="500"/>
                                        <p:tgtEl>
                                          <p:spTgt spid="28"/>
                                        </p:tgtEl>
                                      </p:cBhvr>
                                    </p:animEffect>
                                  </p:childTnLst>
                                </p:cTn>
                              </p:par>
                            </p:childTnLst>
                          </p:cTn>
                        </p:par>
                        <p:par>
                          <p:cTn id="32" fill="hold">
                            <p:stCondLst>
                              <p:cond delay="500"/>
                            </p:stCondLst>
                            <p:childTnLst>
                              <p:par>
                                <p:cTn id="33" presetID="22" presetClass="entr" presetSubtype="8" fill="hold" grpId="0" nodeType="afterEffect">
                                  <p:stCondLst>
                                    <p:cond delay="0"/>
                                  </p:stCondLst>
                                  <p:childTnLst>
                                    <p:set>
                                      <p:cBhvr>
                                        <p:cTn id="34" dur="1" fill="hold">
                                          <p:stCondLst>
                                            <p:cond delay="0"/>
                                          </p:stCondLst>
                                        </p:cTn>
                                        <p:tgtEl>
                                          <p:spTgt spid="35"/>
                                        </p:tgtEl>
                                        <p:attrNameLst>
                                          <p:attrName>style.visibility</p:attrName>
                                        </p:attrNameLst>
                                      </p:cBhvr>
                                      <p:to>
                                        <p:strVal val="visible"/>
                                      </p:to>
                                    </p:set>
                                    <p:animEffect transition="in" filter="wipe(left)">
                                      <p:cBhvr>
                                        <p:cTn id="35" dur="500"/>
                                        <p:tgtEl>
                                          <p:spTgt spid="35"/>
                                        </p:tgtEl>
                                      </p:cBhvr>
                                    </p:animEffect>
                                  </p:childTnLst>
                                </p:cTn>
                              </p:par>
                            </p:childTnLst>
                          </p:cTn>
                        </p:par>
                        <p:par>
                          <p:cTn id="36" fill="hold">
                            <p:stCondLst>
                              <p:cond delay="1000"/>
                            </p:stCondLst>
                            <p:childTnLst>
                              <p:par>
                                <p:cTn id="37" presetID="22" presetClass="entr" presetSubtype="8" fill="hold" grpId="0" nodeType="after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wipe(left)">
                                      <p:cBhvr>
                                        <p:cTn id="39" dur="500"/>
                                        <p:tgtEl>
                                          <p:spTgt spid="17"/>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grpId="0" nodeType="clickEffect">
                                  <p:stCondLst>
                                    <p:cond delay="0"/>
                                  </p:stCondLst>
                                  <p:childTnLst>
                                    <p:set>
                                      <p:cBhvr>
                                        <p:cTn id="43" dur="1" fill="hold">
                                          <p:stCondLst>
                                            <p:cond delay="0"/>
                                          </p:stCondLst>
                                        </p:cTn>
                                        <p:tgtEl>
                                          <p:spTgt spid="25"/>
                                        </p:tgtEl>
                                        <p:attrNameLst>
                                          <p:attrName>style.visibility</p:attrName>
                                        </p:attrNameLst>
                                      </p:cBhvr>
                                      <p:to>
                                        <p:strVal val="visible"/>
                                      </p:to>
                                    </p:set>
                                    <p:animEffect transition="in" filter="wipe(left)">
                                      <p:cBhvr>
                                        <p:cTn id="44" dur="500"/>
                                        <p:tgtEl>
                                          <p:spTgt spid="25"/>
                                        </p:tgtEl>
                                      </p:cBhvr>
                                    </p:animEffect>
                                  </p:childTnLst>
                                </p:cTn>
                              </p:par>
                            </p:childTnLst>
                          </p:cTn>
                        </p:par>
                        <p:par>
                          <p:cTn id="45" fill="hold">
                            <p:stCondLst>
                              <p:cond delay="500"/>
                            </p:stCondLst>
                            <p:childTnLst>
                              <p:par>
                                <p:cTn id="46" presetID="22" presetClass="entr" presetSubtype="8" fill="hold" grpId="0" nodeType="afterEffect">
                                  <p:stCondLst>
                                    <p:cond delay="0"/>
                                  </p:stCondLst>
                                  <p:childTnLst>
                                    <p:set>
                                      <p:cBhvr>
                                        <p:cTn id="47" dur="1" fill="hold">
                                          <p:stCondLst>
                                            <p:cond delay="0"/>
                                          </p:stCondLst>
                                        </p:cTn>
                                        <p:tgtEl>
                                          <p:spTgt spid="36"/>
                                        </p:tgtEl>
                                        <p:attrNameLst>
                                          <p:attrName>style.visibility</p:attrName>
                                        </p:attrNameLst>
                                      </p:cBhvr>
                                      <p:to>
                                        <p:strVal val="visible"/>
                                      </p:to>
                                    </p:set>
                                    <p:animEffect transition="in" filter="wipe(left)">
                                      <p:cBhvr>
                                        <p:cTn id="48" dur="500"/>
                                        <p:tgtEl>
                                          <p:spTgt spid="36"/>
                                        </p:tgtEl>
                                      </p:cBhvr>
                                    </p:animEffect>
                                  </p:childTnLst>
                                </p:cTn>
                              </p:par>
                            </p:childTnLst>
                          </p:cTn>
                        </p:par>
                        <p:par>
                          <p:cTn id="49" fill="hold">
                            <p:stCondLst>
                              <p:cond delay="1000"/>
                            </p:stCondLst>
                            <p:childTnLst>
                              <p:par>
                                <p:cTn id="50" presetID="22" presetClass="entr" presetSubtype="8" fill="hold" grpId="0" nodeType="afterEffect">
                                  <p:stCondLst>
                                    <p:cond delay="0"/>
                                  </p:stCondLst>
                                  <p:childTnLst>
                                    <p:set>
                                      <p:cBhvr>
                                        <p:cTn id="51" dur="1" fill="hold">
                                          <p:stCondLst>
                                            <p:cond delay="0"/>
                                          </p:stCondLst>
                                        </p:cTn>
                                        <p:tgtEl>
                                          <p:spTgt spid="34"/>
                                        </p:tgtEl>
                                        <p:attrNameLst>
                                          <p:attrName>style.visibility</p:attrName>
                                        </p:attrNameLst>
                                      </p:cBhvr>
                                      <p:to>
                                        <p:strVal val="visible"/>
                                      </p:to>
                                    </p:set>
                                    <p:animEffect transition="in" filter="wipe(left)">
                                      <p:cBhvr>
                                        <p:cTn id="52"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34" grpId="0"/>
      <p:bldP spid="23" grpId="0" animBg="1"/>
      <p:bldP spid="24" grpId="0"/>
      <p:bldP spid="25" grpId="0" animBg="1"/>
      <p:bldP spid="28" grpId="0" animBg="1"/>
      <p:bldP spid="32" grpId="0" animBg="1"/>
      <p:bldP spid="35" grpId="0" animBg="1"/>
      <p:bldP spid="36" grpId="0" animBg="1"/>
      <p:bldP spid="29" grpId="0"/>
      <p:bldP spid="31" grpId="0" animBg="1"/>
    </p:bldLst>
  </p:timing>
  <p:extLst>
    <p:ext uri="{E180D4A7-C9FB-4DFB-919C-405C955672EB}">
      <p14:showEvtLst xmlns:p14="http://schemas.microsoft.com/office/powerpoint/2010/main">
        <p14:playEvt time="274" objId="15"/>
        <p14:stopEvt time="3140" objId="15"/>
        <p14:playEvt time="3880" objId="34"/>
        <p14:stopEvt time="6718" objId="34"/>
        <p14:playEvt time="9713" objId="34"/>
        <p14:pauseEvt time="11319" objId="34"/>
        <p14:stopEvt time="15463" objId="34"/>
      </p14:showEvtLst>
    </p:ext>
  </p:extLs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r>
              <a:rPr lang="en-SG" dirty="0"/>
              <a:t>SYPT 2020</a:t>
            </a:r>
          </a:p>
        </p:txBody>
      </p:sp>
      <p:sp>
        <p:nvSpPr>
          <p:cNvPr id="3" name="Slide Number Placeholder 2"/>
          <p:cNvSpPr>
            <a:spLocks noGrp="1"/>
          </p:cNvSpPr>
          <p:nvPr>
            <p:ph type="sldNum" sz="quarter" idx="11"/>
          </p:nvPr>
        </p:nvSpPr>
        <p:spPr/>
        <p:txBody>
          <a:bodyPr/>
          <a:lstStyle/>
          <a:p>
            <a:fld id="{6FB55397-3576-4B12-B4D8-3E370C504D99}" type="slidenum">
              <a:rPr lang="en-SG" smtClean="0"/>
              <a:t>40</a:t>
            </a:fld>
            <a:endParaRPr lang="en-SG"/>
          </a:p>
        </p:txBody>
      </p:sp>
      <p:sp>
        <p:nvSpPr>
          <p:cNvPr id="4" name="Title 3"/>
          <p:cNvSpPr>
            <a:spLocks noGrp="1"/>
          </p:cNvSpPr>
          <p:nvPr>
            <p:ph type="title"/>
          </p:nvPr>
        </p:nvSpPr>
        <p:spPr/>
        <p:txBody>
          <a:bodyPr/>
          <a:lstStyle/>
          <a:p>
            <a:r>
              <a:rPr lang="en-US" dirty="0"/>
              <a:t>Speckle Drift - Distance of Lens from Dark Surface (Zo)</a:t>
            </a:r>
          </a:p>
        </p:txBody>
      </p:sp>
      <mc:AlternateContent xmlns:mc="http://schemas.openxmlformats.org/markup-compatibility/2006" xmlns:a14="http://schemas.microsoft.com/office/drawing/2010/main">
        <mc:Choice Requires="a14">
          <p:sp>
            <p:nvSpPr>
              <p:cNvPr id="24" name="TextBox 23"/>
              <p:cNvSpPr txBox="1"/>
              <p:nvPr/>
            </p:nvSpPr>
            <p:spPr>
              <a:xfrm>
                <a:off x="5855289" y="3136508"/>
                <a:ext cx="2401439" cy="1200329"/>
              </a:xfrm>
              <a:prstGeom prst="rect">
                <a:avLst/>
              </a:prstGeom>
              <a:noFill/>
              <a:ln w="38100">
                <a:noFill/>
              </a:ln>
            </p:spPr>
            <p:txBody>
              <a:bodyPr wrap="square" rtlCol="0">
                <a:spAutoFit/>
              </a:bodyPr>
              <a:lstStyle/>
              <a:p>
                <a:r>
                  <a:rPr lang="en-US" i="1" dirty="0"/>
                  <a:t>Parameters:</a:t>
                </a:r>
              </a:p>
              <a:p>
                <a:r>
                  <a:rPr lang="en-US" i="1" dirty="0"/>
                  <a:t>Focal Length: 7.33 cm</a:t>
                </a:r>
              </a:p>
              <a:p>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𝑥</m:t>
                        </m:r>
                      </m:e>
                    </m:acc>
                  </m:oMath>
                </a14:m>
                <a:r>
                  <a:rPr lang="en-US" i="1" dirty="0"/>
                  <a:t>: -1 cm/s</a:t>
                </a:r>
              </a:p>
              <a:p>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𝑟</m:t>
                        </m:r>
                      </m:sub>
                    </m:sSub>
                  </m:oMath>
                </a14:m>
                <a:r>
                  <a:rPr lang="en-US" i="1" dirty="0"/>
                  <a:t>: 9.22 cm </a:t>
                </a:r>
              </a:p>
            </p:txBody>
          </p:sp>
        </mc:Choice>
        <mc:Fallback xmlns="">
          <p:sp>
            <p:nvSpPr>
              <p:cNvPr id="24" name="TextBox 23"/>
              <p:cNvSpPr txBox="1">
                <a:spLocks noRot="1" noChangeAspect="1" noMove="1" noResize="1" noEditPoints="1" noAdjustHandles="1" noChangeArrowheads="1" noChangeShapeType="1" noTextEdit="1"/>
              </p:cNvSpPr>
              <p:nvPr/>
            </p:nvSpPr>
            <p:spPr>
              <a:xfrm>
                <a:off x="5855289" y="3136508"/>
                <a:ext cx="2401439" cy="1200329"/>
              </a:xfrm>
              <a:prstGeom prst="rect">
                <a:avLst/>
              </a:prstGeom>
              <a:blipFill>
                <a:blip r:embed="rId3"/>
                <a:stretch>
                  <a:fillRect l="-2290" t="-2551" b="-8163"/>
                </a:stretch>
              </a:blipFill>
              <a:ln w="3810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p:cNvSpPr txBox="1"/>
              <p:nvPr/>
            </p:nvSpPr>
            <p:spPr>
              <a:xfrm>
                <a:off x="6366879" y="4507452"/>
                <a:ext cx="1023384" cy="276999"/>
              </a:xfrm>
              <a:prstGeom prst="rect">
                <a:avLst/>
              </a:prstGeom>
              <a:noFill/>
              <a:ln w="38100">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𝑇h𝑒𝑜𝑟𝑦</m:t>
                      </m:r>
                    </m:oMath>
                  </m:oMathPara>
                </a14:m>
                <a:endParaRPr lang="en-US" i="1" dirty="0">
                  <a:latin typeface="Cambria Math" panose="02040503050406030204" pitchFamily="18" charset="0"/>
                  <a:ea typeface="Cambria Math" panose="02040503050406030204" pitchFamily="18" charset="0"/>
                </a:endParaRPr>
              </a:p>
            </p:txBody>
          </p:sp>
        </mc:Choice>
        <mc:Fallback xmlns="">
          <p:sp>
            <p:nvSpPr>
              <p:cNvPr id="25" name="TextBox 24"/>
              <p:cNvSpPr txBox="1">
                <a:spLocks noRot="1" noChangeAspect="1" noMove="1" noResize="1" noEditPoints="1" noAdjustHandles="1" noChangeArrowheads="1" noChangeShapeType="1" noTextEdit="1"/>
              </p:cNvSpPr>
              <p:nvPr/>
            </p:nvSpPr>
            <p:spPr>
              <a:xfrm>
                <a:off x="6366879" y="4507452"/>
                <a:ext cx="1023384" cy="276999"/>
              </a:xfrm>
              <a:prstGeom prst="rect">
                <a:avLst/>
              </a:prstGeom>
              <a:blipFill>
                <a:blip r:embed="rId4"/>
                <a:stretch>
                  <a:fillRect b="-34783"/>
                </a:stretch>
              </a:blipFill>
              <a:ln w="3810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p:cNvSpPr txBox="1"/>
              <p:nvPr/>
            </p:nvSpPr>
            <p:spPr>
              <a:xfrm>
                <a:off x="6505525" y="4912256"/>
                <a:ext cx="1023384" cy="276999"/>
              </a:xfrm>
              <a:prstGeom prst="rect">
                <a:avLst/>
              </a:prstGeom>
              <a:noFill/>
              <a:ln w="38100">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𝐸𝑥𝑝𝑒𝑟𝑖𝑚𝑒𝑛𝑡𝑎𝑙</m:t>
                      </m:r>
                    </m:oMath>
                  </m:oMathPara>
                </a14:m>
                <a:endParaRPr lang="en-US" i="1" dirty="0">
                  <a:latin typeface="Cambria Math" panose="02040503050406030204" pitchFamily="18" charset="0"/>
                  <a:ea typeface="Cambria Math" panose="02040503050406030204" pitchFamily="18" charset="0"/>
                </a:endParaRPr>
              </a:p>
            </p:txBody>
          </p:sp>
        </mc:Choice>
        <mc:Fallback xmlns="">
          <p:sp>
            <p:nvSpPr>
              <p:cNvPr id="26" name="TextBox 25"/>
              <p:cNvSpPr txBox="1">
                <a:spLocks noRot="1" noChangeAspect="1" noMove="1" noResize="1" noEditPoints="1" noAdjustHandles="1" noChangeArrowheads="1" noChangeShapeType="1" noTextEdit="1"/>
              </p:cNvSpPr>
              <p:nvPr/>
            </p:nvSpPr>
            <p:spPr>
              <a:xfrm>
                <a:off x="6505525" y="4912256"/>
                <a:ext cx="1023384" cy="276999"/>
              </a:xfrm>
              <a:prstGeom prst="rect">
                <a:avLst/>
              </a:prstGeom>
              <a:blipFill>
                <a:blip r:embed="rId5"/>
                <a:stretch>
                  <a:fillRect l="-10714" r="-49405" b="-37778"/>
                </a:stretch>
              </a:blipFill>
              <a:ln w="38100">
                <a:noFill/>
              </a:ln>
            </p:spPr>
            <p:txBody>
              <a:bodyPr/>
              <a:lstStyle/>
              <a:p>
                <a:r>
                  <a:rPr lang="en-US">
                    <a:noFill/>
                  </a:rPr>
                  <a:t> </a:t>
                </a:r>
              </a:p>
            </p:txBody>
          </p:sp>
        </mc:Fallback>
      </mc:AlternateContent>
      <p:pic>
        <p:nvPicPr>
          <p:cNvPr id="27" name="Picture 26"/>
          <p:cNvPicPr>
            <a:picLocks noChangeAspect="1"/>
          </p:cNvPicPr>
          <p:nvPr/>
        </p:nvPicPr>
        <p:blipFill rotWithShape="1">
          <a:blip r:embed="rId6">
            <a:clrChange>
              <a:clrFrom>
                <a:srgbClr val="FFFFFF"/>
              </a:clrFrom>
              <a:clrTo>
                <a:srgbClr val="FFFFFF">
                  <a:alpha val="0"/>
                </a:srgbClr>
              </a:clrTo>
            </a:clrChange>
          </a:blip>
          <a:srcRect l="60841" t="86608" r="34928" b="2293"/>
          <a:stretch/>
        </p:blipFill>
        <p:spPr>
          <a:xfrm>
            <a:off x="6038912" y="4823728"/>
            <a:ext cx="362858" cy="391885"/>
          </a:xfrm>
          <a:prstGeom prst="rect">
            <a:avLst/>
          </a:prstGeom>
        </p:spPr>
      </p:pic>
      <p:grpSp>
        <p:nvGrpSpPr>
          <p:cNvPr id="28" name="Group 27">
            <a:extLst>
              <a:ext uri="{FF2B5EF4-FFF2-40B4-BE49-F238E27FC236}">
                <a16:creationId xmlns:a16="http://schemas.microsoft.com/office/drawing/2014/main" id="{0E3A7137-AA01-4EB1-BD3A-2A487073D941}"/>
              </a:ext>
            </a:extLst>
          </p:cNvPr>
          <p:cNvGrpSpPr/>
          <p:nvPr/>
        </p:nvGrpSpPr>
        <p:grpSpPr>
          <a:xfrm>
            <a:off x="1183167" y="6269881"/>
            <a:ext cx="6777665" cy="344469"/>
            <a:chOff x="164165" y="6353803"/>
            <a:chExt cx="6777665" cy="344469"/>
          </a:xfrm>
        </p:grpSpPr>
        <p:sp>
          <p:nvSpPr>
            <p:cNvPr id="29" name="TextBox 28">
              <a:extLst>
                <a:ext uri="{FF2B5EF4-FFF2-40B4-BE49-F238E27FC236}">
                  <a16:creationId xmlns:a16="http://schemas.microsoft.com/office/drawing/2014/main" id="{80AAD0A4-97ED-4120-A4C9-E6B44E876CC9}"/>
                </a:ext>
              </a:extLst>
            </p:cNvPr>
            <p:cNvSpPr txBox="1"/>
            <p:nvPr/>
          </p:nvSpPr>
          <p:spPr>
            <a:xfrm>
              <a:off x="2189065" y="6353804"/>
              <a:ext cx="1034963" cy="307777"/>
            </a:xfrm>
            <a:prstGeom prst="rect">
              <a:avLst/>
            </a:prstGeom>
            <a:noFill/>
          </p:spPr>
          <p:txBody>
            <a:bodyPr wrap="none" rtlCol="0">
              <a:spAutoFit/>
            </a:bodyPr>
            <a:lstStyle/>
            <a:p>
              <a:pPr algn="ctr"/>
              <a:r>
                <a:rPr lang="en-SG" sz="1400" dirty="0">
                  <a:ea typeface="Segoe UI" charset="0"/>
                  <a:cs typeface="Segoe UI" charset="0"/>
                </a:rPr>
                <a:t>Qualitative</a:t>
              </a:r>
            </a:p>
          </p:txBody>
        </p:sp>
        <p:sp>
          <p:nvSpPr>
            <p:cNvPr id="31" name="TextBox 30">
              <a:extLst>
                <a:ext uri="{FF2B5EF4-FFF2-40B4-BE49-F238E27FC236}">
                  <a16:creationId xmlns:a16="http://schemas.microsoft.com/office/drawing/2014/main" id="{CB06E594-14E8-4349-A3B2-51B1C83AB8C8}"/>
                </a:ext>
              </a:extLst>
            </p:cNvPr>
            <p:cNvSpPr txBox="1"/>
            <p:nvPr/>
          </p:nvSpPr>
          <p:spPr>
            <a:xfrm>
              <a:off x="3860508" y="6353803"/>
              <a:ext cx="1153586" cy="307777"/>
            </a:xfrm>
            <a:prstGeom prst="rect">
              <a:avLst/>
            </a:prstGeom>
            <a:noFill/>
            <a:ln>
              <a:noFill/>
            </a:ln>
          </p:spPr>
          <p:txBody>
            <a:bodyPr wrap="none" rtlCol="0">
              <a:spAutoFit/>
            </a:bodyPr>
            <a:lstStyle/>
            <a:p>
              <a:pPr algn="ctr"/>
              <a:r>
                <a:rPr lang="en-SG" sz="1400" b="0" dirty="0">
                  <a:ln>
                    <a:noFill/>
                  </a:ln>
                  <a:solidFill>
                    <a:srgbClr val="C00000"/>
                  </a:solidFill>
                  <a:latin typeface="Segoe UI" charset="0"/>
                  <a:ea typeface="Segoe UI" charset="0"/>
                  <a:cs typeface="Segoe UI" charset="0"/>
                </a:rPr>
                <a:t>Quantitative</a:t>
              </a:r>
            </a:p>
          </p:txBody>
        </p:sp>
        <p:sp>
          <p:nvSpPr>
            <p:cNvPr id="32" name="TextBox 31">
              <a:extLst>
                <a:ext uri="{FF2B5EF4-FFF2-40B4-BE49-F238E27FC236}">
                  <a16:creationId xmlns:a16="http://schemas.microsoft.com/office/drawing/2014/main" id="{E642D2CC-CF26-46EF-A352-43F1F7A7DE0E}"/>
                </a:ext>
              </a:extLst>
            </p:cNvPr>
            <p:cNvSpPr txBox="1"/>
            <p:nvPr/>
          </p:nvSpPr>
          <p:spPr>
            <a:xfrm>
              <a:off x="5612553" y="6353803"/>
              <a:ext cx="1034257" cy="307777"/>
            </a:xfrm>
            <a:prstGeom prst="rect">
              <a:avLst/>
            </a:prstGeom>
            <a:noFill/>
          </p:spPr>
          <p:txBody>
            <a:bodyPr wrap="none" rtlCol="0">
              <a:spAutoFit/>
            </a:bodyPr>
            <a:lstStyle/>
            <a:p>
              <a:pPr algn="ctr"/>
              <a:r>
                <a:rPr lang="en-SG" sz="1400" dirty="0"/>
                <a:t>Conclusion</a:t>
              </a:r>
            </a:p>
          </p:txBody>
        </p:sp>
        <p:cxnSp>
          <p:nvCxnSpPr>
            <p:cNvPr id="33" name="Straight Connector 32">
              <a:extLst>
                <a:ext uri="{FF2B5EF4-FFF2-40B4-BE49-F238E27FC236}">
                  <a16:creationId xmlns:a16="http://schemas.microsoft.com/office/drawing/2014/main" id="{3C5A11E0-5486-4291-BAFC-4703AFFBA72B}"/>
                </a:ext>
              </a:extLst>
            </p:cNvPr>
            <p:cNvCxnSpPr>
              <a:cxnSpLocks/>
            </p:cNvCxnSpPr>
            <p:nvPr/>
          </p:nvCxnSpPr>
          <p:spPr>
            <a:xfrm flipV="1">
              <a:off x="164165" y="6695222"/>
              <a:ext cx="1624295" cy="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C038DE49-FC64-4960-AFBE-A134066B0299}"/>
                </a:ext>
              </a:extLst>
            </p:cNvPr>
            <p:cNvSpPr txBox="1"/>
            <p:nvPr/>
          </p:nvSpPr>
          <p:spPr>
            <a:xfrm>
              <a:off x="407967" y="6353806"/>
              <a:ext cx="1131335" cy="307777"/>
            </a:xfrm>
            <a:prstGeom prst="rect">
              <a:avLst/>
            </a:prstGeom>
            <a:noFill/>
          </p:spPr>
          <p:txBody>
            <a:bodyPr wrap="none" rtlCol="0">
              <a:spAutoFit/>
            </a:bodyPr>
            <a:lstStyle/>
            <a:p>
              <a:pPr algn="ctr"/>
              <a:r>
                <a:rPr lang="en-SG" sz="1400" dirty="0">
                  <a:cs typeface="Segoe UI Semibold" panose="020B0702040204020203" pitchFamily="34" charset="0"/>
                </a:rPr>
                <a:t>Introduction</a:t>
              </a:r>
            </a:p>
          </p:txBody>
        </p:sp>
        <p:cxnSp>
          <p:nvCxnSpPr>
            <p:cNvPr id="35" name="Straight Connector 34">
              <a:extLst>
                <a:ext uri="{FF2B5EF4-FFF2-40B4-BE49-F238E27FC236}">
                  <a16:creationId xmlns:a16="http://schemas.microsoft.com/office/drawing/2014/main" id="{0B173E45-F167-485F-A5F6-AE1D1B0940DF}"/>
                </a:ext>
              </a:extLst>
            </p:cNvPr>
            <p:cNvCxnSpPr>
              <a:cxnSpLocks/>
            </p:cNvCxnSpPr>
            <p:nvPr/>
          </p:nvCxnSpPr>
          <p:spPr>
            <a:xfrm flipV="1">
              <a:off x="1880544" y="6695220"/>
              <a:ext cx="1624295" cy="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2D103EE8-4103-4552-9545-15389E7BA077}"/>
                </a:ext>
              </a:extLst>
            </p:cNvPr>
            <p:cNvCxnSpPr>
              <a:cxnSpLocks/>
            </p:cNvCxnSpPr>
            <p:nvPr/>
          </p:nvCxnSpPr>
          <p:spPr>
            <a:xfrm flipV="1">
              <a:off x="3596923" y="6698270"/>
              <a:ext cx="1624295" cy="2"/>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A421A564-AF8E-4A82-B1BF-AC07D1BFBC26}"/>
                </a:ext>
              </a:extLst>
            </p:cNvPr>
            <p:cNvCxnSpPr>
              <a:cxnSpLocks/>
            </p:cNvCxnSpPr>
            <p:nvPr/>
          </p:nvCxnSpPr>
          <p:spPr>
            <a:xfrm flipV="1">
              <a:off x="5317535" y="6695218"/>
              <a:ext cx="1624295" cy="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8" name="Rectangle 7"/>
          <p:cNvSpPr/>
          <p:nvPr/>
        </p:nvSpPr>
        <p:spPr>
          <a:xfrm>
            <a:off x="4447607" y="3244334"/>
            <a:ext cx="248786" cy="369332"/>
          </a:xfrm>
          <a:prstGeom prst="rect">
            <a:avLst/>
          </a:prstGeom>
        </p:spPr>
        <p:txBody>
          <a:bodyPr wrap="none">
            <a:spAutoFit/>
          </a:bodyPr>
          <a:lstStyle/>
          <a:p>
            <a:r>
              <a:rPr lang="en-US" dirty="0">
                <a:latin typeface="Inherited"/>
              </a:rPr>
              <a:t> </a:t>
            </a:r>
            <a:endParaRPr lang="en-US" dirty="0"/>
          </a:p>
        </p:txBody>
      </p:sp>
      <p:pic>
        <p:nvPicPr>
          <p:cNvPr id="9" name="Picture 8"/>
          <p:cNvPicPr>
            <a:picLocks noChangeAspect="1"/>
          </p:cNvPicPr>
          <p:nvPr/>
        </p:nvPicPr>
        <p:blipFill rotWithShape="1">
          <a:blip r:embed="rId7">
            <a:clrChange>
              <a:clrFrom>
                <a:srgbClr val="FFFFFF"/>
              </a:clrFrom>
              <a:clrTo>
                <a:srgbClr val="FFFFFF">
                  <a:alpha val="0"/>
                </a:srgbClr>
              </a:clrTo>
            </a:clrChange>
          </a:blip>
          <a:srcRect l="84774" t="34586" r="12041" b="60845"/>
          <a:stretch/>
        </p:blipFill>
        <p:spPr>
          <a:xfrm rot="1345417">
            <a:off x="5983764" y="4502053"/>
            <a:ext cx="437005" cy="334873"/>
          </a:xfrm>
          <a:prstGeom prst="rect">
            <a:avLst/>
          </a:prstGeom>
        </p:spPr>
      </p:pic>
      <p:pic>
        <p:nvPicPr>
          <p:cNvPr id="6" name="Picture 5"/>
          <p:cNvPicPr>
            <a:picLocks noChangeAspect="1"/>
          </p:cNvPicPr>
          <p:nvPr/>
        </p:nvPicPr>
        <p:blipFill>
          <a:blip r:embed="rId8">
            <a:clrChange>
              <a:clrFrom>
                <a:srgbClr val="FFFFFF"/>
              </a:clrFrom>
              <a:clrTo>
                <a:srgbClr val="FFFFFF">
                  <a:alpha val="0"/>
                </a:srgbClr>
              </a:clrTo>
            </a:clrChange>
          </a:blip>
          <a:stretch>
            <a:fillRect/>
          </a:stretch>
        </p:blipFill>
        <p:spPr>
          <a:xfrm>
            <a:off x="1163401" y="1815027"/>
            <a:ext cx="7332183" cy="4324630"/>
          </a:xfrm>
          <a:prstGeom prst="rect">
            <a:avLst/>
          </a:prstGeom>
        </p:spPr>
      </p:pic>
    </p:spTree>
    <p:extLst>
      <p:ext uri="{BB962C8B-B14F-4D97-AF65-F5344CB8AC3E}">
        <p14:creationId xmlns:p14="http://schemas.microsoft.com/office/powerpoint/2010/main" val="5653077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7" name="Picture 116"/>
          <p:cNvPicPr>
            <a:picLocks noChangeAspect="1"/>
          </p:cNvPicPr>
          <p:nvPr/>
        </p:nvPicPr>
        <p:blipFill>
          <a:blip r:embed="rId3">
            <a:clrChange>
              <a:clrFrom>
                <a:srgbClr val="FFFFFF"/>
              </a:clrFrom>
              <a:clrTo>
                <a:srgbClr val="FFFFFF">
                  <a:alpha val="0"/>
                </a:srgbClr>
              </a:clrTo>
            </a:clrChange>
          </a:blip>
          <a:stretch>
            <a:fillRect/>
          </a:stretch>
        </p:blipFill>
        <p:spPr>
          <a:xfrm>
            <a:off x="888760" y="1664476"/>
            <a:ext cx="3760151" cy="2217793"/>
          </a:xfrm>
          <a:prstGeom prst="rect">
            <a:avLst/>
          </a:prstGeom>
        </p:spPr>
      </p:pic>
      <p:sp>
        <p:nvSpPr>
          <p:cNvPr id="2" name="Footer Placeholder 1"/>
          <p:cNvSpPr>
            <a:spLocks noGrp="1"/>
          </p:cNvSpPr>
          <p:nvPr>
            <p:ph type="ftr" sz="quarter" idx="10"/>
          </p:nvPr>
        </p:nvSpPr>
        <p:spPr/>
        <p:txBody>
          <a:bodyPr/>
          <a:lstStyle/>
          <a:p>
            <a:r>
              <a:rPr lang="en-SG" dirty="0"/>
              <a:t>SYPT 2020</a:t>
            </a:r>
          </a:p>
        </p:txBody>
      </p:sp>
      <p:sp>
        <p:nvSpPr>
          <p:cNvPr id="3" name="Slide Number Placeholder 2"/>
          <p:cNvSpPr>
            <a:spLocks noGrp="1"/>
          </p:cNvSpPr>
          <p:nvPr>
            <p:ph type="sldNum" sz="quarter" idx="11"/>
          </p:nvPr>
        </p:nvSpPr>
        <p:spPr/>
        <p:txBody>
          <a:bodyPr/>
          <a:lstStyle/>
          <a:p>
            <a:fld id="{6FB55397-3576-4B12-B4D8-3E370C504D99}" type="slidenum">
              <a:rPr lang="en-SG" smtClean="0"/>
              <a:t>41</a:t>
            </a:fld>
            <a:endParaRPr lang="en-SG"/>
          </a:p>
        </p:txBody>
      </p:sp>
      <p:sp>
        <p:nvSpPr>
          <p:cNvPr id="4" name="Title 3"/>
          <p:cNvSpPr>
            <a:spLocks noGrp="1"/>
          </p:cNvSpPr>
          <p:nvPr>
            <p:ph type="title"/>
          </p:nvPr>
        </p:nvSpPr>
        <p:spPr/>
        <p:txBody>
          <a:bodyPr/>
          <a:lstStyle/>
          <a:p>
            <a:r>
              <a:rPr lang="en-US" dirty="0"/>
              <a:t>Speckle Drift - Distance of Lens from Dark Surface (Zo)</a:t>
            </a:r>
          </a:p>
        </p:txBody>
      </p:sp>
      <p:grpSp>
        <p:nvGrpSpPr>
          <p:cNvPr id="102" name="Group 101"/>
          <p:cNvGrpSpPr/>
          <p:nvPr/>
        </p:nvGrpSpPr>
        <p:grpSpPr>
          <a:xfrm>
            <a:off x="6305054" y="5324180"/>
            <a:ext cx="2635036" cy="838547"/>
            <a:chOff x="9099873" y="4667886"/>
            <a:chExt cx="2635036" cy="838547"/>
          </a:xfrm>
        </p:grpSpPr>
        <p:sp>
          <p:nvSpPr>
            <p:cNvPr id="103" name="Oval 102"/>
            <p:cNvSpPr/>
            <p:nvPr/>
          </p:nvSpPr>
          <p:spPr>
            <a:xfrm>
              <a:off x="9099873" y="5201759"/>
              <a:ext cx="137721" cy="135511"/>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p:cNvSpPr/>
            <p:nvPr/>
          </p:nvSpPr>
          <p:spPr>
            <a:xfrm>
              <a:off x="9100610" y="4789457"/>
              <a:ext cx="137721" cy="135511"/>
            </a:xfrm>
            <a:prstGeom prst="ellipse">
              <a:avLst/>
            </a:prstGeom>
            <a:solidFill>
              <a:srgbClr val="0070A4"/>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p:cNvSpPr/>
            <p:nvPr/>
          </p:nvSpPr>
          <p:spPr>
            <a:xfrm>
              <a:off x="9440350" y="4667886"/>
              <a:ext cx="2294559" cy="8385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tx1"/>
                  </a:solidFill>
                </a:rPr>
                <a:t>Position of Speckle</a:t>
              </a:r>
            </a:p>
            <a:p>
              <a:endParaRPr lang="en-US" sz="1400" dirty="0">
                <a:solidFill>
                  <a:schemeClr val="tx1"/>
                </a:solidFill>
              </a:endParaRPr>
            </a:p>
            <a:p>
              <a:r>
                <a:rPr lang="en-US" sz="1400" dirty="0">
                  <a:solidFill>
                    <a:schemeClr val="tx1"/>
                  </a:solidFill>
                </a:rPr>
                <a:t>Position of Scattering Spot</a:t>
              </a:r>
            </a:p>
          </p:txBody>
        </p:sp>
      </p:grpSp>
      <p:grpSp>
        <p:nvGrpSpPr>
          <p:cNvPr id="7" name="Group 6"/>
          <p:cNvGrpSpPr/>
          <p:nvPr/>
        </p:nvGrpSpPr>
        <p:grpSpPr>
          <a:xfrm>
            <a:off x="4286761" y="2514579"/>
            <a:ext cx="4298439" cy="2813467"/>
            <a:chOff x="4286761" y="2514579"/>
            <a:chExt cx="4298439" cy="2813467"/>
          </a:xfrm>
        </p:grpSpPr>
        <p:cxnSp>
          <p:nvCxnSpPr>
            <p:cNvPr id="93" name="Straight Connector 92"/>
            <p:cNvCxnSpPr/>
            <p:nvPr/>
          </p:nvCxnSpPr>
          <p:spPr>
            <a:xfrm>
              <a:off x="5653434" y="4703181"/>
              <a:ext cx="1731016" cy="0"/>
            </a:xfrm>
            <a:prstGeom prst="line">
              <a:avLst/>
            </a:prstGeom>
            <a:ln w="38100">
              <a:solidFill>
                <a:srgbClr val="CC337F"/>
              </a:solidFill>
            </a:ln>
          </p:spPr>
          <p:style>
            <a:lnRef idx="1">
              <a:schemeClr val="accent1"/>
            </a:lnRef>
            <a:fillRef idx="0">
              <a:schemeClr val="accent1"/>
            </a:fillRef>
            <a:effectRef idx="0">
              <a:schemeClr val="accent1"/>
            </a:effectRef>
            <a:fontRef idx="minor">
              <a:schemeClr val="tx1"/>
            </a:fontRef>
          </p:style>
        </p:cxnSp>
        <p:grpSp>
          <p:nvGrpSpPr>
            <p:cNvPr id="95" name="Group 94"/>
            <p:cNvGrpSpPr/>
            <p:nvPr/>
          </p:nvGrpSpPr>
          <p:grpSpPr>
            <a:xfrm>
              <a:off x="4774890" y="4250167"/>
              <a:ext cx="1735779" cy="382293"/>
              <a:chOff x="3692293" y="4299301"/>
              <a:chExt cx="1735779" cy="1175308"/>
            </a:xfrm>
          </p:grpSpPr>
          <p:sp>
            <p:nvSpPr>
              <p:cNvPr id="96" name="Oval 95"/>
              <p:cNvSpPr/>
              <p:nvPr/>
            </p:nvSpPr>
            <p:spPr>
              <a:xfrm>
                <a:off x="3697056" y="4702407"/>
                <a:ext cx="1731016" cy="358815"/>
              </a:xfrm>
              <a:prstGeom prst="ellips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7" name="Straight Connector 96"/>
              <p:cNvCxnSpPr/>
              <p:nvPr/>
            </p:nvCxnSpPr>
            <p:spPr>
              <a:xfrm>
                <a:off x="4300538" y="4299301"/>
                <a:ext cx="509377" cy="3347"/>
              </a:xfrm>
              <a:prstGeom prst="line">
                <a:avLst/>
              </a:prstGeom>
              <a:ln w="19050"/>
            </p:spPr>
            <p:style>
              <a:lnRef idx="1">
                <a:schemeClr val="dk1"/>
              </a:lnRef>
              <a:fillRef idx="0">
                <a:schemeClr val="dk1"/>
              </a:fillRef>
              <a:effectRef idx="0">
                <a:schemeClr val="dk1"/>
              </a:effectRef>
              <a:fontRef idx="minor">
                <a:schemeClr val="tx1"/>
              </a:fontRef>
            </p:style>
          </p:cxnSp>
          <p:cxnSp>
            <p:nvCxnSpPr>
              <p:cNvPr id="98" name="Straight Connector 97"/>
              <p:cNvCxnSpPr/>
              <p:nvPr/>
            </p:nvCxnSpPr>
            <p:spPr>
              <a:xfrm flipH="1">
                <a:off x="4571435" y="4334482"/>
                <a:ext cx="178" cy="1140127"/>
              </a:xfrm>
              <a:prstGeom prst="line">
                <a:avLst/>
              </a:prstGeom>
              <a:ln w="19050"/>
            </p:spPr>
            <p:style>
              <a:lnRef idx="1">
                <a:schemeClr val="dk1"/>
              </a:lnRef>
              <a:fillRef idx="0">
                <a:schemeClr val="dk1"/>
              </a:fillRef>
              <a:effectRef idx="0">
                <a:schemeClr val="dk1"/>
              </a:effectRef>
              <a:fontRef idx="minor">
                <a:schemeClr val="tx1"/>
              </a:fontRef>
            </p:style>
          </p:cxnSp>
          <p:cxnSp>
            <p:nvCxnSpPr>
              <p:cNvPr id="99" name="Straight Connector 98"/>
              <p:cNvCxnSpPr/>
              <p:nvPr/>
            </p:nvCxnSpPr>
            <p:spPr>
              <a:xfrm>
                <a:off x="3692293" y="4881815"/>
                <a:ext cx="1731016"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00" name="Straight Connector 99"/>
              <p:cNvCxnSpPr/>
              <p:nvPr/>
            </p:nvCxnSpPr>
            <p:spPr>
              <a:xfrm>
                <a:off x="4300080" y="5455155"/>
                <a:ext cx="509377" cy="3347"/>
              </a:xfrm>
              <a:prstGeom prst="line">
                <a:avLst/>
              </a:prstGeom>
              <a:ln w="19050"/>
            </p:spPr>
            <p:style>
              <a:lnRef idx="1">
                <a:schemeClr val="dk1"/>
              </a:lnRef>
              <a:fillRef idx="0">
                <a:schemeClr val="dk1"/>
              </a:fillRef>
              <a:effectRef idx="0">
                <a:schemeClr val="dk1"/>
              </a:effectRef>
              <a:fontRef idx="minor">
                <a:schemeClr val="tx1"/>
              </a:fontRef>
            </p:style>
          </p:cxnSp>
        </p:grpSp>
        <p:cxnSp>
          <p:nvCxnSpPr>
            <p:cNvPr id="101" name="Straight Connector 100"/>
            <p:cNvCxnSpPr/>
            <p:nvPr/>
          </p:nvCxnSpPr>
          <p:spPr>
            <a:xfrm flipH="1">
              <a:off x="5653434" y="2514579"/>
              <a:ext cx="386" cy="2777178"/>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06" name="Isosceles Triangle 105"/>
            <p:cNvSpPr/>
            <p:nvPr/>
          </p:nvSpPr>
          <p:spPr>
            <a:xfrm rot="7062453">
              <a:off x="5059703" y="3919255"/>
              <a:ext cx="171502" cy="327553"/>
            </a:xfrm>
            <a:prstGeom prst="triangl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Isosceles Triangle 106"/>
            <p:cNvSpPr/>
            <p:nvPr/>
          </p:nvSpPr>
          <p:spPr>
            <a:xfrm rot="10800000">
              <a:off x="4681354" y="3996265"/>
              <a:ext cx="189317" cy="344993"/>
            </a:xfrm>
            <a:prstGeom prst="triangle">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4" name="Straight Connector 113"/>
            <p:cNvCxnSpPr/>
            <p:nvPr/>
          </p:nvCxnSpPr>
          <p:spPr>
            <a:xfrm>
              <a:off x="4774890" y="3877588"/>
              <a:ext cx="2564004" cy="1450458"/>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a:endCxn id="96" idx="2"/>
            </p:cNvCxnSpPr>
            <p:nvPr/>
          </p:nvCxnSpPr>
          <p:spPr>
            <a:xfrm flipH="1">
              <a:off x="4779653" y="3877588"/>
              <a:ext cx="3758" cy="562053"/>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a:stCxn id="96" idx="2"/>
            </p:cNvCxnSpPr>
            <p:nvPr/>
          </p:nvCxnSpPr>
          <p:spPr>
            <a:xfrm>
              <a:off x="4779653" y="4439641"/>
              <a:ext cx="3805547" cy="851715"/>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sp>
          <p:nvSpPr>
            <p:cNvPr id="130" name="Oval 129"/>
            <p:cNvSpPr/>
            <p:nvPr/>
          </p:nvSpPr>
          <p:spPr>
            <a:xfrm>
              <a:off x="6139269" y="4625241"/>
              <a:ext cx="137721" cy="135511"/>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Oval 130"/>
            <p:cNvSpPr/>
            <p:nvPr/>
          </p:nvSpPr>
          <p:spPr>
            <a:xfrm>
              <a:off x="5903049" y="4641785"/>
              <a:ext cx="137721" cy="135511"/>
            </a:xfrm>
            <a:prstGeom prst="ellipse">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Left Brace 139"/>
            <p:cNvSpPr/>
            <p:nvPr/>
          </p:nvSpPr>
          <p:spPr>
            <a:xfrm rot="10800000">
              <a:off x="6567776" y="4439239"/>
              <a:ext cx="181941" cy="260528"/>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3" name="Left Brace 142"/>
            <p:cNvSpPr/>
            <p:nvPr/>
          </p:nvSpPr>
          <p:spPr>
            <a:xfrm rot="10800000">
              <a:off x="6565870" y="3864616"/>
              <a:ext cx="205186" cy="571210"/>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53" name="TextBox 152"/>
                <p:cNvSpPr txBox="1"/>
                <p:nvPr/>
              </p:nvSpPr>
              <p:spPr>
                <a:xfrm>
                  <a:off x="6851170" y="3994090"/>
                  <a:ext cx="287673" cy="276999"/>
                </a:xfrm>
                <a:prstGeom prst="rect">
                  <a:avLst/>
                </a:prstGeom>
                <a:noFill/>
                <a:ln w="38100">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𝑍𝑜</m:t>
                        </m:r>
                      </m:oMath>
                    </m:oMathPara>
                  </a14:m>
                  <a:endParaRPr lang="en-US" i="1" dirty="0"/>
                </a:p>
              </p:txBody>
            </p:sp>
          </mc:Choice>
          <mc:Fallback xmlns="">
            <p:sp>
              <p:nvSpPr>
                <p:cNvPr id="153" name="TextBox 152"/>
                <p:cNvSpPr txBox="1">
                  <a:spLocks noRot="1" noChangeAspect="1" noMove="1" noResize="1" noEditPoints="1" noAdjustHandles="1" noChangeArrowheads="1" noChangeShapeType="1" noTextEdit="1"/>
                </p:cNvSpPr>
                <p:nvPr/>
              </p:nvSpPr>
              <p:spPr>
                <a:xfrm>
                  <a:off x="6851170" y="3994090"/>
                  <a:ext cx="287673" cy="276999"/>
                </a:xfrm>
                <a:prstGeom prst="rect">
                  <a:avLst/>
                </a:prstGeom>
                <a:blipFill>
                  <a:blip r:embed="rId4"/>
                  <a:stretch>
                    <a:fillRect l="-25532" r="-23404" b="-10870"/>
                  </a:stretch>
                </a:blipFill>
                <a:ln w="3810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4" name="TextBox 153"/>
                <p:cNvSpPr txBox="1"/>
                <p:nvPr/>
              </p:nvSpPr>
              <p:spPr>
                <a:xfrm>
                  <a:off x="6851170" y="4390821"/>
                  <a:ext cx="287673" cy="276999"/>
                </a:xfrm>
                <a:prstGeom prst="rect">
                  <a:avLst/>
                </a:prstGeom>
                <a:noFill/>
                <a:ln w="38100">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𝑍𝑟</m:t>
                        </m:r>
                      </m:oMath>
                    </m:oMathPara>
                  </a14:m>
                  <a:endParaRPr lang="en-US" i="1" dirty="0"/>
                </a:p>
              </p:txBody>
            </p:sp>
          </mc:Choice>
          <mc:Fallback xmlns="">
            <p:sp>
              <p:nvSpPr>
                <p:cNvPr id="154" name="TextBox 153"/>
                <p:cNvSpPr txBox="1">
                  <a:spLocks noRot="1" noChangeAspect="1" noMove="1" noResize="1" noEditPoints="1" noAdjustHandles="1" noChangeArrowheads="1" noChangeShapeType="1" noTextEdit="1"/>
                </p:cNvSpPr>
                <p:nvPr/>
              </p:nvSpPr>
              <p:spPr>
                <a:xfrm>
                  <a:off x="6851170" y="4390821"/>
                  <a:ext cx="287673" cy="276999"/>
                </a:xfrm>
                <a:prstGeom prst="rect">
                  <a:avLst/>
                </a:prstGeom>
                <a:blipFill>
                  <a:blip r:embed="rId5"/>
                  <a:stretch>
                    <a:fillRect l="-23404" r="-21277" b="-10870"/>
                  </a:stretch>
                </a:blipFill>
                <a:ln w="38100">
                  <a:noFill/>
                </a:ln>
              </p:spPr>
              <p:txBody>
                <a:bodyPr/>
                <a:lstStyle/>
                <a:p>
                  <a:r>
                    <a:rPr lang="en-US">
                      <a:noFill/>
                    </a:rPr>
                    <a:t> </a:t>
                  </a:r>
                </a:p>
              </p:txBody>
            </p:sp>
          </mc:Fallback>
        </mc:AlternateContent>
        <p:grpSp>
          <p:nvGrpSpPr>
            <p:cNvPr id="155" name="Group 154"/>
            <p:cNvGrpSpPr/>
            <p:nvPr/>
          </p:nvGrpSpPr>
          <p:grpSpPr>
            <a:xfrm>
              <a:off x="4729334" y="3803040"/>
              <a:ext cx="1750086" cy="101473"/>
              <a:chOff x="4666688" y="1810105"/>
              <a:chExt cx="1750086" cy="101473"/>
            </a:xfrm>
          </p:grpSpPr>
          <p:cxnSp>
            <p:nvCxnSpPr>
              <p:cNvPr id="156" name="Straight Connector 155"/>
              <p:cNvCxnSpPr/>
              <p:nvPr/>
            </p:nvCxnSpPr>
            <p:spPr>
              <a:xfrm flipH="1" flipV="1">
                <a:off x="4805242" y="1860841"/>
                <a:ext cx="1611532" cy="1084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57" name="Oval 156"/>
              <p:cNvSpPr/>
              <p:nvPr/>
            </p:nvSpPr>
            <p:spPr>
              <a:xfrm>
                <a:off x="4666688" y="1810105"/>
                <a:ext cx="100008" cy="101473"/>
              </a:xfrm>
              <a:prstGeom prst="ellipse">
                <a:avLst/>
              </a:prstGeom>
              <a:solidFill>
                <a:srgbClr val="FF0000"/>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58" name="Straight Connector 157"/>
            <p:cNvCxnSpPr/>
            <p:nvPr/>
          </p:nvCxnSpPr>
          <p:spPr>
            <a:xfrm flipH="1" flipV="1">
              <a:off x="4827965" y="4612899"/>
              <a:ext cx="556779" cy="2679"/>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59" name="Left Brace 158"/>
            <p:cNvSpPr/>
            <p:nvPr/>
          </p:nvSpPr>
          <p:spPr>
            <a:xfrm>
              <a:off x="4615310" y="4228097"/>
              <a:ext cx="144273" cy="381896"/>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60" name="TextBox 159"/>
                <p:cNvSpPr txBox="1"/>
                <p:nvPr/>
              </p:nvSpPr>
              <p:spPr>
                <a:xfrm>
                  <a:off x="4286761" y="4280545"/>
                  <a:ext cx="287673" cy="276999"/>
                </a:xfrm>
                <a:prstGeom prst="rect">
                  <a:avLst/>
                </a:prstGeom>
                <a:noFill/>
                <a:ln w="38100">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𝑓</m:t>
                        </m:r>
                      </m:oMath>
                    </m:oMathPara>
                  </a14:m>
                  <a:endParaRPr lang="en-US" i="1" dirty="0"/>
                </a:p>
              </p:txBody>
            </p:sp>
          </mc:Choice>
          <mc:Fallback xmlns="">
            <p:sp>
              <p:nvSpPr>
                <p:cNvPr id="160" name="TextBox 159"/>
                <p:cNvSpPr txBox="1">
                  <a:spLocks noRot="1" noChangeAspect="1" noMove="1" noResize="1" noEditPoints="1" noAdjustHandles="1" noChangeArrowheads="1" noChangeShapeType="1" noTextEdit="1"/>
                </p:cNvSpPr>
                <p:nvPr/>
              </p:nvSpPr>
              <p:spPr>
                <a:xfrm>
                  <a:off x="4286761" y="4280545"/>
                  <a:ext cx="287673" cy="276999"/>
                </a:xfrm>
                <a:prstGeom prst="rect">
                  <a:avLst/>
                </a:prstGeom>
                <a:blipFill>
                  <a:blip r:embed="rId6"/>
                  <a:stretch>
                    <a:fillRect l="-10638" r="-10638" b="-36957"/>
                  </a:stretch>
                </a:blipFill>
                <a:ln w="38100">
                  <a:noFill/>
                </a:ln>
              </p:spPr>
              <p:txBody>
                <a:bodyPr/>
                <a:lstStyle/>
                <a:p>
                  <a:r>
                    <a:rPr lang="en-US">
                      <a:noFill/>
                    </a:rPr>
                    <a:t> </a:t>
                  </a:r>
                </a:p>
              </p:txBody>
            </p:sp>
          </mc:Fallback>
        </mc:AlternateContent>
        <p:sp>
          <p:nvSpPr>
            <p:cNvPr id="94" name="Isosceles Triangle 93"/>
            <p:cNvSpPr/>
            <p:nvPr/>
          </p:nvSpPr>
          <p:spPr>
            <a:xfrm rot="6070146">
              <a:off x="5271676" y="4406878"/>
              <a:ext cx="143220" cy="318401"/>
            </a:xfrm>
            <a:prstGeom prst="triangle">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8" name="Group 57">
            <a:extLst>
              <a:ext uri="{FF2B5EF4-FFF2-40B4-BE49-F238E27FC236}">
                <a16:creationId xmlns:a16="http://schemas.microsoft.com/office/drawing/2014/main" id="{0E3A7137-AA01-4EB1-BD3A-2A487073D941}"/>
              </a:ext>
            </a:extLst>
          </p:cNvPr>
          <p:cNvGrpSpPr/>
          <p:nvPr/>
        </p:nvGrpSpPr>
        <p:grpSpPr>
          <a:xfrm>
            <a:off x="1183167" y="6269881"/>
            <a:ext cx="6777665" cy="344469"/>
            <a:chOff x="164165" y="6353803"/>
            <a:chExt cx="6777665" cy="344469"/>
          </a:xfrm>
        </p:grpSpPr>
        <p:sp>
          <p:nvSpPr>
            <p:cNvPr id="61" name="TextBox 60">
              <a:extLst>
                <a:ext uri="{FF2B5EF4-FFF2-40B4-BE49-F238E27FC236}">
                  <a16:creationId xmlns:a16="http://schemas.microsoft.com/office/drawing/2014/main" id="{80AAD0A4-97ED-4120-A4C9-E6B44E876CC9}"/>
                </a:ext>
              </a:extLst>
            </p:cNvPr>
            <p:cNvSpPr txBox="1"/>
            <p:nvPr/>
          </p:nvSpPr>
          <p:spPr>
            <a:xfrm>
              <a:off x="2189065" y="6353804"/>
              <a:ext cx="1034963" cy="307777"/>
            </a:xfrm>
            <a:prstGeom prst="rect">
              <a:avLst/>
            </a:prstGeom>
            <a:noFill/>
          </p:spPr>
          <p:txBody>
            <a:bodyPr wrap="none" rtlCol="0">
              <a:spAutoFit/>
            </a:bodyPr>
            <a:lstStyle/>
            <a:p>
              <a:pPr algn="ctr"/>
              <a:r>
                <a:rPr lang="en-SG" sz="1400" dirty="0">
                  <a:ea typeface="Segoe UI" charset="0"/>
                  <a:cs typeface="Segoe UI" charset="0"/>
                </a:rPr>
                <a:t>Qualitative</a:t>
              </a:r>
            </a:p>
          </p:txBody>
        </p:sp>
        <p:sp>
          <p:nvSpPr>
            <p:cNvPr id="62" name="TextBox 61">
              <a:extLst>
                <a:ext uri="{FF2B5EF4-FFF2-40B4-BE49-F238E27FC236}">
                  <a16:creationId xmlns:a16="http://schemas.microsoft.com/office/drawing/2014/main" id="{CB06E594-14E8-4349-A3B2-51B1C83AB8C8}"/>
                </a:ext>
              </a:extLst>
            </p:cNvPr>
            <p:cNvSpPr txBox="1"/>
            <p:nvPr/>
          </p:nvSpPr>
          <p:spPr>
            <a:xfrm>
              <a:off x="3860508" y="6353803"/>
              <a:ext cx="1153586" cy="307777"/>
            </a:xfrm>
            <a:prstGeom prst="rect">
              <a:avLst/>
            </a:prstGeom>
            <a:noFill/>
            <a:ln>
              <a:noFill/>
            </a:ln>
          </p:spPr>
          <p:txBody>
            <a:bodyPr wrap="none" rtlCol="0">
              <a:spAutoFit/>
            </a:bodyPr>
            <a:lstStyle/>
            <a:p>
              <a:pPr algn="ctr"/>
              <a:r>
                <a:rPr lang="en-SG" sz="1400" b="0" dirty="0">
                  <a:ln>
                    <a:noFill/>
                  </a:ln>
                  <a:solidFill>
                    <a:srgbClr val="C00000"/>
                  </a:solidFill>
                  <a:latin typeface="Segoe UI" charset="0"/>
                  <a:ea typeface="Segoe UI" charset="0"/>
                  <a:cs typeface="Segoe UI" charset="0"/>
                </a:rPr>
                <a:t>Quantitative</a:t>
              </a:r>
            </a:p>
          </p:txBody>
        </p:sp>
        <p:sp>
          <p:nvSpPr>
            <p:cNvPr id="69" name="TextBox 68">
              <a:extLst>
                <a:ext uri="{FF2B5EF4-FFF2-40B4-BE49-F238E27FC236}">
                  <a16:creationId xmlns:a16="http://schemas.microsoft.com/office/drawing/2014/main" id="{E642D2CC-CF26-46EF-A352-43F1F7A7DE0E}"/>
                </a:ext>
              </a:extLst>
            </p:cNvPr>
            <p:cNvSpPr txBox="1"/>
            <p:nvPr/>
          </p:nvSpPr>
          <p:spPr>
            <a:xfrm>
              <a:off x="5612553" y="6353803"/>
              <a:ext cx="1034257" cy="307777"/>
            </a:xfrm>
            <a:prstGeom prst="rect">
              <a:avLst/>
            </a:prstGeom>
            <a:noFill/>
          </p:spPr>
          <p:txBody>
            <a:bodyPr wrap="none" rtlCol="0">
              <a:spAutoFit/>
            </a:bodyPr>
            <a:lstStyle/>
            <a:p>
              <a:pPr algn="ctr"/>
              <a:r>
                <a:rPr lang="en-SG" sz="1400" dirty="0"/>
                <a:t>Conclusion</a:t>
              </a:r>
            </a:p>
          </p:txBody>
        </p:sp>
        <p:cxnSp>
          <p:nvCxnSpPr>
            <p:cNvPr id="70" name="Straight Connector 69">
              <a:extLst>
                <a:ext uri="{FF2B5EF4-FFF2-40B4-BE49-F238E27FC236}">
                  <a16:creationId xmlns:a16="http://schemas.microsoft.com/office/drawing/2014/main" id="{3C5A11E0-5486-4291-BAFC-4703AFFBA72B}"/>
                </a:ext>
              </a:extLst>
            </p:cNvPr>
            <p:cNvCxnSpPr>
              <a:cxnSpLocks/>
            </p:cNvCxnSpPr>
            <p:nvPr/>
          </p:nvCxnSpPr>
          <p:spPr>
            <a:xfrm flipV="1">
              <a:off x="164165" y="6695222"/>
              <a:ext cx="1624295" cy="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C038DE49-FC64-4960-AFBE-A134066B0299}"/>
                </a:ext>
              </a:extLst>
            </p:cNvPr>
            <p:cNvSpPr txBox="1"/>
            <p:nvPr/>
          </p:nvSpPr>
          <p:spPr>
            <a:xfrm>
              <a:off x="407967" y="6353806"/>
              <a:ext cx="1131335" cy="307777"/>
            </a:xfrm>
            <a:prstGeom prst="rect">
              <a:avLst/>
            </a:prstGeom>
            <a:noFill/>
          </p:spPr>
          <p:txBody>
            <a:bodyPr wrap="none" rtlCol="0">
              <a:spAutoFit/>
            </a:bodyPr>
            <a:lstStyle/>
            <a:p>
              <a:pPr algn="ctr"/>
              <a:r>
                <a:rPr lang="en-SG" sz="1400" dirty="0">
                  <a:cs typeface="Segoe UI Semibold" panose="020B0702040204020203" pitchFamily="34" charset="0"/>
                </a:rPr>
                <a:t>Introduction</a:t>
              </a:r>
            </a:p>
          </p:txBody>
        </p:sp>
        <p:cxnSp>
          <p:nvCxnSpPr>
            <p:cNvPr id="72" name="Straight Connector 71">
              <a:extLst>
                <a:ext uri="{FF2B5EF4-FFF2-40B4-BE49-F238E27FC236}">
                  <a16:creationId xmlns:a16="http://schemas.microsoft.com/office/drawing/2014/main" id="{0B173E45-F167-485F-A5F6-AE1D1B0940DF}"/>
                </a:ext>
              </a:extLst>
            </p:cNvPr>
            <p:cNvCxnSpPr>
              <a:cxnSpLocks/>
            </p:cNvCxnSpPr>
            <p:nvPr/>
          </p:nvCxnSpPr>
          <p:spPr>
            <a:xfrm flipV="1">
              <a:off x="1880544" y="6695220"/>
              <a:ext cx="1624295" cy="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2D103EE8-4103-4552-9545-15389E7BA077}"/>
                </a:ext>
              </a:extLst>
            </p:cNvPr>
            <p:cNvCxnSpPr>
              <a:cxnSpLocks/>
            </p:cNvCxnSpPr>
            <p:nvPr/>
          </p:nvCxnSpPr>
          <p:spPr>
            <a:xfrm flipV="1">
              <a:off x="3596923" y="6698270"/>
              <a:ext cx="1624295" cy="2"/>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A421A564-AF8E-4A82-B1BF-AC07D1BFBC26}"/>
                </a:ext>
              </a:extLst>
            </p:cNvPr>
            <p:cNvCxnSpPr>
              <a:cxnSpLocks/>
            </p:cNvCxnSpPr>
            <p:nvPr/>
          </p:nvCxnSpPr>
          <p:spPr>
            <a:xfrm flipV="1">
              <a:off x="5317535" y="6695218"/>
              <a:ext cx="1624295" cy="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54" name="TextBox 53"/>
              <p:cNvSpPr txBox="1"/>
              <p:nvPr/>
            </p:nvSpPr>
            <p:spPr>
              <a:xfrm>
                <a:off x="1245552" y="4009828"/>
                <a:ext cx="2401439" cy="1200329"/>
              </a:xfrm>
              <a:prstGeom prst="rect">
                <a:avLst/>
              </a:prstGeom>
              <a:noFill/>
              <a:ln w="38100">
                <a:noFill/>
              </a:ln>
            </p:spPr>
            <p:txBody>
              <a:bodyPr wrap="square" rtlCol="0">
                <a:spAutoFit/>
              </a:bodyPr>
              <a:lstStyle/>
              <a:p>
                <a:r>
                  <a:rPr lang="en-US" i="1" dirty="0"/>
                  <a:t>Parameters:</a:t>
                </a:r>
              </a:p>
              <a:p>
                <a:r>
                  <a:rPr lang="en-US" i="1" dirty="0"/>
                  <a:t>Focal Length: 7.33 cm</a:t>
                </a:r>
              </a:p>
              <a:p>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𝑥</m:t>
                        </m:r>
                      </m:e>
                    </m:acc>
                  </m:oMath>
                </a14:m>
                <a:r>
                  <a:rPr lang="en-US" i="1" dirty="0"/>
                  <a:t>: -1 cm/s</a:t>
                </a:r>
              </a:p>
              <a:p>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𝑟</m:t>
                        </m:r>
                      </m:sub>
                    </m:sSub>
                  </m:oMath>
                </a14:m>
                <a:r>
                  <a:rPr lang="en-US" i="1" dirty="0"/>
                  <a:t>: 9.22 cm </a:t>
                </a:r>
              </a:p>
            </p:txBody>
          </p:sp>
        </mc:Choice>
        <mc:Fallback xmlns="">
          <p:sp>
            <p:nvSpPr>
              <p:cNvPr id="54" name="TextBox 53"/>
              <p:cNvSpPr txBox="1">
                <a:spLocks noRot="1" noChangeAspect="1" noMove="1" noResize="1" noEditPoints="1" noAdjustHandles="1" noChangeArrowheads="1" noChangeShapeType="1" noTextEdit="1"/>
              </p:cNvSpPr>
              <p:nvPr/>
            </p:nvSpPr>
            <p:spPr>
              <a:xfrm>
                <a:off x="1245552" y="4009828"/>
                <a:ext cx="2401439" cy="1200329"/>
              </a:xfrm>
              <a:prstGeom prst="rect">
                <a:avLst/>
              </a:prstGeom>
              <a:blipFill>
                <a:blip r:embed="rId13"/>
                <a:stretch>
                  <a:fillRect l="-2030" t="-2538" b="-7614"/>
                </a:stretch>
              </a:blipFill>
              <a:ln w="3810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Box 54"/>
              <p:cNvSpPr txBox="1"/>
              <p:nvPr/>
            </p:nvSpPr>
            <p:spPr>
              <a:xfrm>
                <a:off x="1757142" y="5380772"/>
                <a:ext cx="1023384" cy="276999"/>
              </a:xfrm>
              <a:prstGeom prst="rect">
                <a:avLst/>
              </a:prstGeom>
              <a:noFill/>
              <a:ln w="38100">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𝑇h𝑒𝑜𝑟𝑦</m:t>
                      </m:r>
                    </m:oMath>
                  </m:oMathPara>
                </a14:m>
                <a:endParaRPr lang="en-US" i="1" dirty="0">
                  <a:latin typeface="Cambria Math" panose="02040503050406030204" pitchFamily="18" charset="0"/>
                  <a:ea typeface="Cambria Math" panose="02040503050406030204" pitchFamily="18" charset="0"/>
                </a:endParaRPr>
              </a:p>
            </p:txBody>
          </p:sp>
        </mc:Choice>
        <mc:Fallback xmlns="">
          <p:sp>
            <p:nvSpPr>
              <p:cNvPr id="55" name="TextBox 54"/>
              <p:cNvSpPr txBox="1">
                <a:spLocks noRot="1" noChangeAspect="1" noMove="1" noResize="1" noEditPoints="1" noAdjustHandles="1" noChangeArrowheads="1" noChangeShapeType="1" noTextEdit="1"/>
              </p:cNvSpPr>
              <p:nvPr/>
            </p:nvSpPr>
            <p:spPr>
              <a:xfrm>
                <a:off x="1757142" y="5380772"/>
                <a:ext cx="1023384" cy="276999"/>
              </a:xfrm>
              <a:prstGeom prst="rect">
                <a:avLst/>
              </a:prstGeom>
              <a:blipFill>
                <a:blip r:embed="rId14"/>
                <a:stretch>
                  <a:fillRect t="-2222" b="-37778"/>
                </a:stretch>
              </a:blipFill>
              <a:ln w="3810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TextBox 55"/>
              <p:cNvSpPr txBox="1"/>
              <p:nvPr/>
            </p:nvSpPr>
            <p:spPr>
              <a:xfrm>
                <a:off x="1895788" y="5785576"/>
                <a:ext cx="1023384" cy="276999"/>
              </a:xfrm>
              <a:prstGeom prst="rect">
                <a:avLst/>
              </a:prstGeom>
              <a:noFill/>
              <a:ln w="38100">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𝐸𝑥𝑝𝑒𝑟𝑖𝑚𝑒𝑛𝑡𝑎𝑙</m:t>
                      </m:r>
                    </m:oMath>
                  </m:oMathPara>
                </a14:m>
                <a:endParaRPr lang="en-US" i="1" dirty="0">
                  <a:latin typeface="Cambria Math" panose="02040503050406030204" pitchFamily="18" charset="0"/>
                  <a:ea typeface="Cambria Math" panose="02040503050406030204" pitchFamily="18" charset="0"/>
                </a:endParaRPr>
              </a:p>
            </p:txBody>
          </p:sp>
        </mc:Choice>
        <mc:Fallback xmlns="">
          <p:sp>
            <p:nvSpPr>
              <p:cNvPr id="56" name="TextBox 55"/>
              <p:cNvSpPr txBox="1">
                <a:spLocks noRot="1" noChangeAspect="1" noMove="1" noResize="1" noEditPoints="1" noAdjustHandles="1" noChangeArrowheads="1" noChangeShapeType="1" noTextEdit="1"/>
              </p:cNvSpPr>
              <p:nvPr/>
            </p:nvSpPr>
            <p:spPr>
              <a:xfrm>
                <a:off x="1895788" y="5785576"/>
                <a:ext cx="1023384" cy="276999"/>
              </a:xfrm>
              <a:prstGeom prst="rect">
                <a:avLst/>
              </a:prstGeom>
              <a:blipFill>
                <a:blip r:embed="rId15"/>
                <a:stretch>
                  <a:fillRect l="-10714" r="-49405" b="-34783"/>
                </a:stretch>
              </a:blipFill>
              <a:ln w="38100">
                <a:noFill/>
              </a:ln>
            </p:spPr>
            <p:txBody>
              <a:bodyPr/>
              <a:lstStyle/>
              <a:p>
                <a:r>
                  <a:rPr lang="en-US">
                    <a:noFill/>
                  </a:rPr>
                  <a:t> </a:t>
                </a:r>
              </a:p>
            </p:txBody>
          </p:sp>
        </mc:Fallback>
      </mc:AlternateContent>
      <p:pic>
        <p:nvPicPr>
          <p:cNvPr id="57" name="Picture 56"/>
          <p:cNvPicPr>
            <a:picLocks noChangeAspect="1"/>
          </p:cNvPicPr>
          <p:nvPr/>
        </p:nvPicPr>
        <p:blipFill rotWithShape="1">
          <a:blip r:embed="rId16">
            <a:clrChange>
              <a:clrFrom>
                <a:srgbClr val="FFFFFF"/>
              </a:clrFrom>
              <a:clrTo>
                <a:srgbClr val="FFFFFF">
                  <a:alpha val="0"/>
                </a:srgbClr>
              </a:clrTo>
            </a:clrChange>
          </a:blip>
          <a:srcRect l="60841" t="86608" r="34928" b="2293"/>
          <a:stretch/>
        </p:blipFill>
        <p:spPr>
          <a:xfrm>
            <a:off x="1429175" y="5697048"/>
            <a:ext cx="362858" cy="391885"/>
          </a:xfrm>
          <a:prstGeom prst="rect">
            <a:avLst/>
          </a:prstGeom>
        </p:spPr>
      </p:pic>
      <p:pic>
        <p:nvPicPr>
          <p:cNvPr id="75" name="Picture 74"/>
          <p:cNvPicPr>
            <a:picLocks noChangeAspect="1"/>
          </p:cNvPicPr>
          <p:nvPr/>
        </p:nvPicPr>
        <p:blipFill rotWithShape="1">
          <a:blip r:embed="rId17">
            <a:clrChange>
              <a:clrFrom>
                <a:srgbClr val="FFFFFF"/>
              </a:clrFrom>
              <a:clrTo>
                <a:srgbClr val="FFFFFF">
                  <a:alpha val="0"/>
                </a:srgbClr>
              </a:clrTo>
            </a:clrChange>
          </a:blip>
          <a:srcRect l="84774" t="34586" r="12041" b="60845"/>
          <a:stretch/>
        </p:blipFill>
        <p:spPr>
          <a:xfrm rot="1345417">
            <a:off x="1374027" y="5375373"/>
            <a:ext cx="437005" cy="334873"/>
          </a:xfrm>
          <a:prstGeom prst="rect">
            <a:avLst/>
          </a:prstGeom>
        </p:spPr>
      </p:pic>
      <p:grpSp>
        <p:nvGrpSpPr>
          <p:cNvPr id="59" name="Group 58"/>
          <p:cNvGrpSpPr/>
          <p:nvPr/>
        </p:nvGrpSpPr>
        <p:grpSpPr>
          <a:xfrm>
            <a:off x="4286761" y="2514579"/>
            <a:ext cx="4298439" cy="2777178"/>
            <a:chOff x="4286761" y="2514579"/>
            <a:chExt cx="4298439" cy="2777178"/>
          </a:xfrm>
        </p:grpSpPr>
        <p:sp>
          <p:nvSpPr>
            <p:cNvPr id="60" name="Oval 59"/>
            <p:cNvSpPr/>
            <p:nvPr/>
          </p:nvSpPr>
          <p:spPr>
            <a:xfrm>
              <a:off x="5910669" y="4625241"/>
              <a:ext cx="137721" cy="135511"/>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3" name="Straight Connector 62"/>
            <p:cNvCxnSpPr/>
            <p:nvPr/>
          </p:nvCxnSpPr>
          <p:spPr>
            <a:xfrm>
              <a:off x="5653434" y="4703181"/>
              <a:ext cx="1731016" cy="0"/>
            </a:xfrm>
            <a:prstGeom prst="line">
              <a:avLst/>
            </a:prstGeom>
            <a:ln w="38100">
              <a:solidFill>
                <a:srgbClr val="CC337F"/>
              </a:solidFill>
            </a:ln>
          </p:spPr>
          <p:style>
            <a:lnRef idx="1">
              <a:schemeClr val="accent1"/>
            </a:lnRef>
            <a:fillRef idx="0">
              <a:schemeClr val="accent1"/>
            </a:fillRef>
            <a:effectRef idx="0">
              <a:schemeClr val="accent1"/>
            </a:effectRef>
            <a:fontRef idx="minor">
              <a:schemeClr val="tx1"/>
            </a:fontRef>
          </p:style>
        </p:cxnSp>
        <p:grpSp>
          <p:nvGrpSpPr>
            <p:cNvPr id="64" name="Group 63"/>
            <p:cNvGrpSpPr/>
            <p:nvPr/>
          </p:nvGrpSpPr>
          <p:grpSpPr>
            <a:xfrm>
              <a:off x="4774890" y="4250167"/>
              <a:ext cx="1735779" cy="382293"/>
              <a:chOff x="3692293" y="4299301"/>
              <a:chExt cx="1735779" cy="1175308"/>
            </a:xfrm>
          </p:grpSpPr>
          <p:sp>
            <p:nvSpPr>
              <p:cNvPr id="108" name="Oval 107"/>
              <p:cNvSpPr/>
              <p:nvPr/>
            </p:nvSpPr>
            <p:spPr>
              <a:xfrm>
                <a:off x="3697056" y="4702407"/>
                <a:ext cx="1731016" cy="358815"/>
              </a:xfrm>
              <a:prstGeom prst="ellips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9" name="Straight Connector 108"/>
              <p:cNvCxnSpPr/>
              <p:nvPr/>
            </p:nvCxnSpPr>
            <p:spPr>
              <a:xfrm>
                <a:off x="4300538" y="4299301"/>
                <a:ext cx="509377" cy="3347"/>
              </a:xfrm>
              <a:prstGeom prst="line">
                <a:avLst/>
              </a:prstGeom>
              <a:ln w="19050"/>
            </p:spPr>
            <p:style>
              <a:lnRef idx="1">
                <a:schemeClr val="dk1"/>
              </a:lnRef>
              <a:fillRef idx="0">
                <a:schemeClr val="dk1"/>
              </a:fillRef>
              <a:effectRef idx="0">
                <a:schemeClr val="dk1"/>
              </a:effectRef>
              <a:fontRef idx="minor">
                <a:schemeClr val="tx1"/>
              </a:fontRef>
            </p:style>
          </p:cxnSp>
          <p:cxnSp>
            <p:nvCxnSpPr>
              <p:cNvPr id="110" name="Straight Connector 109"/>
              <p:cNvCxnSpPr/>
              <p:nvPr/>
            </p:nvCxnSpPr>
            <p:spPr>
              <a:xfrm flipH="1">
                <a:off x="4571435" y="4334482"/>
                <a:ext cx="178" cy="1140127"/>
              </a:xfrm>
              <a:prstGeom prst="line">
                <a:avLst/>
              </a:prstGeom>
              <a:ln w="19050"/>
            </p:spPr>
            <p:style>
              <a:lnRef idx="1">
                <a:schemeClr val="dk1"/>
              </a:lnRef>
              <a:fillRef idx="0">
                <a:schemeClr val="dk1"/>
              </a:fillRef>
              <a:effectRef idx="0">
                <a:schemeClr val="dk1"/>
              </a:effectRef>
              <a:fontRef idx="minor">
                <a:schemeClr val="tx1"/>
              </a:fontRef>
            </p:style>
          </p:cxnSp>
          <p:cxnSp>
            <p:nvCxnSpPr>
              <p:cNvPr id="111" name="Straight Connector 110"/>
              <p:cNvCxnSpPr/>
              <p:nvPr/>
            </p:nvCxnSpPr>
            <p:spPr>
              <a:xfrm>
                <a:off x="3692293" y="4881815"/>
                <a:ext cx="1731016"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12" name="Straight Connector 111"/>
              <p:cNvCxnSpPr/>
              <p:nvPr/>
            </p:nvCxnSpPr>
            <p:spPr>
              <a:xfrm>
                <a:off x="4300080" y="5455155"/>
                <a:ext cx="509377" cy="3347"/>
              </a:xfrm>
              <a:prstGeom prst="line">
                <a:avLst/>
              </a:prstGeom>
              <a:ln w="19050"/>
            </p:spPr>
            <p:style>
              <a:lnRef idx="1">
                <a:schemeClr val="dk1"/>
              </a:lnRef>
              <a:fillRef idx="0">
                <a:schemeClr val="dk1"/>
              </a:fillRef>
              <a:effectRef idx="0">
                <a:schemeClr val="dk1"/>
              </a:effectRef>
              <a:fontRef idx="minor">
                <a:schemeClr val="tx1"/>
              </a:fontRef>
            </p:style>
          </p:cxnSp>
        </p:grpSp>
        <p:cxnSp>
          <p:nvCxnSpPr>
            <p:cNvPr id="65" name="Straight Connector 64"/>
            <p:cNvCxnSpPr/>
            <p:nvPr/>
          </p:nvCxnSpPr>
          <p:spPr>
            <a:xfrm flipH="1">
              <a:off x="5653434" y="2514579"/>
              <a:ext cx="386" cy="2777178"/>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66" name="Isosceles Triangle 65"/>
            <p:cNvSpPr/>
            <p:nvPr/>
          </p:nvSpPr>
          <p:spPr>
            <a:xfrm rot="8199277">
              <a:off x="5155831" y="3855872"/>
              <a:ext cx="171502" cy="327553"/>
            </a:xfrm>
            <a:prstGeom prst="triangl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Isosceles Triangle 75"/>
            <p:cNvSpPr/>
            <p:nvPr/>
          </p:nvSpPr>
          <p:spPr>
            <a:xfrm rot="10800000">
              <a:off x="4681354" y="3996265"/>
              <a:ext cx="189317" cy="344993"/>
            </a:xfrm>
            <a:prstGeom prst="triangle">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7" name="Straight Connector 76"/>
            <p:cNvCxnSpPr/>
            <p:nvPr/>
          </p:nvCxnSpPr>
          <p:spPr>
            <a:xfrm>
              <a:off x="4774890" y="3587750"/>
              <a:ext cx="1769640" cy="1671554"/>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a:stCxn id="92" idx="4"/>
              <a:endCxn id="108" idx="2"/>
            </p:cNvCxnSpPr>
            <p:nvPr/>
          </p:nvCxnSpPr>
          <p:spPr>
            <a:xfrm>
              <a:off x="4765535" y="3581597"/>
              <a:ext cx="14118" cy="858044"/>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a:stCxn id="108" idx="2"/>
            </p:cNvCxnSpPr>
            <p:nvPr/>
          </p:nvCxnSpPr>
          <p:spPr>
            <a:xfrm>
              <a:off x="4779653" y="4439641"/>
              <a:ext cx="3805547" cy="851715"/>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sp>
          <p:nvSpPr>
            <p:cNvPr id="80" name="Oval 79"/>
            <p:cNvSpPr/>
            <p:nvPr/>
          </p:nvSpPr>
          <p:spPr>
            <a:xfrm>
              <a:off x="5902644" y="4638086"/>
              <a:ext cx="137721" cy="135511"/>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p:cNvSpPr/>
            <p:nvPr/>
          </p:nvSpPr>
          <p:spPr>
            <a:xfrm>
              <a:off x="5903049" y="4641785"/>
              <a:ext cx="137721" cy="135511"/>
            </a:xfrm>
            <a:prstGeom prst="ellipse">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Left Brace 81"/>
            <p:cNvSpPr/>
            <p:nvPr/>
          </p:nvSpPr>
          <p:spPr>
            <a:xfrm rot="10800000">
              <a:off x="6567776" y="4439239"/>
              <a:ext cx="181941" cy="260528"/>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3" name="Left Brace 82"/>
            <p:cNvSpPr/>
            <p:nvPr/>
          </p:nvSpPr>
          <p:spPr>
            <a:xfrm rot="10800000">
              <a:off x="6565870" y="3541700"/>
              <a:ext cx="181875" cy="894126"/>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4" name="TextBox 83"/>
                <p:cNvSpPr txBox="1"/>
                <p:nvPr/>
              </p:nvSpPr>
              <p:spPr>
                <a:xfrm>
                  <a:off x="6846048" y="3857021"/>
                  <a:ext cx="287673" cy="276999"/>
                </a:xfrm>
                <a:prstGeom prst="rect">
                  <a:avLst/>
                </a:prstGeom>
                <a:noFill/>
                <a:ln w="38100">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𝑍𝑜</m:t>
                        </m:r>
                      </m:oMath>
                    </m:oMathPara>
                  </a14:m>
                  <a:endParaRPr lang="en-US" i="1" dirty="0"/>
                </a:p>
              </p:txBody>
            </p:sp>
          </mc:Choice>
          <mc:Fallback xmlns="">
            <p:sp>
              <p:nvSpPr>
                <p:cNvPr id="84" name="TextBox 83"/>
                <p:cNvSpPr txBox="1">
                  <a:spLocks noRot="1" noChangeAspect="1" noMove="1" noResize="1" noEditPoints="1" noAdjustHandles="1" noChangeArrowheads="1" noChangeShapeType="1" noTextEdit="1"/>
                </p:cNvSpPr>
                <p:nvPr/>
              </p:nvSpPr>
              <p:spPr>
                <a:xfrm>
                  <a:off x="6846048" y="3857021"/>
                  <a:ext cx="287673" cy="276999"/>
                </a:xfrm>
                <a:prstGeom prst="rect">
                  <a:avLst/>
                </a:prstGeom>
                <a:blipFill>
                  <a:blip r:embed="rId18"/>
                  <a:stretch>
                    <a:fillRect l="-23404" r="-25532" b="-11111"/>
                  </a:stretch>
                </a:blipFill>
                <a:ln w="3810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5" name="TextBox 84"/>
                <p:cNvSpPr txBox="1"/>
                <p:nvPr/>
              </p:nvSpPr>
              <p:spPr>
                <a:xfrm>
                  <a:off x="6851170" y="4390821"/>
                  <a:ext cx="287673" cy="276999"/>
                </a:xfrm>
                <a:prstGeom prst="rect">
                  <a:avLst/>
                </a:prstGeom>
                <a:noFill/>
                <a:ln w="38100">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𝑍𝑟</m:t>
                        </m:r>
                      </m:oMath>
                    </m:oMathPara>
                  </a14:m>
                  <a:endParaRPr lang="en-US" i="1" dirty="0"/>
                </a:p>
              </p:txBody>
            </p:sp>
          </mc:Choice>
          <mc:Fallback xmlns="">
            <p:sp>
              <p:nvSpPr>
                <p:cNvPr id="85" name="TextBox 84"/>
                <p:cNvSpPr txBox="1">
                  <a:spLocks noRot="1" noChangeAspect="1" noMove="1" noResize="1" noEditPoints="1" noAdjustHandles="1" noChangeArrowheads="1" noChangeShapeType="1" noTextEdit="1"/>
                </p:cNvSpPr>
                <p:nvPr/>
              </p:nvSpPr>
              <p:spPr>
                <a:xfrm>
                  <a:off x="6851170" y="4390821"/>
                  <a:ext cx="287673" cy="276999"/>
                </a:xfrm>
                <a:prstGeom prst="rect">
                  <a:avLst/>
                </a:prstGeom>
                <a:blipFill>
                  <a:blip r:embed="rId5"/>
                  <a:stretch>
                    <a:fillRect l="-23404" r="-21277" b="-10870"/>
                  </a:stretch>
                </a:blipFill>
                <a:ln w="38100">
                  <a:noFill/>
                </a:ln>
              </p:spPr>
              <p:txBody>
                <a:bodyPr/>
                <a:lstStyle/>
                <a:p>
                  <a:r>
                    <a:rPr lang="en-US">
                      <a:noFill/>
                    </a:rPr>
                    <a:t> </a:t>
                  </a:r>
                </a:p>
              </p:txBody>
            </p:sp>
          </mc:Fallback>
        </mc:AlternateContent>
        <p:grpSp>
          <p:nvGrpSpPr>
            <p:cNvPr id="86" name="Group 85"/>
            <p:cNvGrpSpPr/>
            <p:nvPr/>
          </p:nvGrpSpPr>
          <p:grpSpPr>
            <a:xfrm>
              <a:off x="4715531" y="3480124"/>
              <a:ext cx="1750086" cy="101473"/>
              <a:chOff x="4666688" y="1810105"/>
              <a:chExt cx="1750086" cy="101473"/>
            </a:xfrm>
          </p:grpSpPr>
          <p:cxnSp>
            <p:nvCxnSpPr>
              <p:cNvPr id="91" name="Straight Connector 90"/>
              <p:cNvCxnSpPr/>
              <p:nvPr/>
            </p:nvCxnSpPr>
            <p:spPr>
              <a:xfrm flipH="1" flipV="1">
                <a:off x="4805242" y="1860841"/>
                <a:ext cx="1611532" cy="1084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2" name="Oval 91"/>
              <p:cNvSpPr/>
              <p:nvPr/>
            </p:nvSpPr>
            <p:spPr>
              <a:xfrm>
                <a:off x="4666688" y="1810105"/>
                <a:ext cx="100008" cy="101473"/>
              </a:xfrm>
              <a:prstGeom prst="ellipse">
                <a:avLst/>
              </a:prstGeom>
              <a:solidFill>
                <a:srgbClr val="FF0000"/>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87" name="Straight Connector 86"/>
            <p:cNvCxnSpPr/>
            <p:nvPr/>
          </p:nvCxnSpPr>
          <p:spPr>
            <a:xfrm flipH="1" flipV="1">
              <a:off x="4827965" y="4612899"/>
              <a:ext cx="556779" cy="2679"/>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88" name="Left Brace 87"/>
            <p:cNvSpPr/>
            <p:nvPr/>
          </p:nvSpPr>
          <p:spPr>
            <a:xfrm>
              <a:off x="4615310" y="4228097"/>
              <a:ext cx="144273" cy="381896"/>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9" name="TextBox 88"/>
                <p:cNvSpPr txBox="1"/>
                <p:nvPr/>
              </p:nvSpPr>
              <p:spPr>
                <a:xfrm>
                  <a:off x="4286761" y="4280545"/>
                  <a:ext cx="287673" cy="276999"/>
                </a:xfrm>
                <a:prstGeom prst="rect">
                  <a:avLst/>
                </a:prstGeom>
                <a:noFill/>
                <a:ln w="38100">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𝑓</m:t>
                        </m:r>
                      </m:oMath>
                    </m:oMathPara>
                  </a14:m>
                  <a:endParaRPr lang="en-US" i="1" dirty="0"/>
                </a:p>
              </p:txBody>
            </p:sp>
          </mc:Choice>
          <mc:Fallback xmlns="">
            <p:sp>
              <p:nvSpPr>
                <p:cNvPr id="89" name="TextBox 88"/>
                <p:cNvSpPr txBox="1">
                  <a:spLocks noRot="1" noChangeAspect="1" noMove="1" noResize="1" noEditPoints="1" noAdjustHandles="1" noChangeArrowheads="1" noChangeShapeType="1" noTextEdit="1"/>
                </p:cNvSpPr>
                <p:nvPr/>
              </p:nvSpPr>
              <p:spPr>
                <a:xfrm>
                  <a:off x="4286761" y="4280545"/>
                  <a:ext cx="287673" cy="276999"/>
                </a:xfrm>
                <a:prstGeom prst="rect">
                  <a:avLst/>
                </a:prstGeom>
                <a:blipFill>
                  <a:blip r:embed="rId6"/>
                  <a:stretch>
                    <a:fillRect l="-10638" r="-10638" b="-36957"/>
                  </a:stretch>
                </a:blipFill>
                <a:ln w="38100">
                  <a:noFill/>
                </a:ln>
              </p:spPr>
              <p:txBody>
                <a:bodyPr/>
                <a:lstStyle/>
                <a:p>
                  <a:r>
                    <a:rPr lang="en-US">
                      <a:noFill/>
                    </a:rPr>
                    <a:t> </a:t>
                  </a:r>
                </a:p>
              </p:txBody>
            </p:sp>
          </mc:Fallback>
        </mc:AlternateContent>
        <p:sp>
          <p:nvSpPr>
            <p:cNvPr id="90" name="Isosceles Triangle 89"/>
            <p:cNvSpPr/>
            <p:nvPr/>
          </p:nvSpPr>
          <p:spPr>
            <a:xfrm rot="6070146">
              <a:off x="5271676" y="4406878"/>
              <a:ext cx="143220" cy="318401"/>
            </a:xfrm>
            <a:prstGeom prst="triangle">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 name="Group 4"/>
          <p:cNvGrpSpPr/>
          <p:nvPr/>
        </p:nvGrpSpPr>
        <p:grpSpPr>
          <a:xfrm>
            <a:off x="943929" y="3746918"/>
            <a:ext cx="287673" cy="368091"/>
            <a:chOff x="312171" y="2055018"/>
            <a:chExt cx="287673" cy="368091"/>
          </a:xfrm>
        </p:grpSpPr>
        <p:sp>
          <p:nvSpPr>
            <p:cNvPr id="67" name="Oval 66"/>
            <p:cNvSpPr/>
            <p:nvPr/>
          </p:nvSpPr>
          <p:spPr>
            <a:xfrm>
              <a:off x="409574" y="2055018"/>
              <a:ext cx="92869" cy="9048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8" name="TextBox 67"/>
                <p:cNvSpPr txBox="1"/>
                <p:nvPr/>
              </p:nvSpPr>
              <p:spPr>
                <a:xfrm>
                  <a:off x="312171" y="2146110"/>
                  <a:ext cx="287673" cy="276999"/>
                </a:xfrm>
                <a:prstGeom prst="rect">
                  <a:avLst/>
                </a:prstGeom>
                <a:noFill/>
                <a:ln w="38100">
                  <a:noFill/>
                </a:ln>
              </p:spPr>
              <p:txBody>
                <a:bodyPr wrap="square" lIns="0" tIns="0" rIns="0" bIns="0" rtlCol="0">
                  <a:spAutoFit/>
                </a:bodyPr>
                <a:lstStyle/>
                <a:p>
                  <a14:m>
                    <m:oMath xmlns:m="http://schemas.openxmlformats.org/officeDocument/2006/math">
                      <m:r>
                        <a:rPr lang="en-US" b="0" i="1" smtClean="0">
                          <a:solidFill>
                            <a:srgbClr val="FF0000"/>
                          </a:solidFill>
                          <a:latin typeface="Cambria Math" panose="02040503050406030204" pitchFamily="18" charset="0"/>
                        </a:rPr>
                        <m:t>𝑍</m:t>
                      </m:r>
                    </m:oMath>
                  </a14:m>
                  <a:r>
                    <a:rPr lang="en-US" i="1" dirty="0">
                      <a:solidFill>
                        <a:srgbClr val="FF0000"/>
                      </a:solidFill>
                    </a:rPr>
                    <a:t>o</a:t>
                  </a:r>
                </a:p>
              </p:txBody>
            </p:sp>
          </mc:Choice>
          <mc:Fallback xmlns="">
            <p:sp>
              <p:nvSpPr>
                <p:cNvPr id="68" name="TextBox 67"/>
                <p:cNvSpPr txBox="1">
                  <a:spLocks noRot="1" noChangeAspect="1" noMove="1" noResize="1" noEditPoints="1" noAdjustHandles="1" noChangeArrowheads="1" noChangeShapeType="1" noTextEdit="1"/>
                </p:cNvSpPr>
                <p:nvPr/>
              </p:nvSpPr>
              <p:spPr>
                <a:xfrm>
                  <a:off x="312171" y="2146110"/>
                  <a:ext cx="287673" cy="276999"/>
                </a:xfrm>
                <a:prstGeom prst="rect">
                  <a:avLst/>
                </a:prstGeom>
                <a:blipFill>
                  <a:blip r:embed="rId9"/>
                  <a:stretch>
                    <a:fillRect l="-29787" t="-26087" r="-40426" b="-52174"/>
                  </a:stretch>
                </a:blipFill>
                <a:ln w="38100">
                  <a:noFill/>
                </a:ln>
              </p:spPr>
              <p:txBody>
                <a:bodyPr/>
                <a:lstStyle/>
                <a:p>
                  <a:r>
                    <a:rPr lang="en-US">
                      <a:noFill/>
                    </a:rPr>
                    <a:t> </a:t>
                  </a:r>
                </a:p>
              </p:txBody>
            </p:sp>
          </mc:Fallback>
        </mc:AlternateContent>
      </p:grpSp>
    </p:spTree>
    <p:extLst>
      <p:ext uri="{BB962C8B-B14F-4D97-AF65-F5344CB8AC3E}">
        <p14:creationId xmlns:p14="http://schemas.microsoft.com/office/powerpoint/2010/main" val="1377977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par>
                                <p:cTn id="8" presetID="22" presetClass="entr" presetSubtype="1" fill="hold" nodeType="withEffect">
                                  <p:stCondLst>
                                    <p:cond delay="0"/>
                                  </p:stCondLst>
                                  <p:childTnLst>
                                    <p:set>
                                      <p:cBhvr>
                                        <p:cTn id="9" dur="1" fill="hold">
                                          <p:stCondLst>
                                            <p:cond delay="0"/>
                                          </p:stCondLst>
                                        </p:cTn>
                                        <p:tgtEl>
                                          <p:spTgt spid="59"/>
                                        </p:tgtEl>
                                        <p:attrNameLst>
                                          <p:attrName>style.visibility</p:attrName>
                                        </p:attrNameLst>
                                      </p:cBhvr>
                                      <p:to>
                                        <p:strVal val="visible"/>
                                      </p:to>
                                    </p:set>
                                    <p:animEffect transition="in" filter="wipe(up)">
                                      <p:cBhvr>
                                        <p:cTn id="10" dur="500"/>
                                        <p:tgtEl>
                                          <p:spTgt spid="59"/>
                                        </p:tgtEl>
                                      </p:cBhvr>
                                    </p:animEffect>
                                  </p:childTnLst>
                                </p:cTn>
                              </p:par>
                              <p:par>
                                <p:cTn id="11" presetID="0" presetClass="path" presetSubtype="0" accel="50000" decel="50000" fill="hold" nodeType="withEffect">
                                  <p:stCondLst>
                                    <p:cond delay="0"/>
                                  </p:stCondLst>
                                  <p:childTnLst>
                                    <p:animMotion origin="layout" path="M -3.61111E-6 1.85185E-6 C 0.03646 -0.04722 0.07309 -0.09445 0.10539 -0.12709 C 0.13768 -0.15996 0.16355 -0.17685 0.19358 -0.19653 C 0.22361 -0.21621 0.25469 -0.23079 0.28611 -0.24491 " pathEditMode="relative" rAng="0" ptsTypes="AAAA">
                                      <p:cBhvr>
                                        <p:cTn id="12" dur="2000" fill="hold"/>
                                        <p:tgtEl>
                                          <p:spTgt spid="5"/>
                                        </p:tgtEl>
                                        <p:attrNameLst>
                                          <p:attrName>ppt_x</p:attrName>
                                          <p:attrName>ppt_y</p:attrName>
                                        </p:attrNameLst>
                                      </p:cBhvr>
                                      <p:rCtr x="14306" y="-1224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7" name="Picture 116"/>
          <p:cNvPicPr>
            <a:picLocks noChangeAspect="1"/>
          </p:cNvPicPr>
          <p:nvPr/>
        </p:nvPicPr>
        <p:blipFill>
          <a:blip r:embed="rId3">
            <a:clrChange>
              <a:clrFrom>
                <a:srgbClr val="FFFFFF"/>
              </a:clrFrom>
              <a:clrTo>
                <a:srgbClr val="FFFFFF">
                  <a:alpha val="0"/>
                </a:srgbClr>
              </a:clrTo>
            </a:clrChange>
          </a:blip>
          <a:stretch>
            <a:fillRect/>
          </a:stretch>
        </p:blipFill>
        <p:spPr>
          <a:xfrm>
            <a:off x="888760" y="1664476"/>
            <a:ext cx="3760151" cy="2217793"/>
          </a:xfrm>
          <a:prstGeom prst="rect">
            <a:avLst/>
          </a:prstGeom>
        </p:spPr>
      </p:pic>
      <p:grpSp>
        <p:nvGrpSpPr>
          <p:cNvPr id="60" name="Group 59"/>
          <p:cNvGrpSpPr/>
          <p:nvPr/>
        </p:nvGrpSpPr>
        <p:grpSpPr>
          <a:xfrm>
            <a:off x="4286761" y="2445498"/>
            <a:ext cx="4298439" cy="2846259"/>
            <a:chOff x="4286761" y="2445498"/>
            <a:chExt cx="4298439" cy="2846259"/>
          </a:xfrm>
        </p:grpSpPr>
        <p:grpSp>
          <p:nvGrpSpPr>
            <p:cNvPr id="63" name="Group 62"/>
            <p:cNvGrpSpPr/>
            <p:nvPr/>
          </p:nvGrpSpPr>
          <p:grpSpPr>
            <a:xfrm>
              <a:off x="4774890" y="4250167"/>
              <a:ext cx="1735779" cy="382293"/>
              <a:chOff x="3692293" y="4299301"/>
              <a:chExt cx="1735779" cy="1175308"/>
            </a:xfrm>
          </p:grpSpPr>
          <p:sp>
            <p:nvSpPr>
              <p:cNvPr id="110" name="Oval 109"/>
              <p:cNvSpPr/>
              <p:nvPr/>
            </p:nvSpPr>
            <p:spPr>
              <a:xfrm>
                <a:off x="3697056" y="4702407"/>
                <a:ext cx="1731016" cy="358815"/>
              </a:xfrm>
              <a:prstGeom prst="ellips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1" name="Straight Connector 110"/>
              <p:cNvCxnSpPr/>
              <p:nvPr/>
            </p:nvCxnSpPr>
            <p:spPr>
              <a:xfrm>
                <a:off x="4300538" y="4299301"/>
                <a:ext cx="509377" cy="3347"/>
              </a:xfrm>
              <a:prstGeom prst="line">
                <a:avLst/>
              </a:prstGeom>
              <a:ln w="19050"/>
            </p:spPr>
            <p:style>
              <a:lnRef idx="1">
                <a:schemeClr val="dk1"/>
              </a:lnRef>
              <a:fillRef idx="0">
                <a:schemeClr val="dk1"/>
              </a:fillRef>
              <a:effectRef idx="0">
                <a:schemeClr val="dk1"/>
              </a:effectRef>
              <a:fontRef idx="minor">
                <a:schemeClr val="tx1"/>
              </a:fontRef>
            </p:style>
          </p:cxnSp>
          <p:cxnSp>
            <p:nvCxnSpPr>
              <p:cNvPr id="112" name="Straight Connector 111"/>
              <p:cNvCxnSpPr/>
              <p:nvPr/>
            </p:nvCxnSpPr>
            <p:spPr>
              <a:xfrm flipH="1">
                <a:off x="4571435" y="4334482"/>
                <a:ext cx="178" cy="1140127"/>
              </a:xfrm>
              <a:prstGeom prst="line">
                <a:avLst/>
              </a:prstGeom>
              <a:ln w="19050"/>
            </p:spPr>
            <p:style>
              <a:lnRef idx="1">
                <a:schemeClr val="dk1"/>
              </a:lnRef>
              <a:fillRef idx="0">
                <a:schemeClr val="dk1"/>
              </a:fillRef>
              <a:effectRef idx="0">
                <a:schemeClr val="dk1"/>
              </a:effectRef>
              <a:fontRef idx="minor">
                <a:schemeClr val="tx1"/>
              </a:fontRef>
            </p:style>
          </p:cxnSp>
          <p:cxnSp>
            <p:nvCxnSpPr>
              <p:cNvPr id="113" name="Straight Connector 112"/>
              <p:cNvCxnSpPr/>
              <p:nvPr/>
            </p:nvCxnSpPr>
            <p:spPr>
              <a:xfrm>
                <a:off x="3692293" y="4881815"/>
                <a:ext cx="1731016"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15" name="Straight Connector 114"/>
              <p:cNvCxnSpPr/>
              <p:nvPr/>
            </p:nvCxnSpPr>
            <p:spPr>
              <a:xfrm>
                <a:off x="4300080" y="5455155"/>
                <a:ext cx="509377" cy="3347"/>
              </a:xfrm>
              <a:prstGeom prst="line">
                <a:avLst/>
              </a:prstGeom>
              <a:ln w="19050"/>
            </p:spPr>
            <p:style>
              <a:lnRef idx="1">
                <a:schemeClr val="dk1"/>
              </a:lnRef>
              <a:fillRef idx="0">
                <a:schemeClr val="dk1"/>
              </a:fillRef>
              <a:effectRef idx="0">
                <a:schemeClr val="dk1"/>
              </a:effectRef>
              <a:fontRef idx="minor">
                <a:schemeClr val="tx1"/>
              </a:fontRef>
            </p:style>
          </p:cxnSp>
        </p:grpSp>
        <p:cxnSp>
          <p:nvCxnSpPr>
            <p:cNvPr id="64" name="Straight Connector 63"/>
            <p:cNvCxnSpPr/>
            <p:nvPr/>
          </p:nvCxnSpPr>
          <p:spPr>
            <a:xfrm>
              <a:off x="5653434" y="4703181"/>
              <a:ext cx="1731016" cy="0"/>
            </a:xfrm>
            <a:prstGeom prst="line">
              <a:avLst/>
            </a:prstGeom>
            <a:ln w="38100">
              <a:solidFill>
                <a:srgbClr val="CC337F"/>
              </a:solidFill>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a:stCxn id="109" idx="4"/>
            </p:cNvCxnSpPr>
            <p:nvPr/>
          </p:nvCxnSpPr>
          <p:spPr>
            <a:xfrm>
              <a:off x="4780793" y="2546971"/>
              <a:ext cx="1247099" cy="2686021"/>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a:stCxn id="110" idx="2"/>
            </p:cNvCxnSpPr>
            <p:nvPr/>
          </p:nvCxnSpPr>
          <p:spPr>
            <a:xfrm>
              <a:off x="4779653" y="4439641"/>
              <a:ext cx="3805547" cy="851715"/>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sp>
          <p:nvSpPr>
            <p:cNvPr id="78" name="Oval 77"/>
            <p:cNvSpPr/>
            <p:nvPr/>
          </p:nvSpPr>
          <p:spPr>
            <a:xfrm>
              <a:off x="5725050" y="4648804"/>
              <a:ext cx="137721" cy="135511"/>
            </a:xfrm>
            <a:prstGeom prst="ellipse">
              <a:avLst/>
            </a:prstGeom>
            <a:solidFill>
              <a:srgbClr val="43C142"/>
            </a:solidFill>
            <a:ln>
              <a:solidFill>
                <a:srgbClr val="43C1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9" name="Straight Connector 78"/>
            <p:cNvCxnSpPr/>
            <p:nvPr/>
          </p:nvCxnSpPr>
          <p:spPr>
            <a:xfrm flipH="1">
              <a:off x="5653434" y="2514579"/>
              <a:ext cx="386" cy="2777178"/>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80" name="Isosceles Triangle 79"/>
            <p:cNvSpPr/>
            <p:nvPr/>
          </p:nvSpPr>
          <p:spPr>
            <a:xfrm rot="9303770">
              <a:off x="5249122" y="3582195"/>
              <a:ext cx="171502" cy="292177"/>
            </a:xfrm>
            <a:prstGeom prst="triangl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Isosceles Triangle 80"/>
            <p:cNvSpPr/>
            <p:nvPr/>
          </p:nvSpPr>
          <p:spPr>
            <a:xfrm rot="10800000">
              <a:off x="4683093" y="3718651"/>
              <a:ext cx="189317" cy="344993"/>
            </a:xfrm>
            <a:prstGeom prst="triangle">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2" name="Straight Connector 81"/>
            <p:cNvCxnSpPr>
              <a:stCxn id="109" idx="4"/>
              <a:endCxn id="110" idx="2"/>
            </p:cNvCxnSpPr>
            <p:nvPr/>
          </p:nvCxnSpPr>
          <p:spPr>
            <a:xfrm flipH="1">
              <a:off x="4779653" y="2546971"/>
              <a:ext cx="1140" cy="1892670"/>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grpSp>
          <p:nvGrpSpPr>
            <p:cNvPr id="83" name="Group 82"/>
            <p:cNvGrpSpPr/>
            <p:nvPr/>
          </p:nvGrpSpPr>
          <p:grpSpPr>
            <a:xfrm>
              <a:off x="4730789" y="2445498"/>
              <a:ext cx="1750086" cy="101473"/>
              <a:chOff x="4666688" y="1810105"/>
              <a:chExt cx="1750086" cy="101473"/>
            </a:xfrm>
          </p:grpSpPr>
          <p:cxnSp>
            <p:nvCxnSpPr>
              <p:cNvPr id="108" name="Straight Connector 107"/>
              <p:cNvCxnSpPr/>
              <p:nvPr/>
            </p:nvCxnSpPr>
            <p:spPr>
              <a:xfrm flipH="1" flipV="1">
                <a:off x="4805242" y="1860841"/>
                <a:ext cx="1611532" cy="1084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09" name="Oval 108"/>
              <p:cNvSpPr/>
              <p:nvPr/>
            </p:nvSpPr>
            <p:spPr>
              <a:xfrm>
                <a:off x="4666688" y="1810105"/>
                <a:ext cx="100008" cy="101473"/>
              </a:xfrm>
              <a:prstGeom prst="ellipse">
                <a:avLst/>
              </a:prstGeom>
              <a:solidFill>
                <a:srgbClr val="FF0000"/>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84" name="Straight Connector 83"/>
            <p:cNvCxnSpPr/>
            <p:nvPr/>
          </p:nvCxnSpPr>
          <p:spPr>
            <a:xfrm flipH="1" flipV="1">
              <a:off x="4827965" y="4612899"/>
              <a:ext cx="556779" cy="2679"/>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85" name="Left Brace 84"/>
            <p:cNvSpPr/>
            <p:nvPr/>
          </p:nvSpPr>
          <p:spPr>
            <a:xfrm>
              <a:off x="4615310" y="4228097"/>
              <a:ext cx="144273" cy="381896"/>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6" name="TextBox 85"/>
                <p:cNvSpPr txBox="1"/>
                <p:nvPr/>
              </p:nvSpPr>
              <p:spPr>
                <a:xfrm>
                  <a:off x="4286761" y="4280545"/>
                  <a:ext cx="287673" cy="276999"/>
                </a:xfrm>
                <a:prstGeom prst="rect">
                  <a:avLst/>
                </a:prstGeom>
                <a:noFill/>
                <a:ln w="38100">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𝑓</m:t>
                        </m:r>
                      </m:oMath>
                    </m:oMathPara>
                  </a14:m>
                  <a:endParaRPr lang="en-US" i="1" dirty="0"/>
                </a:p>
              </p:txBody>
            </p:sp>
          </mc:Choice>
          <mc:Fallback xmlns="">
            <p:sp>
              <p:nvSpPr>
                <p:cNvPr id="86" name="TextBox 85"/>
                <p:cNvSpPr txBox="1">
                  <a:spLocks noRot="1" noChangeAspect="1" noMove="1" noResize="1" noEditPoints="1" noAdjustHandles="1" noChangeArrowheads="1" noChangeShapeType="1" noTextEdit="1"/>
                </p:cNvSpPr>
                <p:nvPr/>
              </p:nvSpPr>
              <p:spPr>
                <a:xfrm>
                  <a:off x="4286761" y="4280545"/>
                  <a:ext cx="287673" cy="276999"/>
                </a:xfrm>
                <a:prstGeom prst="rect">
                  <a:avLst/>
                </a:prstGeom>
                <a:blipFill>
                  <a:blip r:embed="rId4"/>
                  <a:stretch>
                    <a:fillRect l="-10638" r="-10638" b="-36957"/>
                  </a:stretch>
                </a:blipFill>
                <a:ln w="38100">
                  <a:noFill/>
                </a:ln>
              </p:spPr>
              <p:txBody>
                <a:bodyPr/>
                <a:lstStyle/>
                <a:p>
                  <a:r>
                    <a:rPr lang="en-US">
                      <a:noFill/>
                    </a:rPr>
                    <a:t> </a:t>
                  </a:r>
                </a:p>
              </p:txBody>
            </p:sp>
          </mc:Fallback>
        </mc:AlternateContent>
        <p:sp>
          <p:nvSpPr>
            <p:cNvPr id="87" name="Isosceles Triangle 86"/>
            <p:cNvSpPr/>
            <p:nvPr/>
          </p:nvSpPr>
          <p:spPr>
            <a:xfrm rot="6070146">
              <a:off x="5271676" y="4406878"/>
              <a:ext cx="143220" cy="318401"/>
            </a:xfrm>
            <a:prstGeom prst="triangle">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Left Brace 87"/>
            <p:cNvSpPr/>
            <p:nvPr/>
          </p:nvSpPr>
          <p:spPr>
            <a:xfrm rot="10800000">
              <a:off x="6567776" y="4439239"/>
              <a:ext cx="181941" cy="260528"/>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9" name="Left Brace 88"/>
            <p:cNvSpPr/>
            <p:nvPr/>
          </p:nvSpPr>
          <p:spPr>
            <a:xfrm rot="10800000">
              <a:off x="6565870" y="2507074"/>
              <a:ext cx="192397" cy="1928752"/>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0" name="TextBox 89"/>
                <p:cNvSpPr txBox="1"/>
                <p:nvPr/>
              </p:nvSpPr>
              <p:spPr>
                <a:xfrm>
                  <a:off x="6871226" y="3322616"/>
                  <a:ext cx="287673" cy="276999"/>
                </a:xfrm>
                <a:prstGeom prst="rect">
                  <a:avLst/>
                </a:prstGeom>
                <a:noFill/>
                <a:ln w="38100">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𝑍𝑜</m:t>
                        </m:r>
                      </m:oMath>
                    </m:oMathPara>
                  </a14:m>
                  <a:endParaRPr lang="en-US" i="1" dirty="0"/>
                </a:p>
              </p:txBody>
            </p:sp>
          </mc:Choice>
          <mc:Fallback xmlns="">
            <p:sp>
              <p:nvSpPr>
                <p:cNvPr id="90" name="TextBox 89"/>
                <p:cNvSpPr txBox="1">
                  <a:spLocks noRot="1" noChangeAspect="1" noMove="1" noResize="1" noEditPoints="1" noAdjustHandles="1" noChangeArrowheads="1" noChangeShapeType="1" noTextEdit="1"/>
                </p:cNvSpPr>
                <p:nvPr/>
              </p:nvSpPr>
              <p:spPr>
                <a:xfrm>
                  <a:off x="6871226" y="3322616"/>
                  <a:ext cx="287673" cy="276999"/>
                </a:xfrm>
                <a:prstGeom prst="rect">
                  <a:avLst/>
                </a:prstGeom>
                <a:blipFill>
                  <a:blip r:embed="rId5"/>
                  <a:stretch>
                    <a:fillRect l="-23404" r="-25532" b="-13333"/>
                  </a:stretch>
                </a:blipFill>
                <a:ln w="3810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1" name="TextBox 90"/>
                <p:cNvSpPr txBox="1"/>
                <p:nvPr/>
              </p:nvSpPr>
              <p:spPr>
                <a:xfrm>
                  <a:off x="6851170" y="4390821"/>
                  <a:ext cx="287673" cy="276999"/>
                </a:xfrm>
                <a:prstGeom prst="rect">
                  <a:avLst/>
                </a:prstGeom>
                <a:noFill/>
                <a:ln w="38100">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𝑍𝑟</m:t>
                        </m:r>
                      </m:oMath>
                    </m:oMathPara>
                  </a14:m>
                  <a:endParaRPr lang="en-US" i="1" dirty="0"/>
                </a:p>
              </p:txBody>
            </p:sp>
          </mc:Choice>
          <mc:Fallback xmlns="">
            <p:sp>
              <p:nvSpPr>
                <p:cNvPr id="91" name="TextBox 90"/>
                <p:cNvSpPr txBox="1">
                  <a:spLocks noRot="1" noChangeAspect="1" noMove="1" noResize="1" noEditPoints="1" noAdjustHandles="1" noChangeArrowheads="1" noChangeShapeType="1" noTextEdit="1"/>
                </p:cNvSpPr>
                <p:nvPr/>
              </p:nvSpPr>
              <p:spPr>
                <a:xfrm>
                  <a:off x="6851170" y="4390821"/>
                  <a:ext cx="287673" cy="276999"/>
                </a:xfrm>
                <a:prstGeom prst="rect">
                  <a:avLst/>
                </a:prstGeom>
                <a:blipFill>
                  <a:blip r:embed="rId6"/>
                  <a:stretch>
                    <a:fillRect l="-23404" r="-21277" b="-10870"/>
                  </a:stretch>
                </a:blipFill>
                <a:ln w="38100">
                  <a:noFill/>
                </a:ln>
              </p:spPr>
              <p:txBody>
                <a:bodyPr/>
                <a:lstStyle/>
                <a:p>
                  <a:r>
                    <a:rPr lang="en-US">
                      <a:noFill/>
                    </a:rPr>
                    <a:t> </a:t>
                  </a:r>
                </a:p>
              </p:txBody>
            </p:sp>
          </mc:Fallback>
        </mc:AlternateContent>
        <p:sp>
          <p:nvSpPr>
            <p:cNvPr id="92" name="Oval 91"/>
            <p:cNvSpPr/>
            <p:nvPr/>
          </p:nvSpPr>
          <p:spPr>
            <a:xfrm>
              <a:off x="5950086" y="4644754"/>
              <a:ext cx="137721" cy="135511"/>
            </a:xfrm>
            <a:prstGeom prst="ellipse">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Footer Placeholder 1"/>
          <p:cNvSpPr>
            <a:spLocks noGrp="1"/>
          </p:cNvSpPr>
          <p:nvPr>
            <p:ph type="ftr" sz="quarter" idx="10"/>
          </p:nvPr>
        </p:nvSpPr>
        <p:spPr/>
        <p:txBody>
          <a:bodyPr/>
          <a:lstStyle/>
          <a:p>
            <a:r>
              <a:rPr lang="en-SG" dirty="0"/>
              <a:t>SYPT 2020</a:t>
            </a:r>
          </a:p>
        </p:txBody>
      </p:sp>
      <p:sp>
        <p:nvSpPr>
          <p:cNvPr id="3" name="Slide Number Placeholder 2"/>
          <p:cNvSpPr>
            <a:spLocks noGrp="1"/>
          </p:cNvSpPr>
          <p:nvPr>
            <p:ph type="sldNum" sz="quarter" idx="11"/>
          </p:nvPr>
        </p:nvSpPr>
        <p:spPr/>
        <p:txBody>
          <a:bodyPr/>
          <a:lstStyle/>
          <a:p>
            <a:fld id="{6FB55397-3576-4B12-B4D8-3E370C504D99}" type="slidenum">
              <a:rPr lang="en-SG" smtClean="0"/>
              <a:t>42</a:t>
            </a:fld>
            <a:endParaRPr lang="en-SG"/>
          </a:p>
        </p:txBody>
      </p:sp>
      <p:sp>
        <p:nvSpPr>
          <p:cNvPr id="4" name="Title 3"/>
          <p:cNvSpPr>
            <a:spLocks noGrp="1"/>
          </p:cNvSpPr>
          <p:nvPr>
            <p:ph type="title"/>
          </p:nvPr>
        </p:nvSpPr>
        <p:spPr/>
        <p:txBody>
          <a:bodyPr>
            <a:normAutofit/>
          </a:bodyPr>
          <a:lstStyle/>
          <a:p>
            <a:r>
              <a:rPr lang="en-US" dirty="0"/>
              <a:t>Speckle Drift - Distance of Lens from Dark Surface (Zo)</a:t>
            </a:r>
          </a:p>
        </p:txBody>
      </p:sp>
      <p:grpSp>
        <p:nvGrpSpPr>
          <p:cNvPr id="5" name="Group 4"/>
          <p:cNvGrpSpPr/>
          <p:nvPr/>
        </p:nvGrpSpPr>
        <p:grpSpPr>
          <a:xfrm>
            <a:off x="3567856" y="2064735"/>
            <a:ext cx="287673" cy="368091"/>
            <a:chOff x="312171" y="2055018"/>
            <a:chExt cx="287673" cy="368091"/>
          </a:xfrm>
        </p:grpSpPr>
        <p:sp>
          <p:nvSpPr>
            <p:cNvPr id="67" name="Oval 66"/>
            <p:cNvSpPr/>
            <p:nvPr/>
          </p:nvSpPr>
          <p:spPr>
            <a:xfrm>
              <a:off x="409574" y="2055018"/>
              <a:ext cx="92869" cy="9048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8" name="TextBox 67"/>
                <p:cNvSpPr txBox="1"/>
                <p:nvPr/>
              </p:nvSpPr>
              <p:spPr>
                <a:xfrm>
                  <a:off x="312171" y="2146110"/>
                  <a:ext cx="287673" cy="276999"/>
                </a:xfrm>
                <a:prstGeom prst="rect">
                  <a:avLst/>
                </a:prstGeom>
                <a:noFill/>
                <a:ln w="38100">
                  <a:noFill/>
                </a:ln>
              </p:spPr>
              <p:txBody>
                <a:bodyPr wrap="square" lIns="0" tIns="0" rIns="0" bIns="0" rtlCol="0">
                  <a:spAutoFit/>
                </a:bodyPr>
                <a:lstStyle/>
                <a:p>
                  <a14:m>
                    <m:oMath xmlns:m="http://schemas.openxmlformats.org/officeDocument/2006/math">
                      <m:r>
                        <a:rPr lang="en-US" b="0" i="1" smtClean="0">
                          <a:solidFill>
                            <a:srgbClr val="FF0000"/>
                          </a:solidFill>
                          <a:latin typeface="Cambria Math" panose="02040503050406030204" pitchFamily="18" charset="0"/>
                        </a:rPr>
                        <m:t>𝑍</m:t>
                      </m:r>
                    </m:oMath>
                  </a14:m>
                  <a:r>
                    <a:rPr lang="en-US" i="1" dirty="0">
                      <a:solidFill>
                        <a:srgbClr val="FF0000"/>
                      </a:solidFill>
                    </a:rPr>
                    <a:t>o</a:t>
                  </a:r>
                </a:p>
              </p:txBody>
            </p:sp>
          </mc:Choice>
          <mc:Fallback xmlns="">
            <p:sp>
              <p:nvSpPr>
                <p:cNvPr id="68" name="TextBox 67"/>
                <p:cNvSpPr txBox="1">
                  <a:spLocks noRot="1" noChangeAspect="1" noMove="1" noResize="1" noEditPoints="1" noAdjustHandles="1" noChangeArrowheads="1" noChangeShapeType="1" noTextEdit="1"/>
                </p:cNvSpPr>
                <p:nvPr/>
              </p:nvSpPr>
              <p:spPr>
                <a:xfrm>
                  <a:off x="312171" y="2146110"/>
                  <a:ext cx="287673" cy="276999"/>
                </a:xfrm>
                <a:prstGeom prst="rect">
                  <a:avLst/>
                </a:prstGeom>
                <a:blipFill>
                  <a:blip r:embed="rId9"/>
                  <a:stretch>
                    <a:fillRect l="-27660" t="-26087" r="-42553" b="-52174"/>
                  </a:stretch>
                </a:blipFill>
                <a:ln w="38100">
                  <a:noFill/>
                </a:ln>
              </p:spPr>
              <p:txBody>
                <a:bodyPr/>
                <a:lstStyle/>
                <a:p>
                  <a:r>
                    <a:rPr lang="en-US">
                      <a:noFill/>
                    </a:rPr>
                    <a:t> </a:t>
                  </a:r>
                </a:p>
              </p:txBody>
            </p:sp>
          </mc:Fallback>
        </mc:AlternateContent>
      </p:grpSp>
      <p:grpSp>
        <p:nvGrpSpPr>
          <p:cNvPr id="102" name="Group 101"/>
          <p:cNvGrpSpPr/>
          <p:nvPr/>
        </p:nvGrpSpPr>
        <p:grpSpPr>
          <a:xfrm>
            <a:off x="6305054" y="5324180"/>
            <a:ext cx="2635036" cy="838547"/>
            <a:chOff x="9099873" y="4667886"/>
            <a:chExt cx="2635036" cy="838547"/>
          </a:xfrm>
        </p:grpSpPr>
        <p:sp>
          <p:nvSpPr>
            <p:cNvPr id="103" name="Oval 102"/>
            <p:cNvSpPr/>
            <p:nvPr/>
          </p:nvSpPr>
          <p:spPr>
            <a:xfrm>
              <a:off x="9099873" y="5201759"/>
              <a:ext cx="137721" cy="135511"/>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p:cNvSpPr/>
            <p:nvPr/>
          </p:nvSpPr>
          <p:spPr>
            <a:xfrm>
              <a:off x="9100610" y="4789457"/>
              <a:ext cx="137721" cy="135511"/>
            </a:xfrm>
            <a:prstGeom prst="ellipse">
              <a:avLst/>
            </a:prstGeom>
            <a:solidFill>
              <a:srgbClr val="0070A4"/>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p:cNvSpPr/>
            <p:nvPr/>
          </p:nvSpPr>
          <p:spPr>
            <a:xfrm>
              <a:off x="9440350" y="4667886"/>
              <a:ext cx="2294559" cy="8385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tx1"/>
                  </a:solidFill>
                </a:rPr>
                <a:t>Position of Speckle</a:t>
              </a:r>
            </a:p>
            <a:p>
              <a:endParaRPr lang="en-US" sz="1400" dirty="0">
                <a:solidFill>
                  <a:schemeClr val="tx1"/>
                </a:solidFill>
              </a:endParaRPr>
            </a:p>
            <a:p>
              <a:r>
                <a:rPr lang="en-US" sz="1400" dirty="0">
                  <a:solidFill>
                    <a:schemeClr val="tx1"/>
                  </a:solidFill>
                </a:rPr>
                <a:t>Position of Scattering Spot</a:t>
              </a:r>
            </a:p>
          </p:txBody>
        </p:sp>
      </p:grpSp>
      <p:grpSp>
        <p:nvGrpSpPr>
          <p:cNvPr id="6" name="Group 5"/>
          <p:cNvGrpSpPr/>
          <p:nvPr/>
        </p:nvGrpSpPr>
        <p:grpSpPr>
          <a:xfrm>
            <a:off x="4286761" y="2514579"/>
            <a:ext cx="4298439" cy="2777178"/>
            <a:chOff x="4286761" y="2514579"/>
            <a:chExt cx="4298439" cy="2777178"/>
          </a:xfrm>
        </p:grpSpPr>
        <p:sp>
          <p:nvSpPr>
            <p:cNvPr id="53" name="Oval 52"/>
            <p:cNvSpPr/>
            <p:nvPr/>
          </p:nvSpPr>
          <p:spPr>
            <a:xfrm>
              <a:off x="5910669" y="4625241"/>
              <a:ext cx="137721" cy="135511"/>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3" name="Straight Connector 92"/>
            <p:cNvCxnSpPr/>
            <p:nvPr/>
          </p:nvCxnSpPr>
          <p:spPr>
            <a:xfrm>
              <a:off x="5653434" y="4703181"/>
              <a:ext cx="1731016" cy="0"/>
            </a:xfrm>
            <a:prstGeom prst="line">
              <a:avLst/>
            </a:prstGeom>
            <a:ln w="38100">
              <a:solidFill>
                <a:srgbClr val="CC337F"/>
              </a:solidFill>
            </a:ln>
          </p:spPr>
          <p:style>
            <a:lnRef idx="1">
              <a:schemeClr val="accent1"/>
            </a:lnRef>
            <a:fillRef idx="0">
              <a:schemeClr val="accent1"/>
            </a:fillRef>
            <a:effectRef idx="0">
              <a:schemeClr val="accent1"/>
            </a:effectRef>
            <a:fontRef idx="minor">
              <a:schemeClr val="tx1"/>
            </a:fontRef>
          </p:style>
        </p:cxnSp>
        <p:grpSp>
          <p:nvGrpSpPr>
            <p:cNvPr id="95" name="Group 94"/>
            <p:cNvGrpSpPr/>
            <p:nvPr/>
          </p:nvGrpSpPr>
          <p:grpSpPr>
            <a:xfrm>
              <a:off x="4774890" y="4250167"/>
              <a:ext cx="1735779" cy="382293"/>
              <a:chOff x="3692293" y="4299301"/>
              <a:chExt cx="1735779" cy="1175308"/>
            </a:xfrm>
          </p:grpSpPr>
          <p:sp>
            <p:nvSpPr>
              <p:cNvPr id="96" name="Oval 95"/>
              <p:cNvSpPr/>
              <p:nvPr/>
            </p:nvSpPr>
            <p:spPr>
              <a:xfrm>
                <a:off x="3697056" y="4702407"/>
                <a:ext cx="1731016" cy="358815"/>
              </a:xfrm>
              <a:prstGeom prst="ellips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7" name="Straight Connector 96"/>
              <p:cNvCxnSpPr/>
              <p:nvPr/>
            </p:nvCxnSpPr>
            <p:spPr>
              <a:xfrm>
                <a:off x="4300538" y="4299301"/>
                <a:ext cx="509377" cy="3347"/>
              </a:xfrm>
              <a:prstGeom prst="line">
                <a:avLst/>
              </a:prstGeom>
              <a:ln w="19050"/>
            </p:spPr>
            <p:style>
              <a:lnRef idx="1">
                <a:schemeClr val="dk1"/>
              </a:lnRef>
              <a:fillRef idx="0">
                <a:schemeClr val="dk1"/>
              </a:fillRef>
              <a:effectRef idx="0">
                <a:schemeClr val="dk1"/>
              </a:effectRef>
              <a:fontRef idx="minor">
                <a:schemeClr val="tx1"/>
              </a:fontRef>
            </p:style>
          </p:cxnSp>
          <p:cxnSp>
            <p:nvCxnSpPr>
              <p:cNvPr id="98" name="Straight Connector 97"/>
              <p:cNvCxnSpPr/>
              <p:nvPr/>
            </p:nvCxnSpPr>
            <p:spPr>
              <a:xfrm flipH="1">
                <a:off x="4571435" y="4334482"/>
                <a:ext cx="178" cy="1140127"/>
              </a:xfrm>
              <a:prstGeom prst="line">
                <a:avLst/>
              </a:prstGeom>
              <a:ln w="19050"/>
            </p:spPr>
            <p:style>
              <a:lnRef idx="1">
                <a:schemeClr val="dk1"/>
              </a:lnRef>
              <a:fillRef idx="0">
                <a:schemeClr val="dk1"/>
              </a:fillRef>
              <a:effectRef idx="0">
                <a:schemeClr val="dk1"/>
              </a:effectRef>
              <a:fontRef idx="minor">
                <a:schemeClr val="tx1"/>
              </a:fontRef>
            </p:style>
          </p:cxnSp>
          <p:cxnSp>
            <p:nvCxnSpPr>
              <p:cNvPr id="99" name="Straight Connector 98"/>
              <p:cNvCxnSpPr/>
              <p:nvPr/>
            </p:nvCxnSpPr>
            <p:spPr>
              <a:xfrm>
                <a:off x="3692293" y="4881815"/>
                <a:ext cx="1731016"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00" name="Straight Connector 99"/>
              <p:cNvCxnSpPr/>
              <p:nvPr/>
            </p:nvCxnSpPr>
            <p:spPr>
              <a:xfrm>
                <a:off x="4300080" y="5455155"/>
                <a:ext cx="509377" cy="3347"/>
              </a:xfrm>
              <a:prstGeom prst="line">
                <a:avLst/>
              </a:prstGeom>
              <a:ln w="19050"/>
            </p:spPr>
            <p:style>
              <a:lnRef idx="1">
                <a:schemeClr val="dk1"/>
              </a:lnRef>
              <a:fillRef idx="0">
                <a:schemeClr val="dk1"/>
              </a:fillRef>
              <a:effectRef idx="0">
                <a:schemeClr val="dk1"/>
              </a:effectRef>
              <a:fontRef idx="minor">
                <a:schemeClr val="tx1"/>
              </a:fontRef>
            </p:style>
          </p:cxnSp>
        </p:grpSp>
        <p:cxnSp>
          <p:nvCxnSpPr>
            <p:cNvPr id="101" name="Straight Connector 100"/>
            <p:cNvCxnSpPr/>
            <p:nvPr/>
          </p:nvCxnSpPr>
          <p:spPr>
            <a:xfrm flipH="1">
              <a:off x="5653434" y="2514579"/>
              <a:ext cx="386" cy="2777178"/>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06" name="Isosceles Triangle 105"/>
            <p:cNvSpPr/>
            <p:nvPr/>
          </p:nvSpPr>
          <p:spPr>
            <a:xfrm rot="8199277">
              <a:off x="5155831" y="3855872"/>
              <a:ext cx="171502" cy="327553"/>
            </a:xfrm>
            <a:prstGeom prst="triangl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Isosceles Triangle 106"/>
            <p:cNvSpPr/>
            <p:nvPr/>
          </p:nvSpPr>
          <p:spPr>
            <a:xfrm rot="10800000">
              <a:off x="4681354" y="3996265"/>
              <a:ext cx="189317" cy="344993"/>
            </a:xfrm>
            <a:prstGeom prst="triangle">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4" name="Straight Connector 113"/>
            <p:cNvCxnSpPr/>
            <p:nvPr/>
          </p:nvCxnSpPr>
          <p:spPr>
            <a:xfrm>
              <a:off x="4774890" y="3587750"/>
              <a:ext cx="1769640" cy="1671554"/>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a:stCxn id="157" idx="4"/>
              <a:endCxn id="96" idx="2"/>
            </p:cNvCxnSpPr>
            <p:nvPr/>
          </p:nvCxnSpPr>
          <p:spPr>
            <a:xfrm>
              <a:off x="4765535" y="3581597"/>
              <a:ext cx="14118" cy="858044"/>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a:stCxn id="96" idx="2"/>
            </p:cNvCxnSpPr>
            <p:nvPr/>
          </p:nvCxnSpPr>
          <p:spPr>
            <a:xfrm>
              <a:off x="4779653" y="4439641"/>
              <a:ext cx="3805547" cy="851715"/>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sp>
          <p:nvSpPr>
            <p:cNvPr id="130" name="Oval 129"/>
            <p:cNvSpPr/>
            <p:nvPr/>
          </p:nvSpPr>
          <p:spPr>
            <a:xfrm>
              <a:off x="5902644" y="4638086"/>
              <a:ext cx="137721" cy="135511"/>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Oval 130"/>
            <p:cNvSpPr/>
            <p:nvPr/>
          </p:nvSpPr>
          <p:spPr>
            <a:xfrm>
              <a:off x="5903049" y="4641785"/>
              <a:ext cx="137721" cy="135511"/>
            </a:xfrm>
            <a:prstGeom prst="ellipse">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Left Brace 139"/>
            <p:cNvSpPr/>
            <p:nvPr/>
          </p:nvSpPr>
          <p:spPr>
            <a:xfrm rot="10800000">
              <a:off x="6567776" y="4439239"/>
              <a:ext cx="181941" cy="260528"/>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3" name="Left Brace 142"/>
            <p:cNvSpPr/>
            <p:nvPr/>
          </p:nvSpPr>
          <p:spPr>
            <a:xfrm rot="10800000">
              <a:off x="6565870" y="3541700"/>
              <a:ext cx="181875" cy="894126"/>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53" name="TextBox 152"/>
                <p:cNvSpPr txBox="1"/>
                <p:nvPr/>
              </p:nvSpPr>
              <p:spPr>
                <a:xfrm>
                  <a:off x="6846048" y="3857021"/>
                  <a:ext cx="287673" cy="276999"/>
                </a:xfrm>
                <a:prstGeom prst="rect">
                  <a:avLst/>
                </a:prstGeom>
                <a:noFill/>
                <a:ln w="38100">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𝑍𝑜</m:t>
                        </m:r>
                      </m:oMath>
                    </m:oMathPara>
                  </a14:m>
                  <a:endParaRPr lang="en-US" i="1" dirty="0"/>
                </a:p>
              </p:txBody>
            </p:sp>
          </mc:Choice>
          <mc:Fallback xmlns="">
            <p:sp>
              <p:nvSpPr>
                <p:cNvPr id="153" name="TextBox 152"/>
                <p:cNvSpPr txBox="1">
                  <a:spLocks noRot="1" noChangeAspect="1" noMove="1" noResize="1" noEditPoints="1" noAdjustHandles="1" noChangeArrowheads="1" noChangeShapeType="1" noTextEdit="1"/>
                </p:cNvSpPr>
                <p:nvPr/>
              </p:nvSpPr>
              <p:spPr>
                <a:xfrm>
                  <a:off x="6846048" y="3857021"/>
                  <a:ext cx="287673" cy="276999"/>
                </a:xfrm>
                <a:prstGeom prst="rect">
                  <a:avLst/>
                </a:prstGeom>
                <a:blipFill>
                  <a:blip r:embed="rId10"/>
                  <a:stretch>
                    <a:fillRect l="-23404" r="-25532" b="-11111"/>
                  </a:stretch>
                </a:blipFill>
                <a:ln w="3810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4" name="TextBox 153"/>
                <p:cNvSpPr txBox="1"/>
                <p:nvPr/>
              </p:nvSpPr>
              <p:spPr>
                <a:xfrm>
                  <a:off x="6851170" y="4390821"/>
                  <a:ext cx="287673" cy="276999"/>
                </a:xfrm>
                <a:prstGeom prst="rect">
                  <a:avLst/>
                </a:prstGeom>
                <a:noFill/>
                <a:ln w="38100">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𝑍𝑟</m:t>
                        </m:r>
                      </m:oMath>
                    </m:oMathPara>
                  </a14:m>
                  <a:endParaRPr lang="en-US" i="1" dirty="0"/>
                </a:p>
              </p:txBody>
            </p:sp>
          </mc:Choice>
          <mc:Fallback xmlns="">
            <p:sp>
              <p:nvSpPr>
                <p:cNvPr id="154" name="TextBox 153"/>
                <p:cNvSpPr txBox="1">
                  <a:spLocks noRot="1" noChangeAspect="1" noMove="1" noResize="1" noEditPoints="1" noAdjustHandles="1" noChangeArrowheads="1" noChangeShapeType="1" noTextEdit="1"/>
                </p:cNvSpPr>
                <p:nvPr/>
              </p:nvSpPr>
              <p:spPr>
                <a:xfrm>
                  <a:off x="6851170" y="4390821"/>
                  <a:ext cx="287673" cy="276999"/>
                </a:xfrm>
                <a:prstGeom prst="rect">
                  <a:avLst/>
                </a:prstGeom>
                <a:blipFill>
                  <a:blip r:embed="rId6"/>
                  <a:stretch>
                    <a:fillRect l="-23404" r="-21277" b="-10870"/>
                  </a:stretch>
                </a:blipFill>
                <a:ln w="38100">
                  <a:noFill/>
                </a:ln>
              </p:spPr>
              <p:txBody>
                <a:bodyPr/>
                <a:lstStyle/>
                <a:p>
                  <a:r>
                    <a:rPr lang="en-US">
                      <a:noFill/>
                    </a:rPr>
                    <a:t> </a:t>
                  </a:r>
                </a:p>
              </p:txBody>
            </p:sp>
          </mc:Fallback>
        </mc:AlternateContent>
        <p:grpSp>
          <p:nvGrpSpPr>
            <p:cNvPr id="155" name="Group 154"/>
            <p:cNvGrpSpPr/>
            <p:nvPr/>
          </p:nvGrpSpPr>
          <p:grpSpPr>
            <a:xfrm>
              <a:off x="4715531" y="3480124"/>
              <a:ext cx="1750086" cy="101473"/>
              <a:chOff x="4666688" y="1810105"/>
              <a:chExt cx="1750086" cy="101473"/>
            </a:xfrm>
          </p:grpSpPr>
          <p:cxnSp>
            <p:nvCxnSpPr>
              <p:cNvPr id="156" name="Straight Connector 155"/>
              <p:cNvCxnSpPr/>
              <p:nvPr/>
            </p:nvCxnSpPr>
            <p:spPr>
              <a:xfrm flipH="1" flipV="1">
                <a:off x="4805242" y="1860841"/>
                <a:ext cx="1611532" cy="1084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57" name="Oval 156"/>
              <p:cNvSpPr/>
              <p:nvPr/>
            </p:nvSpPr>
            <p:spPr>
              <a:xfrm>
                <a:off x="4666688" y="1810105"/>
                <a:ext cx="100008" cy="101473"/>
              </a:xfrm>
              <a:prstGeom prst="ellipse">
                <a:avLst/>
              </a:prstGeom>
              <a:solidFill>
                <a:srgbClr val="FF0000"/>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58" name="Straight Connector 157"/>
            <p:cNvCxnSpPr/>
            <p:nvPr/>
          </p:nvCxnSpPr>
          <p:spPr>
            <a:xfrm flipH="1" flipV="1">
              <a:off x="4827965" y="4612899"/>
              <a:ext cx="556779" cy="2679"/>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59" name="Left Brace 158"/>
            <p:cNvSpPr/>
            <p:nvPr/>
          </p:nvSpPr>
          <p:spPr>
            <a:xfrm>
              <a:off x="4615310" y="4228097"/>
              <a:ext cx="144273" cy="381896"/>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60" name="TextBox 159"/>
                <p:cNvSpPr txBox="1"/>
                <p:nvPr/>
              </p:nvSpPr>
              <p:spPr>
                <a:xfrm>
                  <a:off x="4286761" y="4280545"/>
                  <a:ext cx="287673" cy="276999"/>
                </a:xfrm>
                <a:prstGeom prst="rect">
                  <a:avLst/>
                </a:prstGeom>
                <a:noFill/>
                <a:ln w="38100">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𝑓</m:t>
                        </m:r>
                      </m:oMath>
                    </m:oMathPara>
                  </a14:m>
                  <a:endParaRPr lang="en-US" i="1" dirty="0"/>
                </a:p>
              </p:txBody>
            </p:sp>
          </mc:Choice>
          <mc:Fallback xmlns="">
            <p:sp>
              <p:nvSpPr>
                <p:cNvPr id="160" name="TextBox 159"/>
                <p:cNvSpPr txBox="1">
                  <a:spLocks noRot="1" noChangeAspect="1" noMove="1" noResize="1" noEditPoints="1" noAdjustHandles="1" noChangeArrowheads="1" noChangeShapeType="1" noTextEdit="1"/>
                </p:cNvSpPr>
                <p:nvPr/>
              </p:nvSpPr>
              <p:spPr>
                <a:xfrm>
                  <a:off x="4286761" y="4280545"/>
                  <a:ext cx="287673" cy="276999"/>
                </a:xfrm>
                <a:prstGeom prst="rect">
                  <a:avLst/>
                </a:prstGeom>
                <a:blipFill>
                  <a:blip r:embed="rId4"/>
                  <a:stretch>
                    <a:fillRect l="-10638" r="-10638" b="-36957"/>
                  </a:stretch>
                </a:blipFill>
                <a:ln w="38100">
                  <a:noFill/>
                </a:ln>
              </p:spPr>
              <p:txBody>
                <a:bodyPr/>
                <a:lstStyle/>
                <a:p>
                  <a:r>
                    <a:rPr lang="en-US">
                      <a:noFill/>
                    </a:rPr>
                    <a:t> </a:t>
                  </a:r>
                </a:p>
              </p:txBody>
            </p:sp>
          </mc:Fallback>
        </mc:AlternateContent>
        <p:sp>
          <p:nvSpPr>
            <p:cNvPr id="94" name="Isosceles Triangle 93"/>
            <p:cNvSpPr/>
            <p:nvPr/>
          </p:nvSpPr>
          <p:spPr>
            <a:xfrm rot="6070146">
              <a:off x="5271676" y="4406878"/>
              <a:ext cx="143220" cy="318401"/>
            </a:xfrm>
            <a:prstGeom prst="triangle">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7" name="Group 56">
            <a:extLst>
              <a:ext uri="{FF2B5EF4-FFF2-40B4-BE49-F238E27FC236}">
                <a16:creationId xmlns:a16="http://schemas.microsoft.com/office/drawing/2014/main" id="{0E3A7137-AA01-4EB1-BD3A-2A487073D941}"/>
              </a:ext>
            </a:extLst>
          </p:cNvPr>
          <p:cNvGrpSpPr/>
          <p:nvPr/>
        </p:nvGrpSpPr>
        <p:grpSpPr>
          <a:xfrm>
            <a:off x="1183167" y="6269881"/>
            <a:ext cx="6777665" cy="344469"/>
            <a:chOff x="164165" y="6353803"/>
            <a:chExt cx="6777665" cy="344469"/>
          </a:xfrm>
        </p:grpSpPr>
        <p:sp>
          <p:nvSpPr>
            <p:cNvPr id="58" name="TextBox 57">
              <a:extLst>
                <a:ext uri="{FF2B5EF4-FFF2-40B4-BE49-F238E27FC236}">
                  <a16:creationId xmlns:a16="http://schemas.microsoft.com/office/drawing/2014/main" id="{80AAD0A4-97ED-4120-A4C9-E6B44E876CC9}"/>
                </a:ext>
              </a:extLst>
            </p:cNvPr>
            <p:cNvSpPr txBox="1"/>
            <p:nvPr/>
          </p:nvSpPr>
          <p:spPr>
            <a:xfrm>
              <a:off x="2189065" y="6353804"/>
              <a:ext cx="1034963" cy="307777"/>
            </a:xfrm>
            <a:prstGeom prst="rect">
              <a:avLst/>
            </a:prstGeom>
            <a:noFill/>
          </p:spPr>
          <p:txBody>
            <a:bodyPr wrap="none" rtlCol="0">
              <a:spAutoFit/>
            </a:bodyPr>
            <a:lstStyle/>
            <a:p>
              <a:pPr algn="ctr"/>
              <a:r>
                <a:rPr lang="en-SG" sz="1400" dirty="0">
                  <a:ea typeface="Segoe UI" charset="0"/>
                  <a:cs typeface="Segoe UI" charset="0"/>
                </a:rPr>
                <a:t>Qualitative</a:t>
              </a:r>
            </a:p>
          </p:txBody>
        </p:sp>
        <p:sp>
          <p:nvSpPr>
            <p:cNvPr id="61" name="TextBox 60">
              <a:extLst>
                <a:ext uri="{FF2B5EF4-FFF2-40B4-BE49-F238E27FC236}">
                  <a16:creationId xmlns:a16="http://schemas.microsoft.com/office/drawing/2014/main" id="{CB06E594-14E8-4349-A3B2-51B1C83AB8C8}"/>
                </a:ext>
              </a:extLst>
            </p:cNvPr>
            <p:cNvSpPr txBox="1"/>
            <p:nvPr/>
          </p:nvSpPr>
          <p:spPr>
            <a:xfrm>
              <a:off x="3860508" y="6353803"/>
              <a:ext cx="1153586" cy="307777"/>
            </a:xfrm>
            <a:prstGeom prst="rect">
              <a:avLst/>
            </a:prstGeom>
            <a:noFill/>
            <a:ln>
              <a:noFill/>
            </a:ln>
          </p:spPr>
          <p:txBody>
            <a:bodyPr wrap="none" rtlCol="0">
              <a:spAutoFit/>
            </a:bodyPr>
            <a:lstStyle/>
            <a:p>
              <a:pPr algn="ctr"/>
              <a:r>
                <a:rPr lang="en-SG" sz="1400" b="0" dirty="0">
                  <a:ln>
                    <a:noFill/>
                  </a:ln>
                  <a:solidFill>
                    <a:srgbClr val="C00000"/>
                  </a:solidFill>
                  <a:latin typeface="Segoe UI" charset="0"/>
                  <a:ea typeface="Segoe UI" charset="0"/>
                  <a:cs typeface="Segoe UI" charset="0"/>
                </a:rPr>
                <a:t>Quantitative</a:t>
              </a:r>
            </a:p>
          </p:txBody>
        </p:sp>
        <p:sp>
          <p:nvSpPr>
            <p:cNvPr id="62" name="TextBox 61">
              <a:extLst>
                <a:ext uri="{FF2B5EF4-FFF2-40B4-BE49-F238E27FC236}">
                  <a16:creationId xmlns:a16="http://schemas.microsoft.com/office/drawing/2014/main" id="{E642D2CC-CF26-46EF-A352-43F1F7A7DE0E}"/>
                </a:ext>
              </a:extLst>
            </p:cNvPr>
            <p:cNvSpPr txBox="1"/>
            <p:nvPr/>
          </p:nvSpPr>
          <p:spPr>
            <a:xfrm>
              <a:off x="5612553" y="6353803"/>
              <a:ext cx="1034257" cy="307777"/>
            </a:xfrm>
            <a:prstGeom prst="rect">
              <a:avLst/>
            </a:prstGeom>
            <a:noFill/>
          </p:spPr>
          <p:txBody>
            <a:bodyPr wrap="none" rtlCol="0">
              <a:spAutoFit/>
            </a:bodyPr>
            <a:lstStyle/>
            <a:p>
              <a:pPr algn="ctr"/>
              <a:r>
                <a:rPr lang="en-SG" sz="1400" dirty="0"/>
                <a:t>Conclusion</a:t>
              </a:r>
            </a:p>
          </p:txBody>
        </p:sp>
        <p:cxnSp>
          <p:nvCxnSpPr>
            <p:cNvPr id="69" name="Straight Connector 68">
              <a:extLst>
                <a:ext uri="{FF2B5EF4-FFF2-40B4-BE49-F238E27FC236}">
                  <a16:creationId xmlns:a16="http://schemas.microsoft.com/office/drawing/2014/main" id="{3C5A11E0-5486-4291-BAFC-4703AFFBA72B}"/>
                </a:ext>
              </a:extLst>
            </p:cNvPr>
            <p:cNvCxnSpPr>
              <a:cxnSpLocks/>
            </p:cNvCxnSpPr>
            <p:nvPr/>
          </p:nvCxnSpPr>
          <p:spPr>
            <a:xfrm flipV="1">
              <a:off x="164165" y="6695222"/>
              <a:ext cx="1624295" cy="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C038DE49-FC64-4960-AFBE-A134066B0299}"/>
                </a:ext>
              </a:extLst>
            </p:cNvPr>
            <p:cNvSpPr txBox="1"/>
            <p:nvPr/>
          </p:nvSpPr>
          <p:spPr>
            <a:xfrm>
              <a:off x="407967" y="6353806"/>
              <a:ext cx="1131335" cy="307777"/>
            </a:xfrm>
            <a:prstGeom prst="rect">
              <a:avLst/>
            </a:prstGeom>
            <a:noFill/>
          </p:spPr>
          <p:txBody>
            <a:bodyPr wrap="none" rtlCol="0">
              <a:spAutoFit/>
            </a:bodyPr>
            <a:lstStyle/>
            <a:p>
              <a:pPr algn="ctr"/>
              <a:r>
                <a:rPr lang="en-SG" sz="1400" dirty="0">
                  <a:cs typeface="Segoe UI Semibold" panose="020B0702040204020203" pitchFamily="34" charset="0"/>
                </a:rPr>
                <a:t>Introduction</a:t>
              </a:r>
            </a:p>
          </p:txBody>
        </p:sp>
        <p:cxnSp>
          <p:nvCxnSpPr>
            <p:cNvPr id="71" name="Straight Connector 70">
              <a:extLst>
                <a:ext uri="{FF2B5EF4-FFF2-40B4-BE49-F238E27FC236}">
                  <a16:creationId xmlns:a16="http://schemas.microsoft.com/office/drawing/2014/main" id="{0B173E45-F167-485F-A5F6-AE1D1B0940DF}"/>
                </a:ext>
              </a:extLst>
            </p:cNvPr>
            <p:cNvCxnSpPr>
              <a:cxnSpLocks/>
            </p:cNvCxnSpPr>
            <p:nvPr/>
          </p:nvCxnSpPr>
          <p:spPr>
            <a:xfrm flipV="1">
              <a:off x="1880544" y="6695220"/>
              <a:ext cx="1624295" cy="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2D103EE8-4103-4552-9545-15389E7BA077}"/>
                </a:ext>
              </a:extLst>
            </p:cNvPr>
            <p:cNvCxnSpPr>
              <a:cxnSpLocks/>
            </p:cNvCxnSpPr>
            <p:nvPr/>
          </p:nvCxnSpPr>
          <p:spPr>
            <a:xfrm flipV="1">
              <a:off x="3596923" y="6698270"/>
              <a:ext cx="1624295" cy="2"/>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A421A564-AF8E-4A82-B1BF-AC07D1BFBC26}"/>
                </a:ext>
              </a:extLst>
            </p:cNvPr>
            <p:cNvCxnSpPr>
              <a:cxnSpLocks/>
            </p:cNvCxnSpPr>
            <p:nvPr/>
          </p:nvCxnSpPr>
          <p:spPr>
            <a:xfrm flipV="1">
              <a:off x="5317535" y="6695218"/>
              <a:ext cx="1624295" cy="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55" name="TextBox 54"/>
              <p:cNvSpPr txBox="1"/>
              <p:nvPr/>
            </p:nvSpPr>
            <p:spPr>
              <a:xfrm>
                <a:off x="1245552" y="4009828"/>
                <a:ext cx="2401439" cy="1200329"/>
              </a:xfrm>
              <a:prstGeom prst="rect">
                <a:avLst/>
              </a:prstGeom>
              <a:noFill/>
              <a:ln w="38100">
                <a:noFill/>
              </a:ln>
            </p:spPr>
            <p:txBody>
              <a:bodyPr wrap="square" rtlCol="0">
                <a:spAutoFit/>
              </a:bodyPr>
              <a:lstStyle/>
              <a:p>
                <a:r>
                  <a:rPr lang="en-US" i="1" dirty="0"/>
                  <a:t>Parameters:</a:t>
                </a:r>
              </a:p>
              <a:p>
                <a:r>
                  <a:rPr lang="en-US" i="1" dirty="0"/>
                  <a:t>Focal Length: 7.33 cm</a:t>
                </a:r>
              </a:p>
              <a:p>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𝑥</m:t>
                        </m:r>
                      </m:e>
                    </m:acc>
                  </m:oMath>
                </a14:m>
                <a:r>
                  <a:rPr lang="en-US" i="1" dirty="0"/>
                  <a:t>: -1 cm/s</a:t>
                </a:r>
              </a:p>
              <a:p>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𝑟</m:t>
                        </m:r>
                      </m:sub>
                    </m:sSub>
                  </m:oMath>
                </a14:m>
                <a:r>
                  <a:rPr lang="en-US" i="1" dirty="0"/>
                  <a:t>: 9.22 cm </a:t>
                </a:r>
              </a:p>
            </p:txBody>
          </p:sp>
        </mc:Choice>
        <mc:Fallback xmlns="">
          <p:sp>
            <p:nvSpPr>
              <p:cNvPr id="55" name="TextBox 54"/>
              <p:cNvSpPr txBox="1">
                <a:spLocks noRot="1" noChangeAspect="1" noMove="1" noResize="1" noEditPoints="1" noAdjustHandles="1" noChangeArrowheads="1" noChangeShapeType="1" noTextEdit="1"/>
              </p:cNvSpPr>
              <p:nvPr/>
            </p:nvSpPr>
            <p:spPr>
              <a:xfrm>
                <a:off x="1245552" y="4009828"/>
                <a:ext cx="2401439" cy="1200329"/>
              </a:xfrm>
              <a:prstGeom prst="rect">
                <a:avLst/>
              </a:prstGeom>
              <a:blipFill>
                <a:blip r:embed="rId13"/>
                <a:stretch>
                  <a:fillRect l="-2030" t="-2538" b="-7614"/>
                </a:stretch>
              </a:blipFill>
              <a:ln w="3810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TextBox 55"/>
              <p:cNvSpPr txBox="1"/>
              <p:nvPr/>
            </p:nvSpPr>
            <p:spPr>
              <a:xfrm>
                <a:off x="1757142" y="5380772"/>
                <a:ext cx="1023384" cy="276999"/>
              </a:xfrm>
              <a:prstGeom prst="rect">
                <a:avLst/>
              </a:prstGeom>
              <a:noFill/>
              <a:ln w="38100">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𝑇h𝑒𝑜𝑟𝑦</m:t>
                      </m:r>
                    </m:oMath>
                  </m:oMathPara>
                </a14:m>
                <a:endParaRPr lang="en-US" i="1" dirty="0">
                  <a:latin typeface="Cambria Math" panose="02040503050406030204" pitchFamily="18" charset="0"/>
                  <a:ea typeface="Cambria Math" panose="02040503050406030204" pitchFamily="18" charset="0"/>
                </a:endParaRPr>
              </a:p>
            </p:txBody>
          </p:sp>
        </mc:Choice>
        <mc:Fallback xmlns="">
          <p:sp>
            <p:nvSpPr>
              <p:cNvPr id="56" name="TextBox 55"/>
              <p:cNvSpPr txBox="1">
                <a:spLocks noRot="1" noChangeAspect="1" noMove="1" noResize="1" noEditPoints="1" noAdjustHandles="1" noChangeArrowheads="1" noChangeShapeType="1" noTextEdit="1"/>
              </p:cNvSpPr>
              <p:nvPr/>
            </p:nvSpPr>
            <p:spPr>
              <a:xfrm>
                <a:off x="1757142" y="5380772"/>
                <a:ext cx="1023384" cy="276999"/>
              </a:xfrm>
              <a:prstGeom prst="rect">
                <a:avLst/>
              </a:prstGeom>
              <a:blipFill>
                <a:blip r:embed="rId14"/>
                <a:stretch>
                  <a:fillRect t="-2222" b="-37778"/>
                </a:stretch>
              </a:blipFill>
              <a:ln w="3810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4" name="TextBox 73"/>
              <p:cNvSpPr txBox="1"/>
              <p:nvPr/>
            </p:nvSpPr>
            <p:spPr>
              <a:xfrm>
                <a:off x="1895788" y="5785576"/>
                <a:ext cx="1023384" cy="276999"/>
              </a:xfrm>
              <a:prstGeom prst="rect">
                <a:avLst/>
              </a:prstGeom>
              <a:noFill/>
              <a:ln w="38100">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𝐸𝑥𝑝𝑒𝑟𝑖𝑚𝑒𝑛𝑡𝑎𝑙</m:t>
                      </m:r>
                    </m:oMath>
                  </m:oMathPara>
                </a14:m>
                <a:endParaRPr lang="en-US" i="1" dirty="0">
                  <a:latin typeface="Cambria Math" panose="02040503050406030204" pitchFamily="18" charset="0"/>
                  <a:ea typeface="Cambria Math" panose="02040503050406030204" pitchFamily="18" charset="0"/>
                </a:endParaRPr>
              </a:p>
            </p:txBody>
          </p:sp>
        </mc:Choice>
        <mc:Fallback xmlns="">
          <p:sp>
            <p:nvSpPr>
              <p:cNvPr id="74" name="TextBox 73"/>
              <p:cNvSpPr txBox="1">
                <a:spLocks noRot="1" noChangeAspect="1" noMove="1" noResize="1" noEditPoints="1" noAdjustHandles="1" noChangeArrowheads="1" noChangeShapeType="1" noTextEdit="1"/>
              </p:cNvSpPr>
              <p:nvPr/>
            </p:nvSpPr>
            <p:spPr>
              <a:xfrm>
                <a:off x="1895788" y="5785576"/>
                <a:ext cx="1023384" cy="276999"/>
              </a:xfrm>
              <a:prstGeom prst="rect">
                <a:avLst/>
              </a:prstGeom>
              <a:blipFill>
                <a:blip r:embed="rId15"/>
                <a:stretch>
                  <a:fillRect l="-10714" r="-49405" b="-34783"/>
                </a:stretch>
              </a:blipFill>
              <a:ln w="38100">
                <a:noFill/>
              </a:ln>
            </p:spPr>
            <p:txBody>
              <a:bodyPr/>
              <a:lstStyle/>
              <a:p>
                <a:r>
                  <a:rPr lang="en-US">
                    <a:noFill/>
                  </a:rPr>
                  <a:t> </a:t>
                </a:r>
              </a:p>
            </p:txBody>
          </p:sp>
        </mc:Fallback>
      </mc:AlternateContent>
      <p:pic>
        <p:nvPicPr>
          <p:cNvPr id="75" name="Picture 74"/>
          <p:cNvPicPr>
            <a:picLocks noChangeAspect="1"/>
          </p:cNvPicPr>
          <p:nvPr/>
        </p:nvPicPr>
        <p:blipFill rotWithShape="1">
          <a:blip r:embed="rId16">
            <a:clrChange>
              <a:clrFrom>
                <a:srgbClr val="FFFFFF"/>
              </a:clrFrom>
              <a:clrTo>
                <a:srgbClr val="FFFFFF">
                  <a:alpha val="0"/>
                </a:srgbClr>
              </a:clrTo>
            </a:clrChange>
          </a:blip>
          <a:srcRect l="60841" t="86608" r="34928" b="2293"/>
          <a:stretch/>
        </p:blipFill>
        <p:spPr>
          <a:xfrm>
            <a:off x="1429175" y="5697048"/>
            <a:ext cx="362858" cy="391885"/>
          </a:xfrm>
          <a:prstGeom prst="rect">
            <a:avLst/>
          </a:prstGeom>
        </p:spPr>
      </p:pic>
      <p:pic>
        <p:nvPicPr>
          <p:cNvPr id="76" name="Picture 75"/>
          <p:cNvPicPr>
            <a:picLocks noChangeAspect="1"/>
          </p:cNvPicPr>
          <p:nvPr/>
        </p:nvPicPr>
        <p:blipFill rotWithShape="1">
          <a:blip r:embed="rId17">
            <a:clrChange>
              <a:clrFrom>
                <a:srgbClr val="FFFFFF"/>
              </a:clrFrom>
              <a:clrTo>
                <a:srgbClr val="FFFFFF">
                  <a:alpha val="0"/>
                </a:srgbClr>
              </a:clrTo>
            </a:clrChange>
          </a:blip>
          <a:srcRect l="84774" t="34586" r="12041" b="60845"/>
          <a:stretch/>
        </p:blipFill>
        <p:spPr>
          <a:xfrm rot="1345417">
            <a:off x="1374027" y="5375373"/>
            <a:ext cx="437005" cy="334873"/>
          </a:xfrm>
          <a:prstGeom prst="rect">
            <a:avLst/>
          </a:prstGeom>
        </p:spPr>
      </p:pic>
    </p:spTree>
    <p:extLst>
      <p:ext uri="{BB962C8B-B14F-4D97-AF65-F5344CB8AC3E}">
        <p14:creationId xmlns:p14="http://schemas.microsoft.com/office/powerpoint/2010/main" val="9683607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withEffect">
                                  <p:stCondLst>
                                    <p:cond delay="0"/>
                                  </p:stCondLst>
                                  <p:childTnLst>
                                    <p:animMotion origin="layout" path="M 5.55556E-6 1.48148E-6 C 0.01372 -0.00811 0.02761 -0.01621 0.03838 -0.02107 C 0.04897 -0.02616 0.0566 -0.02801 0.06424 -0.02986 " pathEditMode="relative" ptsTypes="AAA">
                                      <p:cBhvr>
                                        <p:cTn id="6" dur="2000" fill="hold"/>
                                        <p:tgtEl>
                                          <p:spTgt spid="5"/>
                                        </p:tgtEl>
                                        <p:attrNameLst>
                                          <p:attrName>ppt_x</p:attrName>
                                          <p:attrName>ppt_y</p:attrName>
                                        </p:attrNameLst>
                                      </p:cBhvr>
                                    </p:animMotion>
                                  </p:childTnLst>
                                </p:cTn>
                              </p:par>
                            </p:childTnLst>
                          </p:cTn>
                        </p:par>
                        <p:par>
                          <p:cTn id="7" fill="hold">
                            <p:stCondLst>
                              <p:cond delay="2000"/>
                            </p:stCondLst>
                            <p:childTnLst>
                              <p:par>
                                <p:cTn id="8" presetID="10" presetClass="exit" presetSubtype="0" fill="hold" nodeType="afterEffect">
                                  <p:stCondLst>
                                    <p:cond delay="0"/>
                                  </p:stCondLst>
                                  <p:childTnLst>
                                    <p:animEffect transition="out" filter="fade">
                                      <p:cBhvr>
                                        <p:cTn id="9" dur="500"/>
                                        <p:tgtEl>
                                          <p:spTgt spid="6"/>
                                        </p:tgtEl>
                                      </p:cBhvr>
                                    </p:animEffect>
                                    <p:set>
                                      <p:cBhvr>
                                        <p:cTn id="10" dur="1" fill="hold">
                                          <p:stCondLst>
                                            <p:cond delay="499"/>
                                          </p:stCondLst>
                                        </p:cTn>
                                        <p:tgtEl>
                                          <p:spTgt spid="6"/>
                                        </p:tgtEl>
                                        <p:attrNameLst>
                                          <p:attrName>style.visibility</p:attrName>
                                        </p:attrNameLst>
                                      </p:cBhvr>
                                      <p:to>
                                        <p:strVal val="hidden"/>
                                      </p:to>
                                    </p:set>
                                  </p:childTnLst>
                                </p:cTn>
                              </p:par>
                              <p:par>
                                <p:cTn id="11" presetID="22" presetClass="entr" presetSubtype="1" fill="hold" nodeType="withEffect">
                                  <p:stCondLst>
                                    <p:cond delay="0"/>
                                  </p:stCondLst>
                                  <p:childTnLst>
                                    <p:set>
                                      <p:cBhvr>
                                        <p:cTn id="12" dur="1" fill="hold">
                                          <p:stCondLst>
                                            <p:cond delay="0"/>
                                          </p:stCondLst>
                                        </p:cTn>
                                        <p:tgtEl>
                                          <p:spTgt spid="60"/>
                                        </p:tgtEl>
                                        <p:attrNameLst>
                                          <p:attrName>style.visibility</p:attrName>
                                        </p:attrNameLst>
                                      </p:cBhvr>
                                      <p:to>
                                        <p:strVal val="visible"/>
                                      </p:to>
                                    </p:set>
                                    <p:animEffect transition="in" filter="wipe(up)">
                                      <p:cBhvr>
                                        <p:cTn id="13"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r>
              <a:rPr lang="en-SG" dirty="0"/>
              <a:t>SYPT 2020</a:t>
            </a:r>
          </a:p>
        </p:txBody>
      </p:sp>
      <p:sp>
        <p:nvSpPr>
          <p:cNvPr id="3" name="Slide Number Placeholder 2"/>
          <p:cNvSpPr>
            <a:spLocks noGrp="1"/>
          </p:cNvSpPr>
          <p:nvPr>
            <p:ph type="sldNum" sz="quarter" idx="11"/>
          </p:nvPr>
        </p:nvSpPr>
        <p:spPr/>
        <p:txBody>
          <a:bodyPr/>
          <a:lstStyle/>
          <a:p>
            <a:fld id="{6FB55397-3576-4B12-B4D8-3E370C504D99}" type="slidenum">
              <a:rPr lang="en-SG" smtClean="0"/>
              <a:t>43</a:t>
            </a:fld>
            <a:endParaRPr lang="en-SG"/>
          </a:p>
        </p:txBody>
      </p:sp>
      <p:sp>
        <p:nvSpPr>
          <p:cNvPr id="4" name="Title 3"/>
          <p:cNvSpPr>
            <a:spLocks noGrp="1"/>
          </p:cNvSpPr>
          <p:nvPr>
            <p:ph type="title"/>
          </p:nvPr>
        </p:nvSpPr>
        <p:spPr/>
        <p:txBody>
          <a:bodyPr/>
          <a:lstStyle/>
          <a:p>
            <a:r>
              <a:rPr lang="en-US" dirty="0"/>
              <a:t>Speckle Drift – Focal Length (f)</a:t>
            </a:r>
          </a:p>
        </p:txBody>
      </p:sp>
      <mc:AlternateContent xmlns:mc="http://schemas.openxmlformats.org/markup-compatibility/2006" xmlns:a14="http://schemas.microsoft.com/office/drawing/2010/main">
        <mc:Choice Requires="a14">
          <p:sp>
            <p:nvSpPr>
              <p:cNvPr id="24" name="TextBox 23"/>
              <p:cNvSpPr txBox="1"/>
              <p:nvPr/>
            </p:nvSpPr>
            <p:spPr>
              <a:xfrm>
                <a:off x="5990999" y="3081976"/>
                <a:ext cx="1969833" cy="1200329"/>
              </a:xfrm>
              <a:prstGeom prst="rect">
                <a:avLst/>
              </a:prstGeom>
              <a:noFill/>
              <a:ln w="38100">
                <a:noFill/>
              </a:ln>
            </p:spPr>
            <p:txBody>
              <a:bodyPr wrap="square" rtlCol="0">
                <a:spAutoFit/>
              </a:bodyPr>
              <a:lstStyle/>
              <a:p>
                <a:r>
                  <a:rPr lang="en-US" i="1" dirty="0"/>
                  <a:t>Parameters:</a:t>
                </a:r>
              </a:p>
              <a:p>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𝑥</m:t>
                        </m:r>
                      </m:e>
                    </m:acc>
                  </m:oMath>
                </a14:m>
                <a:r>
                  <a:rPr lang="en-US" i="1" dirty="0"/>
                  <a:t>: -1 cm/s</a:t>
                </a:r>
              </a:p>
              <a:p>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𝑜</m:t>
                        </m:r>
                      </m:sub>
                    </m:sSub>
                  </m:oMath>
                </a14:m>
                <a:r>
                  <a:rPr lang="en-US" i="1" dirty="0"/>
                  <a:t>: 21.4 cm</a:t>
                </a: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𝑍</m:t>
                        </m:r>
                      </m:e>
                      <m:sub>
                        <m:r>
                          <a:rPr lang="en-US" b="0" i="1" smtClean="0">
                            <a:latin typeface="Cambria Math" panose="02040503050406030204" pitchFamily="18" charset="0"/>
                          </a:rPr>
                          <m:t>𝑟</m:t>
                        </m:r>
                      </m:sub>
                    </m:sSub>
                  </m:oMath>
                </a14:m>
                <a:r>
                  <a:rPr lang="en-US" i="1" dirty="0"/>
                  <a:t>: 9.06cm  </a:t>
                </a:r>
              </a:p>
            </p:txBody>
          </p:sp>
        </mc:Choice>
        <mc:Fallback xmlns="">
          <p:sp>
            <p:nvSpPr>
              <p:cNvPr id="24" name="TextBox 23"/>
              <p:cNvSpPr txBox="1">
                <a:spLocks noRot="1" noChangeAspect="1" noMove="1" noResize="1" noEditPoints="1" noAdjustHandles="1" noChangeArrowheads="1" noChangeShapeType="1" noTextEdit="1"/>
              </p:cNvSpPr>
              <p:nvPr/>
            </p:nvSpPr>
            <p:spPr>
              <a:xfrm>
                <a:off x="5990999" y="3081976"/>
                <a:ext cx="1969833" cy="1200329"/>
              </a:xfrm>
              <a:prstGeom prst="rect">
                <a:avLst/>
              </a:prstGeom>
              <a:blipFill>
                <a:blip r:embed="rId4"/>
                <a:stretch>
                  <a:fillRect l="-2786" t="-2551" b="-8163"/>
                </a:stretch>
              </a:blipFill>
              <a:ln w="38100">
                <a:noFill/>
              </a:ln>
            </p:spPr>
            <p:txBody>
              <a:bodyPr/>
              <a:lstStyle/>
              <a:p>
                <a:r>
                  <a:rPr lang="en-US">
                    <a:noFill/>
                  </a:rPr>
                  <a:t> </a:t>
                </a:r>
              </a:p>
            </p:txBody>
          </p:sp>
        </mc:Fallback>
      </mc:AlternateContent>
      <p:grpSp>
        <p:nvGrpSpPr>
          <p:cNvPr id="29" name="Group 28">
            <a:extLst>
              <a:ext uri="{FF2B5EF4-FFF2-40B4-BE49-F238E27FC236}">
                <a16:creationId xmlns:a16="http://schemas.microsoft.com/office/drawing/2014/main" id="{0E3A7137-AA01-4EB1-BD3A-2A487073D941}"/>
              </a:ext>
            </a:extLst>
          </p:cNvPr>
          <p:cNvGrpSpPr/>
          <p:nvPr/>
        </p:nvGrpSpPr>
        <p:grpSpPr>
          <a:xfrm>
            <a:off x="1183167" y="6269881"/>
            <a:ext cx="6777665" cy="344469"/>
            <a:chOff x="164165" y="6353803"/>
            <a:chExt cx="6777665" cy="344469"/>
          </a:xfrm>
        </p:grpSpPr>
        <p:sp>
          <p:nvSpPr>
            <p:cNvPr id="30" name="TextBox 29">
              <a:extLst>
                <a:ext uri="{FF2B5EF4-FFF2-40B4-BE49-F238E27FC236}">
                  <a16:creationId xmlns:a16="http://schemas.microsoft.com/office/drawing/2014/main" id="{80AAD0A4-97ED-4120-A4C9-E6B44E876CC9}"/>
                </a:ext>
              </a:extLst>
            </p:cNvPr>
            <p:cNvSpPr txBox="1"/>
            <p:nvPr/>
          </p:nvSpPr>
          <p:spPr>
            <a:xfrm>
              <a:off x="2189065" y="6353804"/>
              <a:ext cx="1034963" cy="307777"/>
            </a:xfrm>
            <a:prstGeom prst="rect">
              <a:avLst/>
            </a:prstGeom>
            <a:noFill/>
          </p:spPr>
          <p:txBody>
            <a:bodyPr wrap="none" rtlCol="0">
              <a:spAutoFit/>
            </a:bodyPr>
            <a:lstStyle/>
            <a:p>
              <a:pPr algn="ctr"/>
              <a:r>
                <a:rPr lang="en-SG" sz="1400" dirty="0">
                  <a:ea typeface="Segoe UI" charset="0"/>
                  <a:cs typeface="Segoe UI" charset="0"/>
                </a:rPr>
                <a:t>Qualitative</a:t>
              </a:r>
            </a:p>
          </p:txBody>
        </p:sp>
        <p:sp>
          <p:nvSpPr>
            <p:cNvPr id="31" name="TextBox 30">
              <a:extLst>
                <a:ext uri="{FF2B5EF4-FFF2-40B4-BE49-F238E27FC236}">
                  <a16:creationId xmlns:a16="http://schemas.microsoft.com/office/drawing/2014/main" id="{CB06E594-14E8-4349-A3B2-51B1C83AB8C8}"/>
                </a:ext>
              </a:extLst>
            </p:cNvPr>
            <p:cNvSpPr txBox="1"/>
            <p:nvPr/>
          </p:nvSpPr>
          <p:spPr>
            <a:xfrm>
              <a:off x="3860508" y="6353803"/>
              <a:ext cx="1153586" cy="307777"/>
            </a:xfrm>
            <a:prstGeom prst="rect">
              <a:avLst/>
            </a:prstGeom>
            <a:noFill/>
            <a:ln>
              <a:noFill/>
            </a:ln>
          </p:spPr>
          <p:txBody>
            <a:bodyPr wrap="none" rtlCol="0">
              <a:spAutoFit/>
            </a:bodyPr>
            <a:lstStyle/>
            <a:p>
              <a:pPr algn="ctr"/>
              <a:r>
                <a:rPr lang="en-SG" sz="1400" b="0" dirty="0">
                  <a:ln>
                    <a:noFill/>
                  </a:ln>
                  <a:solidFill>
                    <a:srgbClr val="C00000"/>
                  </a:solidFill>
                  <a:latin typeface="Segoe UI" charset="0"/>
                  <a:ea typeface="Segoe UI" charset="0"/>
                  <a:cs typeface="Segoe UI" charset="0"/>
                </a:rPr>
                <a:t>Quantitative</a:t>
              </a:r>
            </a:p>
          </p:txBody>
        </p:sp>
        <p:sp>
          <p:nvSpPr>
            <p:cNvPr id="32" name="TextBox 31">
              <a:extLst>
                <a:ext uri="{FF2B5EF4-FFF2-40B4-BE49-F238E27FC236}">
                  <a16:creationId xmlns:a16="http://schemas.microsoft.com/office/drawing/2014/main" id="{E642D2CC-CF26-46EF-A352-43F1F7A7DE0E}"/>
                </a:ext>
              </a:extLst>
            </p:cNvPr>
            <p:cNvSpPr txBox="1"/>
            <p:nvPr/>
          </p:nvSpPr>
          <p:spPr>
            <a:xfrm>
              <a:off x="5612553" y="6353803"/>
              <a:ext cx="1034257" cy="307777"/>
            </a:xfrm>
            <a:prstGeom prst="rect">
              <a:avLst/>
            </a:prstGeom>
            <a:noFill/>
          </p:spPr>
          <p:txBody>
            <a:bodyPr wrap="none" rtlCol="0">
              <a:spAutoFit/>
            </a:bodyPr>
            <a:lstStyle/>
            <a:p>
              <a:pPr algn="ctr"/>
              <a:r>
                <a:rPr lang="en-SG" sz="1400" dirty="0"/>
                <a:t>Conclusion</a:t>
              </a:r>
            </a:p>
          </p:txBody>
        </p:sp>
        <p:cxnSp>
          <p:nvCxnSpPr>
            <p:cNvPr id="33" name="Straight Connector 32">
              <a:extLst>
                <a:ext uri="{FF2B5EF4-FFF2-40B4-BE49-F238E27FC236}">
                  <a16:creationId xmlns:a16="http://schemas.microsoft.com/office/drawing/2014/main" id="{3C5A11E0-5486-4291-BAFC-4703AFFBA72B}"/>
                </a:ext>
              </a:extLst>
            </p:cNvPr>
            <p:cNvCxnSpPr>
              <a:cxnSpLocks/>
            </p:cNvCxnSpPr>
            <p:nvPr/>
          </p:nvCxnSpPr>
          <p:spPr>
            <a:xfrm flipV="1">
              <a:off x="164165" y="6695222"/>
              <a:ext cx="1624295" cy="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C038DE49-FC64-4960-AFBE-A134066B0299}"/>
                </a:ext>
              </a:extLst>
            </p:cNvPr>
            <p:cNvSpPr txBox="1"/>
            <p:nvPr/>
          </p:nvSpPr>
          <p:spPr>
            <a:xfrm>
              <a:off x="407967" y="6353806"/>
              <a:ext cx="1131335" cy="307777"/>
            </a:xfrm>
            <a:prstGeom prst="rect">
              <a:avLst/>
            </a:prstGeom>
            <a:noFill/>
          </p:spPr>
          <p:txBody>
            <a:bodyPr wrap="none" rtlCol="0">
              <a:spAutoFit/>
            </a:bodyPr>
            <a:lstStyle/>
            <a:p>
              <a:pPr algn="ctr"/>
              <a:r>
                <a:rPr lang="en-SG" sz="1400" dirty="0">
                  <a:cs typeface="Segoe UI Semibold" panose="020B0702040204020203" pitchFamily="34" charset="0"/>
                </a:rPr>
                <a:t>Introduction</a:t>
              </a:r>
            </a:p>
          </p:txBody>
        </p:sp>
        <p:cxnSp>
          <p:nvCxnSpPr>
            <p:cNvPr id="35" name="Straight Connector 34">
              <a:extLst>
                <a:ext uri="{FF2B5EF4-FFF2-40B4-BE49-F238E27FC236}">
                  <a16:creationId xmlns:a16="http://schemas.microsoft.com/office/drawing/2014/main" id="{0B173E45-F167-485F-A5F6-AE1D1B0940DF}"/>
                </a:ext>
              </a:extLst>
            </p:cNvPr>
            <p:cNvCxnSpPr>
              <a:cxnSpLocks/>
            </p:cNvCxnSpPr>
            <p:nvPr/>
          </p:nvCxnSpPr>
          <p:spPr>
            <a:xfrm flipV="1">
              <a:off x="1880544" y="6695220"/>
              <a:ext cx="1624295" cy="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2D103EE8-4103-4552-9545-15389E7BA077}"/>
                </a:ext>
              </a:extLst>
            </p:cNvPr>
            <p:cNvCxnSpPr>
              <a:cxnSpLocks/>
            </p:cNvCxnSpPr>
            <p:nvPr/>
          </p:nvCxnSpPr>
          <p:spPr>
            <a:xfrm flipV="1">
              <a:off x="3596923" y="6698270"/>
              <a:ext cx="1624295" cy="2"/>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A421A564-AF8E-4A82-B1BF-AC07D1BFBC26}"/>
                </a:ext>
              </a:extLst>
            </p:cNvPr>
            <p:cNvCxnSpPr>
              <a:cxnSpLocks/>
            </p:cNvCxnSpPr>
            <p:nvPr/>
          </p:nvCxnSpPr>
          <p:spPr>
            <a:xfrm flipV="1">
              <a:off x="5317535" y="6695218"/>
              <a:ext cx="1624295" cy="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7" name="Rectangle 6"/>
          <p:cNvSpPr/>
          <p:nvPr/>
        </p:nvSpPr>
        <p:spPr>
          <a:xfrm>
            <a:off x="4447607" y="3244334"/>
            <a:ext cx="248786" cy="369332"/>
          </a:xfrm>
          <a:prstGeom prst="rect">
            <a:avLst/>
          </a:prstGeom>
        </p:spPr>
        <p:txBody>
          <a:bodyPr wrap="none">
            <a:spAutoFit/>
          </a:bodyPr>
          <a:lstStyle/>
          <a:p>
            <a:r>
              <a:rPr lang="en-US" dirty="0">
                <a:latin typeface="Inherited"/>
              </a:rPr>
              <a:t> </a:t>
            </a:r>
            <a:endParaRPr lang="en-US" dirty="0"/>
          </a:p>
        </p:txBody>
      </p:sp>
      <mc:AlternateContent xmlns:mc="http://schemas.openxmlformats.org/markup-compatibility/2006" xmlns:a14="http://schemas.microsoft.com/office/drawing/2010/main">
        <mc:Choice Requires="a14">
          <p:sp>
            <p:nvSpPr>
              <p:cNvPr id="23" name="TextBox 22"/>
              <p:cNvSpPr txBox="1"/>
              <p:nvPr/>
            </p:nvSpPr>
            <p:spPr>
              <a:xfrm>
                <a:off x="6235300" y="4566397"/>
                <a:ext cx="1023384" cy="276999"/>
              </a:xfrm>
              <a:prstGeom prst="rect">
                <a:avLst/>
              </a:prstGeom>
              <a:noFill/>
              <a:ln w="38100">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𝑇h𝑒𝑜𝑟𝑦</m:t>
                      </m:r>
                    </m:oMath>
                  </m:oMathPara>
                </a14:m>
                <a:endParaRPr lang="en-US" i="1" dirty="0">
                  <a:latin typeface="Cambria Math" panose="02040503050406030204" pitchFamily="18" charset="0"/>
                  <a:ea typeface="Cambria Math" panose="02040503050406030204" pitchFamily="18" charset="0"/>
                </a:endParaRPr>
              </a:p>
            </p:txBody>
          </p:sp>
        </mc:Choice>
        <mc:Fallback xmlns="">
          <p:sp>
            <p:nvSpPr>
              <p:cNvPr id="23" name="TextBox 22"/>
              <p:cNvSpPr txBox="1">
                <a:spLocks noRot="1" noChangeAspect="1" noMove="1" noResize="1" noEditPoints="1" noAdjustHandles="1" noChangeArrowheads="1" noChangeShapeType="1" noTextEdit="1"/>
              </p:cNvSpPr>
              <p:nvPr/>
            </p:nvSpPr>
            <p:spPr>
              <a:xfrm>
                <a:off x="6235300" y="4566397"/>
                <a:ext cx="1023384" cy="276999"/>
              </a:xfrm>
              <a:prstGeom prst="rect">
                <a:avLst/>
              </a:prstGeom>
              <a:blipFill>
                <a:blip r:embed="rId5"/>
                <a:stretch>
                  <a:fillRect b="-34783"/>
                </a:stretch>
              </a:blipFill>
              <a:ln w="3810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p:cNvSpPr txBox="1"/>
              <p:nvPr/>
            </p:nvSpPr>
            <p:spPr>
              <a:xfrm>
                <a:off x="6373946" y="4971201"/>
                <a:ext cx="1023384" cy="276999"/>
              </a:xfrm>
              <a:prstGeom prst="rect">
                <a:avLst/>
              </a:prstGeom>
              <a:noFill/>
              <a:ln w="38100">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𝐸𝑥𝑝𝑒𝑟𝑖𝑚𝑒𝑛𝑡𝑎𝑙</m:t>
                      </m:r>
                    </m:oMath>
                  </m:oMathPara>
                </a14:m>
                <a:endParaRPr lang="en-US" i="1" dirty="0">
                  <a:latin typeface="Cambria Math" panose="02040503050406030204" pitchFamily="18" charset="0"/>
                  <a:ea typeface="Cambria Math" panose="02040503050406030204" pitchFamily="18" charset="0"/>
                </a:endParaRPr>
              </a:p>
            </p:txBody>
          </p:sp>
        </mc:Choice>
        <mc:Fallback xmlns="">
          <p:sp>
            <p:nvSpPr>
              <p:cNvPr id="38" name="TextBox 37"/>
              <p:cNvSpPr txBox="1">
                <a:spLocks noRot="1" noChangeAspect="1" noMove="1" noResize="1" noEditPoints="1" noAdjustHandles="1" noChangeArrowheads="1" noChangeShapeType="1" noTextEdit="1"/>
              </p:cNvSpPr>
              <p:nvPr/>
            </p:nvSpPr>
            <p:spPr>
              <a:xfrm>
                <a:off x="6373946" y="4971201"/>
                <a:ext cx="1023384" cy="276999"/>
              </a:xfrm>
              <a:prstGeom prst="rect">
                <a:avLst/>
              </a:prstGeom>
              <a:blipFill>
                <a:blip r:embed="rId6"/>
                <a:stretch>
                  <a:fillRect l="-10778" r="-50299" b="-34783"/>
                </a:stretch>
              </a:blipFill>
              <a:ln w="38100">
                <a:noFill/>
              </a:ln>
            </p:spPr>
            <p:txBody>
              <a:bodyPr/>
              <a:lstStyle/>
              <a:p>
                <a:r>
                  <a:rPr lang="en-US">
                    <a:noFill/>
                  </a:rPr>
                  <a:t> </a:t>
                </a:r>
              </a:p>
            </p:txBody>
          </p:sp>
        </mc:Fallback>
      </mc:AlternateContent>
      <p:pic>
        <p:nvPicPr>
          <p:cNvPr id="39" name="Picture 38"/>
          <p:cNvPicPr>
            <a:picLocks noChangeAspect="1"/>
          </p:cNvPicPr>
          <p:nvPr/>
        </p:nvPicPr>
        <p:blipFill rotWithShape="1">
          <a:blip r:embed="rId7">
            <a:clrChange>
              <a:clrFrom>
                <a:srgbClr val="FFFFFF"/>
              </a:clrFrom>
              <a:clrTo>
                <a:srgbClr val="FFFFFF">
                  <a:alpha val="0"/>
                </a:srgbClr>
              </a:clrTo>
            </a:clrChange>
          </a:blip>
          <a:srcRect l="60841" t="86608" r="34928" b="2293"/>
          <a:stretch/>
        </p:blipFill>
        <p:spPr>
          <a:xfrm>
            <a:off x="5907333" y="4882673"/>
            <a:ext cx="362858" cy="391885"/>
          </a:xfrm>
          <a:prstGeom prst="rect">
            <a:avLst/>
          </a:prstGeom>
        </p:spPr>
      </p:pic>
      <p:pic>
        <p:nvPicPr>
          <p:cNvPr id="40" name="Picture 39"/>
          <p:cNvPicPr>
            <a:picLocks noChangeAspect="1"/>
          </p:cNvPicPr>
          <p:nvPr/>
        </p:nvPicPr>
        <p:blipFill rotWithShape="1">
          <a:blip r:embed="rId8">
            <a:clrChange>
              <a:clrFrom>
                <a:srgbClr val="FFFFFF"/>
              </a:clrFrom>
              <a:clrTo>
                <a:srgbClr val="FFFFFF">
                  <a:alpha val="0"/>
                </a:srgbClr>
              </a:clrTo>
            </a:clrChange>
          </a:blip>
          <a:srcRect l="84774" t="34586" r="12041" b="60845"/>
          <a:stretch/>
        </p:blipFill>
        <p:spPr>
          <a:xfrm rot="1345417">
            <a:off x="5852185" y="4560998"/>
            <a:ext cx="437005" cy="334873"/>
          </a:xfrm>
          <a:prstGeom prst="rect">
            <a:avLst/>
          </a:prstGeom>
        </p:spPr>
      </p:pic>
      <p:pic>
        <p:nvPicPr>
          <p:cNvPr id="8" name="Picture 7"/>
          <p:cNvPicPr>
            <a:picLocks noChangeAspect="1"/>
          </p:cNvPicPr>
          <p:nvPr/>
        </p:nvPicPr>
        <p:blipFill>
          <a:blip r:embed="rId9">
            <a:clrChange>
              <a:clrFrom>
                <a:srgbClr val="FFFFFF"/>
              </a:clrFrom>
              <a:clrTo>
                <a:srgbClr val="FFFFFF">
                  <a:alpha val="0"/>
                </a:srgbClr>
              </a:clrTo>
            </a:clrChange>
          </a:blip>
          <a:stretch>
            <a:fillRect/>
          </a:stretch>
        </p:blipFill>
        <p:spPr>
          <a:xfrm>
            <a:off x="617756" y="1340942"/>
            <a:ext cx="7785919" cy="4671551"/>
          </a:xfrm>
          <a:prstGeom prst="rect">
            <a:avLst/>
          </a:prstGeom>
        </p:spPr>
      </p:pic>
    </p:spTree>
    <p:extLst>
      <p:ext uri="{BB962C8B-B14F-4D97-AF65-F5344CB8AC3E}">
        <p14:creationId xmlns:p14="http://schemas.microsoft.com/office/powerpoint/2010/main" val="1571216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4" name="Picture 83"/>
          <p:cNvPicPr>
            <a:picLocks noChangeAspect="1"/>
          </p:cNvPicPr>
          <p:nvPr/>
        </p:nvPicPr>
        <p:blipFill>
          <a:blip r:embed="rId3">
            <a:clrChange>
              <a:clrFrom>
                <a:srgbClr val="FFFFFF"/>
              </a:clrFrom>
              <a:clrTo>
                <a:srgbClr val="FFFFFF">
                  <a:alpha val="0"/>
                </a:srgbClr>
              </a:clrTo>
            </a:clrChange>
          </a:blip>
          <a:stretch>
            <a:fillRect/>
          </a:stretch>
        </p:blipFill>
        <p:spPr>
          <a:xfrm>
            <a:off x="298332" y="1469093"/>
            <a:ext cx="4019782" cy="2411869"/>
          </a:xfrm>
          <a:prstGeom prst="rect">
            <a:avLst/>
          </a:prstGeom>
        </p:spPr>
      </p:pic>
      <p:sp>
        <p:nvSpPr>
          <p:cNvPr id="2" name="Footer Placeholder 1"/>
          <p:cNvSpPr>
            <a:spLocks noGrp="1"/>
          </p:cNvSpPr>
          <p:nvPr>
            <p:ph type="ftr" sz="quarter" idx="10"/>
          </p:nvPr>
        </p:nvSpPr>
        <p:spPr/>
        <p:txBody>
          <a:bodyPr/>
          <a:lstStyle/>
          <a:p>
            <a:r>
              <a:rPr lang="en-SG" dirty="0"/>
              <a:t>SYPT 2020</a:t>
            </a:r>
          </a:p>
        </p:txBody>
      </p:sp>
      <p:sp>
        <p:nvSpPr>
          <p:cNvPr id="3" name="Slide Number Placeholder 2"/>
          <p:cNvSpPr>
            <a:spLocks noGrp="1"/>
          </p:cNvSpPr>
          <p:nvPr>
            <p:ph type="sldNum" sz="quarter" idx="11"/>
          </p:nvPr>
        </p:nvSpPr>
        <p:spPr/>
        <p:txBody>
          <a:bodyPr/>
          <a:lstStyle/>
          <a:p>
            <a:fld id="{6FB55397-3576-4B12-B4D8-3E370C504D99}" type="slidenum">
              <a:rPr lang="en-SG" smtClean="0"/>
              <a:t>44</a:t>
            </a:fld>
            <a:endParaRPr lang="en-SG"/>
          </a:p>
        </p:txBody>
      </p:sp>
      <p:sp>
        <p:nvSpPr>
          <p:cNvPr id="4" name="Title 3"/>
          <p:cNvSpPr>
            <a:spLocks noGrp="1"/>
          </p:cNvSpPr>
          <p:nvPr>
            <p:ph type="title"/>
          </p:nvPr>
        </p:nvSpPr>
        <p:spPr/>
        <p:txBody>
          <a:bodyPr/>
          <a:lstStyle/>
          <a:p>
            <a:r>
              <a:rPr lang="en-US" dirty="0"/>
              <a:t>Speckle Drift – Focal Length (f)</a:t>
            </a:r>
          </a:p>
        </p:txBody>
      </p:sp>
      <p:grpSp>
        <p:nvGrpSpPr>
          <p:cNvPr id="77" name="Group 76"/>
          <p:cNvGrpSpPr/>
          <p:nvPr/>
        </p:nvGrpSpPr>
        <p:grpSpPr>
          <a:xfrm>
            <a:off x="6305054" y="5324180"/>
            <a:ext cx="2635036" cy="838547"/>
            <a:chOff x="9099873" y="4667886"/>
            <a:chExt cx="2635036" cy="838547"/>
          </a:xfrm>
        </p:grpSpPr>
        <p:sp>
          <p:nvSpPr>
            <p:cNvPr id="78" name="Oval 77"/>
            <p:cNvSpPr/>
            <p:nvPr/>
          </p:nvSpPr>
          <p:spPr>
            <a:xfrm>
              <a:off x="9099873" y="5201759"/>
              <a:ext cx="137721" cy="135511"/>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p:cNvSpPr/>
            <p:nvPr/>
          </p:nvSpPr>
          <p:spPr>
            <a:xfrm>
              <a:off x="9100610" y="4789457"/>
              <a:ext cx="137721" cy="135511"/>
            </a:xfrm>
            <a:prstGeom prst="ellipse">
              <a:avLst/>
            </a:prstGeom>
            <a:solidFill>
              <a:srgbClr val="0070A4"/>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p:cNvSpPr/>
            <p:nvPr/>
          </p:nvSpPr>
          <p:spPr>
            <a:xfrm>
              <a:off x="9440350" y="4667886"/>
              <a:ext cx="2294559" cy="8385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tx1"/>
                  </a:solidFill>
                </a:rPr>
                <a:t>Position of Speckle</a:t>
              </a:r>
            </a:p>
            <a:p>
              <a:endParaRPr lang="en-US" sz="1400" dirty="0">
                <a:solidFill>
                  <a:schemeClr val="tx1"/>
                </a:solidFill>
              </a:endParaRPr>
            </a:p>
            <a:p>
              <a:r>
                <a:rPr lang="en-US" sz="1400" dirty="0">
                  <a:solidFill>
                    <a:schemeClr val="tx1"/>
                  </a:solidFill>
                </a:rPr>
                <a:t>Position of Scattering Spot</a:t>
              </a:r>
            </a:p>
          </p:txBody>
        </p:sp>
      </p:grpSp>
      <p:grpSp>
        <p:nvGrpSpPr>
          <p:cNvPr id="6" name="Group 5"/>
          <p:cNvGrpSpPr/>
          <p:nvPr/>
        </p:nvGrpSpPr>
        <p:grpSpPr>
          <a:xfrm>
            <a:off x="4223073" y="1837595"/>
            <a:ext cx="3124770" cy="3765322"/>
            <a:chOff x="4223073" y="1837595"/>
            <a:chExt cx="3124770" cy="3765322"/>
          </a:xfrm>
        </p:grpSpPr>
        <p:sp>
          <p:nvSpPr>
            <p:cNvPr id="146" name="Left Brace 145"/>
            <p:cNvSpPr/>
            <p:nvPr/>
          </p:nvSpPr>
          <p:spPr>
            <a:xfrm rot="10800000">
              <a:off x="6544980" y="3226604"/>
              <a:ext cx="187305" cy="1437555"/>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21" name="Straight Connector 120"/>
            <p:cNvCxnSpPr/>
            <p:nvPr/>
          </p:nvCxnSpPr>
          <p:spPr>
            <a:xfrm>
              <a:off x="5616827" y="4697799"/>
              <a:ext cx="1731016" cy="0"/>
            </a:xfrm>
            <a:prstGeom prst="line">
              <a:avLst/>
            </a:prstGeom>
            <a:ln w="38100">
              <a:solidFill>
                <a:srgbClr val="CC337F"/>
              </a:solidFill>
            </a:ln>
          </p:spPr>
          <p:style>
            <a:lnRef idx="1">
              <a:schemeClr val="accent1"/>
            </a:lnRef>
            <a:fillRef idx="0">
              <a:schemeClr val="accent1"/>
            </a:fillRef>
            <a:effectRef idx="0">
              <a:schemeClr val="accent1"/>
            </a:effectRef>
            <a:fontRef idx="minor">
              <a:schemeClr val="tx1"/>
            </a:fontRef>
          </p:style>
        </p:cxnSp>
        <p:sp>
          <p:nvSpPr>
            <p:cNvPr id="122" name="Isosceles Triangle 121"/>
            <p:cNvSpPr/>
            <p:nvPr/>
          </p:nvSpPr>
          <p:spPr>
            <a:xfrm rot="7333758">
              <a:off x="5329477" y="3482550"/>
              <a:ext cx="143220" cy="318401"/>
            </a:xfrm>
            <a:prstGeom prst="triangle">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3" name="Group 122"/>
            <p:cNvGrpSpPr/>
            <p:nvPr/>
          </p:nvGrpSpPr>
          <p:grpSpPr>
            <a:xfrm>
              <a:off x="4758055" y="2629740"/>
              <a:ext cx="1735779" cy="1157490"/>
              <a:chOff x="3692293" y="4299301"/>
              <a:chExt cx="1735779" cy="1175308"/>
            </a:xfrm>
          </p:grpSpPr>
          <p:sp>
            <p:nvSpPr>
              <p:cNvPr id="124" name="Oval 123"/>
              <p:cNvSpPr/>
              <p:nvPr/>
            </p:nvSpPr>
            <p:spPr>
              <a:xfrm>
                <a:off x="3697056" y="4702407"/>
                <a:ext cx="1731016" cy="358815"/>
              </a:xfrm>
              <a:prstGeom prst="ellips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5" name="Straight Connector 124"/>
              <p:cNvCxnSpPr/>
              <p:nvPr/>
            </p:nvCxnSpPr>
            <p:spPr>
              <a:xfrm>
                <a:off x="4300538" y="4299301"/>
                <a:ext cx="509377" cy="3347"/>
              </a:xfrm>
              <a:prstGeom prst="line">
                <a:avLst/>
              </a:prstGeom>
              <a:ln w="19050"/>
            </p:spPr>
            <p:style>
              <a:lnRef idx="1">
                <a:schemeClr val="dk1"/>
              </a:lnRef>
              <a:fillRef idx="0">
                <a:schemeClr val="dk1"/>
              </a:fillRef>
              <a:effectRef idx="0">
                <a:schemeClr val="dk1"/>
              </a:effectRef>
              <a:fontRef idx="minor">
                <a:schemeClr val="tx1"/>
              </a:fontRef>
            </p:style>
          </p:cxnSp>
          <p:cxnSp>
            <p:nvCxnSpPr>
              <p:cNvPr id="126" name="Straight Connector 125"/>
              <p:cNvCxnSpPr/>
              <p:nvPr/>
            </p:nvCxnSpPr>
            <p:spPr>
              <a:xfrm flipH="1">
                <a:off x="4571435" y="4334482"/>
                <a:ext cx="178" cy="1140127"/>
              </a:xfrm>
              <a:prstGeom prst="line">
                <a:avLst/>
              </a:prstGeom>
              <a:ln w="19050"/>
            </p:spPr>
            <p:style>
              <a:lnRef idx="1">
                <a:schemeClr val="dk1"/>
              </a:lnRef>
              <a:fillRef idx="0">
                <a:schemeClr val="dk1"/>
              </a:fillRef>
              <a:effectRef idx="0">
                <a:schemeClr val="dk1"/>
              </a:effectRef>
              <a:fontRef idx="minor">
                <a:schemeClr val="tx1"/>
              </a:fontRef>
            </p:style>
          </p:cxnSp>
          <p:cxnSp>
            <p:nvCxnSpPr>
              <p:cNvPr id="127" name="Straight Connector 126"/>
              <p:cNvCxnSpPr/>
              <p:nvPr/>
            </p:nvCxnSpPr>
            <p:spPr>
              <a:xfrm>
                <a:off x="3692293" y="4881815"/>
                <a:ext cx="1731016"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28" name="Straight Connector 127"/>
              <p:cNvCxnSpPr/>
              <p:nvPr/>
            </p:nvCxnSpPr>
            <p:spPr>
              <a:xfrm>
                <a:off x="4300080" y="5455155"/>
                <a:ext cx="509377" cy="3347"/>
              </a:xfrm>
              <a:prstGeom prst="line">
                <a:avLst/>
              </a:prstGeom>
              <a:ln w="19050"/>
            </p:spPr>
            <p:style>
              <a:lnRef idx="1">
                <a:schemeClr val="dk1"/>
              </a:lnRef>
              <a:fillRef idx="0">
                <a:schemeClr val="dk1"/>
              </a:fillRef>
              <a:effectRef idx="0">
                <a:schemeClr val="dk1"/>
              </a:effectRef>
              <a:fontRef idx="minor">
                <a:schemeClr val="tx1"/>
              </a:fontRef>
            </p:style>
          </p:cxnSp>
        </p:grpSp>
        <p:cxnSp>
          <p:nvCxnSpPr>
            <p:cNvPr id="132" name="Straight Connector 131"/>
            <p:cNvCxnSpPr/>
            <p:nvPr/>
          </p:nvCxnSpPr>
          <p:spPr>
            <a:xfrm>
              <a:off x="5631025" y="1928172"/>
              <a:ext cx="0" cy="3674745"/>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33" name="Isosceles Triangle 132"/>
            <p:cNvSpPr/>
            <p:nvPr/>
          </p:nvSpPr>
          <p:spPr>
            <a:xfrm rot="8941627">
              <a:off x="5188085" y="2482368"/>
              <a:ext cx="171502" cy="327553"/>
            </a:xfrm>
            <a:prstGeom prst="triangl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Isosceles Triangle 133"/>
            <p:cNvSpPr/>
            <p:nvPr/>
          </p:nvSpPr>
          <p:spPr>
            <a:xfrm rot="10800000">
              <a:off x="4681486" y="2595366"/>
              <a:ext cx="189317" cy="344993"/>
            </a:xfrm>
            <a:prstGeom prst="triangle">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1" name="Straight Connector 140"/>
            <p:cNvCxnSpPr/>
            <p:nvPr/>
          </p:nvCxnSpPr>
          <p:spPr>
            <a:xfrm>
              <a:off x="4788984" y="1907743"/>
              <a:ext cx="2047513" cy="3226839"/>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p:cNvCxnSpPr>
              <a:stCxn id="152" idx="4"/>
              <a:endCxn id="124" idx="2"/>
            </p:cNvCxnSpPr>
            <p:nvPr/>
          </p:nvCxnSpPr>
          <p:spPr>
            <a:xfrm flipH="1">
              <a:off x="4762818" y="1939068"/>
              <a:ext cx="19435" cy="1264355"/>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p:cNvCxnSpPr>
              <a:stCxn id="124" idx="2"/>
            </p:cNvCxnSpPr>
            <p:nvPr/>
          </p:nvCxnSpPr>
          <p:spPr>
            <a:xfrm>
              <a:off x="4762818" y="3203423"/>
              <a:ext cx="2429762" cy="1634740"/>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sp>
          <p:nvSpPr>
            <p:cNvPr id="144" name="Oval 143"/>
            <p:cNvSpPr/>
            <p:nvPr/>
          </p:nvSpPr>
          <p:spPr>
            <a:xfrm>
              <a:off x="6493834" y="4638615"/>
              <a:ext cx="137721" cy="135511"/>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Oval 144"/>
            <p:cNvSpPr/>
            <p:nvPr/>
          </p:nvSpPr>
          <p:spPr>
            <a:xfrm>
              <a:off x="6917975" y="4630043"/>
              <a:ext cx="137721" cy="135511"/>
            </a:xfrm>
            <a:prstGeom prst="ellipse">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Left Brace 146"/>
            <p:cNvSpPr/>
            <p:nvPr/>
          </p:nvSpPr>
          <p:spPr>
            <a:xfrm rot="10800000">
              <a:off x="6543078" y="1905899"/>
              <a:ext cx="155106" cy="1312134"/>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8" name="TextBox 147"/>
                <p:cNvSpPr txBox="1"/>
                <p:nvPr/>
              </p:nvSpPr>
              <p:spPr>
                <a:xfrm>
                  <a:off x="6843000" y="2413480"/>
                  <a:ext cx="287673" cy="276999"/>
                </a:xfrm>
                <a:prstGeom prst="rect">
                  <a:avLst/>
                </a:prstGeom>
                <a:noFill/>
                <a:ln w="38100">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𝑍𝑜</m:t>
                        </m:r>
                      </m:oMath>
                    </m:oMathPara>
                  </a14:m>
                  <a:endParaRPr lang="en-US" i="1" dirty="0"/>
                </a:p>
              </p:txBody>
            </p:sp>
          </mc:Choice>
          <mc:Fallback xmlns="">
            <p:sp>
              <p:nvSpPr>
                <p:cNvPr id="148" name="TextBox 147"/>
                <p:cNvSpPr txBox="1">
                  <a:spLocks noRot="1" noChangeAspect="1" noMove="1" noResize="1" noEditPoints="1" noAdjustHandles="1" noChangeArrowheads="1" noChangeShapeType="1" noTextEdit="1"/>
                </p:cNvSpPr>
                <p:nvPr/>
              </p:nvSpPr>
              <p:spPr>
                <a:xfrm>
                  <a:off x="6843000" y="2413480"/>
                  <a:ext cx="287673" cy="276999"/>
                </a:xfrm>
                <a:prstGeom prst="rect">
                  <a:avLst/>
                </a:prstGeom>
                <a:blipFill>
                  <a:blip r:embed="rId4"/>
                  <a:stretch>
                    <a:fillRect l="-25532" r="-23404" b="-11111"/>
                  </a:stretch>
                </a:blipFill>
                <a:ln w="3810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9" name="TextBox 148"/>
                <p:cNvSpPr txBox="1"/>
                <p:nvPr/>
              </p:nvSpPr>
              <p:spPr>
                <a:xfrm>
                  <a:off x="6818596" y="3806757"/>
                  <a:ext cx="287673" cy="276999"/>
                </a:xfrm>
                <a:prstGeom prst="rect">
                  <a:avLst/>
                </a:prstGeom>
                <a:noFill/>
                <a:ln w="38100">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𝑍𝑟</m:t>
                        </m:r>
                      </m:oMath>
                    </m:oMathPara>
                  </a14:m>
                  <a:endParaRPr lang="en-US" i="1" dirty="0"/>
                </a:p>
              </p:txBody>
            </p:sp>
          </mc:Choice>
          <mc:Fallback xmlns="">
            <p:sp>
              <p:nvSpPr>
                <p:cNvPr id="149" name="TextBox 148"/>
                <p:cNvSpPr txBox="1">
                  <a:spLocks noRot="1" noChangeAspect="1" noMove="1" noResize="1" noEditPoints="1" noAdjustHandles="1" noChangeArrowheads="1" noChangeShapeType="1" noTextEdit="1"/>
                </p:cNvSpPr>
                <p:nvPr/>
              </p:nvSpPr>
              <p:spPr>
                <a:xfrm>
                  <a:off x="6818596" y="3806757"/>
                  <a:ext cx="287673" cy="276999"/>
                </a:xfrm>
                <a:prstGeom prst="rect">
                  <a:avLst/>
                </a:prstGeom>
                <a:blipFill>
                  <a:blip r:embed="rId5"/>
                  <a:stretch>
                    <a:fillRect l="-23404" r="-21277" b="-10870"/>
                  </a:stretch>
                </a:blipFill>
                <a:ln w="38100">
                  <a:noFill/>
                </a:ln>
              </p:spPr>
              <p:txBody>
                <a:bodyPr/>
                <a:lstStyle/>
                <a:p>
                  <a:r>
                    <a:rPr lang="en-US">
                      <a:noFill/>
                    </a:rPr>
                    <a:t> </a:t>
                  </a:r>
                </a:p>
              </p:txBody>
            </p:sp>
          </mc:Fallback>
        </mc:AlternateContent>
        <p:grpSp>
          <p:nvGrpSpPr>
            <p:cNvPr id="150" name="Group 149"/>
            <p:cNvGrpSpPr/>
            <p:nvPr/>
          </p:nvGrpSpPr>
          <p:grpSpPr>
            <a:xfrm>
              <a:off x="4732249" y="1837595"/>
              <a:ext cx="1750086" cy="101473"/>
              <a:chOff x="4666688" y="1810105"/>
              <a:chExt cx="1750086" cy="101473"/>
            </a:xfrm>
          </p:grpSpPr>
          <p:cxnSp>
            <p:nvCxnSpPr>
              <p:cNvPr id="151" name="Straight Connector 150"/>
              <p:cNvCxnSpPr/>
              <p:nvPr/>
            </p:nvCxnSpPr>
            <p:spPr>
              <a:xfrm flipH="1" flipV="1">
                <a:off x="4805242" y="1860841"/>
                <a:ext cx="1611532" cy="1084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52" name="Oval 151"/>
              <p:cNvSpPr/>
              <p:nvPr/>
            </p:nvSpPr>
            <p:spPr>
              <a:xfrm>
                <a:off x="4666688" y="1810105"/>
                <a:ext cx="100008" cy="101473"/>
              </a:xfrm>
              <a:prstGeom prst="ellipse">
                <a:avLst/>
              </a:prstGeom>
              <a:solidFill>
                <a:srgbClr val="FF0000"/>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53" name="Straight Connector 152"/>
            <p:cNvCxnSpPr/>
            <p:nvPr/>
          </p:nvCxnSpPr>
          <p:spPr>
            <a:xfrm flipH="1" flipV="1">
              <a:off x="4755072" y="3770027"/>
              <a:ext cx="556779" cy="2679"/>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54" name="Left Brace 153"/>
            <p:cNvSpPr/>
            <p:nvPr/>
          </p:nvSpPr>
          <p:spPr>
            <a:xfrm>
              <a:off x="4581850" y="3202728"/>
              <a:ext cx="162556" cy="549448"/>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61" name="TextBox 160"/>
                <p:cNvSpPr txBox="1"/>
                <p:nvPr/>
              </p:nvSpPr>
              <p:spPr>
                <a:xfrm>
                  <a:off x="4223073" y="3375032"/>
                  <a:ext cx="287673" cy="276999"/>
                </a:xfrm>
                <a:prstGeom prst="rect">
                  <a:avLst/>
                </a:prstGeom>
                <a:noFill/>
                <a:ln w="38100">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𝑓</m:t>
                        </m:r>
                      </m:oMath>
                    </m:oMathPara>
                  </a14:m>
                  <a:endParaRPr lang="en-US" i="1" dirty="0"/>
                </a:p>
              </p:txBody>
            </p:sp>
          </mc:Choice>
          <mc:Fallback xmlns="">
            <p:sp>
              <p:nvSpPr>
                <p:cNvPr id="161" name="TextBox 160"/>
                <p:cNvSpPr txBox="1">
                  <a:spLocks noRot="1" noChangeAspect="1" noMove="1" noResize="1" noEditPoints="1" noAdjustHandles="1" noChangeArrowheads="1" noChangeShapeType="1" noTextEdit="1"/>
                </p:cNvSpPr>
                <p:nvPr/>
              </p:nvSpPr>
              <p:spPr>
                <a:xfrm>
                  <a:off x="4223073" y="3375032"/>
                  <a:ext cx="287673" cy="276999"/>
                </a:xfrm>
                <a:prstGeom prst="rect">
                  <a:avLst/>
                </a:prstGeom>
                <a:blipFill>
                  <a:blip r:embed="rId6"/>
                  <a:stretch>
                    <a:fillRect l="-10638" r="-10638" b="-40000"/>
                  </a:stretch>
                </a:blipFill>
                <a:ln w="38100">
                  <a:noFill/>
                </a:ln>
              </p:spPr>
              <p:txBody>
                <a:bodyPr/>
                <a:lstStyle/>
                <a:p>
                  <a:r>
                    <a:rPr lang="en-US">
                      <a:noFill/>
                    </a:rPr>
                    <a:t> </a:t>
                  </a:r>
                </a:p>
              </p:txBody>
            </p:sp>
          </mc:Fallback>
        </mc:AlternateContent>
      </p:grpSp>
      <p:grpSp>
        <p:nvGrpSpPr>
          <p:cNvPr id="53" name="Group 52">
            <a:extLst>
              <a:ext uri="{FF2B5EF4-FFF2-40B4-BE49-F238E27FC236}">
                <a16:creationId xmlns:a16="http://schemas.microsoft.com/office/drawing/2014/main" id="{0E3A7137-AA01-4EB1-BD3A-2A487073D941}"/>
              </a:ext>
            </a:extLst>
          </p:cNvPr>
          <p:cNvGrpSpPr/>
          <p:nvPr/>
        </p:nvGrpSpPr>
        <p:grpSpPr>
          <a:xfrm>
            <a:off x="1183167" y="6269881"/>
            <a:ext cx="6777665" cy="344469"/>
            <a:chOff x="164165" y="6353803"/>
            <a:chExt cx="6777665" cy="344469"/>
          </a:xfrm>
        </p:grpSpPr>
        <p:sp>
          <p:nvSpPr>
            <p:cNvPr id="55" name="TextBox 54">
              <a:extLst>
                <a:ext uri="{FF2B5EF4-FFF2-40B4-BE49-F238E27FC236}">
                  <a16:creationId xmlns:a16="http://schemas.microsoft.com/office/drawing/2014/main" id="{80AAD0A4-97ED-4120-A4C9-E6B44E876CC9}"/>
                </a:ext>
              </a:extLst>
            </p:cNvPr>
            <p:cNvSpPr txBox="1"/>
            <p:nvPr/>
          </p:nvSpPr>
          <p:spPr>
            <a:xfrm>
              <a:off x="2189065" y="6353804"/>
              <a:ext cx="1034963" cy="307777"/>
            </a:xfrm>
            <a:prstGeom prst="rect">
              <a:avLst/>
            </a:prstGeom>
            <a:noFill/>
          </p:spPr>
          <p:txBody>
            <a:bodyPr wrap="none" rtlCol="0">
              <a:spAutoFit/>
            </a:bodyPr>
            <a:lstStyle/>
            <a:p>
              <a:pPr algn="ctr"/>
              <a:r>
                <a:rPr lang="en-SG" sz="1400" dirty="0">
                  <a:ea typeface="Segoe UI" charset="0"/>
                  <a:cs typeface="Segoe UI" charset="0"/>
                </a:rPr>
                <a:t>Qualitative</a:t>
              </a:r>
            </a:p>
          </p:txBody>
        </p:sp>
        <p:sp>
          <p:nvSpPr>
            <p:cNvPr id="56" name="TextBox 55">
              <a:extLst>
                <a:ext uri="{FF2B5EF4-FFF2-40B4-BE49-F238E27FC236}">
                  <a16:creationId xmlns:a16="http://schemas.microsoft.com/office/drawing/2014/main" id="{CB06E594-14E8-4349-A3B2-51B1C83AB8C8}"/>
                </a:ext>
              </a:extLst>
            </p:cNvPr>
            <p:cNvSpPr txBox="1"/>
            <p:nvPr/>
          </p:nvSpPr>
          <p:spPr>
            <a:xfrm>
              <a:off x="3860508" y="6353803"/>
              <a:ext cx="1153586" cy="307777"/>
            </a:xfrm>
            <a:prstGeom prst="rect">
              <a:avLst/>
            </a:prstGeom>
            <a:noFill/>
            <a:ln>
              <a:noFill/>
            </a:ln>
          </p:spPr>
          <p:txBody>
            <a:bodyPr wrap="none" rtlCol="0">
              <a:spAutoFit/>
            </a:bodyPr>
            <a:lstStyle/>
            <a:p>
              <a:pPr algn="ctr"/>
              <a:r>
                <a:rPr lang="en-SG" sz="1400" b="0" dirty="0">
                  <a:ln>
                    <a:noFill/>
                  </a:ln>
                  <a:solidFill>
                    <a:srgbClr val="C00000"/>
                  </a:solidFill>
                  <a:latin typeface="Segoe UI" charset="0"/>
                  <a:ea typeface="Segoe UI" charset="0"/>
                  <a:cs typeface="Segoe UI" charset="0"/>
                </a:rPr>
                <a:t>Quantitative</a:t>
              </a:r>
            </a:p>
          </p:txBody>
        </p:sp>
        <p:sp>
          <p:nvSpPr>
            <p:cNvPr id="57" name="TextBox 56">
              <a:extLst>
                <a:ext uri="{FF2B5EF4-FFF2-40B4-BE49-F238E27FC236}">
                  <a16:creationId xmlns:a16="http://schemas.microsoft.com/office/drawing/2014/main" id="{E642D2CC-CF26-46EF-A352-43F1F7A7DE0E}"/>
                </a:ext>
              </a:extLst>
            </p:cNvPr>
            <p:cNvSpPr txBox="1"/>
            <p:nvPr/>
          </p:nvSpPr>
          <p:spPr>
            <a:xfrm>
              <a:off x="5612553" y="6353803"/>
              <a:ext cx="1034257" cy="307777"/>
            </a:xfrm>
            <a:prstGeom prst="rect">
              <a:avLst/>
            </a:prstGeom>
            <a:noFill/>
          </p:spPr>
          <p:txBody>
            <a:bodyPr wrap="none" rtlCol="0">
              <a:spAutoFit/>
            </a:bodyPr>
            <a:lstStyle/>
            <a:p>
              <a:pPr algn="ctr"/>
              <a:r>
                <a:rPr lang="en-SG" sz="1400" dirty="0"/>
                <a:t>Conclusion</a:t>
              </a:r>
            </a:p>
          </p:txBody>
        </p:sp>
        <p:cxnSp>
          <p:nvCxnSpPr>
            <p:cNvPr id="58" name="Straight Connector 57">
              <a:extLst>
                <a:ext uri="{FF2B5EF4-FFF2-40B4-BE49-F238E27FC236}">
                  <a16:creationId xmlns:a16="http://schemas.microsoft.com/office/drawing/2014/main" id="{3C5A11E0-5486-4291-BAFC-4703AFFBA72B}"/>
                </a:ext>
              </a:extLst>
            </p:cNvPr>
            <p:cNvCxnSpPr>
              <a:cxnSpLocks/>
            </p:cNvCxnSpPr>
            <p:nvPr/>
          </p:nvCxnSpPr>
          <p:spPr>
            <a:xfrm flipV="1">
              <a:off x="164165" y="6695222"/>
              <a:ext cx="1624295" cy="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C038DE49-FC64-4960-AFBE-A134066B0299}"/>
                </a:ext>
              </a:extLst>
            </p:cNvPr>
            <p:cNvSpPr txBox="1"/>
            <p:nvPr/>
          </p:nvSpPr>
          <p:spPr>
            <a:xfrm>
              <a:off x="407967" y="6353806"/>
              <a:ext cx="1131335" cy="307777"/>
            </a:xfrm>
            <a:prstGeom prst="rect">
              <a:avLst/>
            </a:prstGeom>
            <a:noFill/>
          </p:spPr>
          <p:txBody>
            <a:bodyPr wrap="none" rtlCol="0">
              <a:spAutoFit/>
            </a:bodyPr>
            <a:lstStyle/>
            <a:p>
              <a:pPr algn="ctr"/>
              <a:r>
                <a:rPr lang="en-SG" sz="1400" dirty="0">
                  <a:cs typeface="Segoe UI Semibold" panose="020B0702040204020203" pitchFamily="34" charset="0"/>
                </a:rPr>
                <a:t>Introduction</a:t>
              </a:r>
            </a:p>
          </p:txBody>
        </p:sp>
        <p:cxnSp>
          <p:nvCxnSpPr>
            <p:cNvPr id="61" name="Straight Connector 60">
              <a:extLst>
                <a:ext uri="{FF2B5EF4-FFF2-40B4-BE49-F238E27FC236}">
                  <a16:creationId xmlns:a16="http://schemas.microsoft.com/office/drawing/2014/main" id="{0B173E45-F167-485F-A5F6-AE1D1B0940DF}"/>
                </a:ext>
              </a:extLst>
            </p:cNvPr>
            <p:cNvCxnSpPr>
              <a:cxnSpLocks/>
            </p:cNvCxnSpPr>
            <p:nvPr/>
          </p:nvCxnSpPr>
          <p:spPr>
            <a:xfrm flipV="1">
              <a:off x="1880544" y="6695220"/>
              <a:ext cx="1624295" cy="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2D103EE8-4103-4552-9545-15389E7BA077}"/>
                </a:ext>
              </a:extLst>
            </p:cNvPr>
            <p:cNvCxnSpPr>
              <a:cxnSpLocks/>
            </p:cNvCxnSpPr>
            <p:nvPr/>
          </p:nvCxnSpPr>
          <p:spPr>
            <a:xfrm flipV="1">
              <a:off x="3596923" y="6698270"/>
              <a:ext cx="1624295" cy="2"/>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A421A564-AF8E-4A82-B1BF-AC07D1BFBC26}"/>
                </a:ext>
              </a:extLst>
            </p:cNvPr>
            <p:cNvCxnSpPr>
              <a:cxnSpLocks/>
            </p:cNvCxnSpPr>
            <p:nvPr/>
          </p:nvCxnSpPr>
          <p:spPr>
            <a:xfrm flipV="1">
              <a:off x="5317535" y="6695218"/>
              <a:ext cx="1624295" cy="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72" name="Group 71"/>
          <p:cNvGrpSpPr/>
          <p:nvPr/>
        </p:nvGrpSpPr>
        <p:grpSpPr>
          <a:xfrm>
            <a:off x="644281" y="1709705"/>
            <a:ext cx="287673" cy="368091"/>
            <a:chOff x="312171" y="2055018"/>
            <a:chExt cx="287673" cy="368091"/>
          </a:xfrm>
        </p:grpSpPr>
        <p:sp>
          <p:nvSpPr>
            <p:cNvPr id="73" name="Oval 72"/>
            <p:cNvSpPr/>
            <p:nvPr/>
          </p:nvSpPr>
          <p:spPr>
            <a:xfrm>
              <a:off x="409574" y="2055018"/>
              <a:ext cx="92869" cy="9048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4" name="TextBox 73"/>
                <p:cNvSpPr txBox="1"/>
                <p:nvPr/>
              </p:nvSpPr>
              <p:spPr>
                <a:xfrm>
                  <a:off x="312171" y="2146110"/>
                  <a:ext cx="287673" cy="276999"/>
                </a:xfrm>
                <a:prstGeom prst="rect">
                  <a:avLst/>
                </a:prstGeom>
                <a:noFill/>
                <a:ln w="38100">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FF0000"/>
                            </a:solidFill>
                            <a:latin typeface="Cambria Math" panose="02040503050406030204" pitchFamily="18" charset="0"/>
                          </a:rPr>
                          <m:t>𝑓</m:t>
                        </m:r>
                      </m:oMath>
                    </m:oMathPara>
                  </a14:m>
                  <a:endParaRPr lang="en-US" i="1" dirty="0">
                    <a:solidFill>
                      <a:srgbClr val="FF0000"/>
                    </a:solidFill>
                  </a:endParaRPr>
                </a:p>
              </p:txBody>
            </p:sp>
          </mc:Choice>
          <mc:Fallback xmlns="">
            <p:sp>
              <p:nvSpPr>
                <p:cNvPr id="74" name="TextBox 73"/>
                <p:cNvSpPr txBox="1">
                  <a:spLocks noRot="1" noChangeAspect="1" noMove="1" noResize="1" noEditPoints="1" noAdjustHandles="1" noChangeArrowheads="1" noChangeShapeType="1" noTextEdit="1"/>
                </p:cNvSpPr>
                <p:nvPr/>
              </p:nvSpPr>
              <p:spPr>
                <a:xfrm>
                  <a:off x="312171" y="2146110"/>
                  <a:ext cx="287673" cy="276999"/>
                </a:xfrm>
                <a:prstGeom prst="rect">
                  <a:avLst/>
                </a:prstGeom>
                <a:blipFill>
                  <a:blip r:embed="rId9"/>
                  <a:stretch>
                    <a:fillRect l="-10638" r="-10638" b="-40000"/>
                  </a:stretch>
                </a:blipFill>
                <a:ln w="38100">
                  <a:noFill/>
                </a:ln>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70" name="TextBox 69"/>
              <p:cNvSpPr txBox="1"/>
              <p:nvPr/>
            </p:nvSpPr>
            <p:spPr>
              <a:xfrm>
                <a:off x="1773789" y="3920239"/>
                <a:ext cx="1969833" cy="1200329"/>
              </a:xfrm>
              <a:prstGeom prst="rect">
                <a:avLst/>
              </a:prstGeom>
              <a:noFill/>
              <a:ln w="38100">
                <a:noFill/>
              </a:ln>
            </p:spPr>
            <p:txBody>
              <a:bodyPr wrap="square" rtlCol="0">
                <a:spAutoFit/>
              </a:bodyPr>
              <a:lstStyle/>
              <a:p>
                <a:r>
                  <a:rPr lang="en-US" i="1" dirty="0"/>
                  <a:t>Parameters:</a:t>
                </a:r>
              </a:p>
              <a:p>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𝑥</m:t>
                        </m:r>
                      </m:e>
                    </m:acc>
                  </m:oMath>
                </a14:m>
                <a:r>
                  <a:rPr lang="en-US" i="1" dirty="0"/>
                  <a:t>: -1 cm/s</a:t>
                </a:r>
              </a:p>
              <a:p>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𝑜</m:t>
                        </m:r>
                      </m:sub>
                    </m:sSub>
                  </m:oMath>
                </a14:m>
                <a:r>
                  <a:rPr lang="en-US" i="1" dirty="0"/>
                  <a:t>: 21.4 cm</a:t>
                </a: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𝑍</m:t>
                        </m:r>
                      </m:e>
                      <m:sub>
                        <m:r>
                          <a:rPr lang="en-US" b="0" i="1" smtClean="0">
                            <a:latin typeface="Cambria Math" panose="02040503050406030204" pitchFamily="18" charset="0"/>
                          </a:rPr>
                          <m:t>𝑟</m:t>
                        </m:r>
                      </m:sub>
                    </m:sSub>
                  </m:oMath>
                </a14:m>
                <a:r>
                  <a:rPr lang="en-US" i="1" dirty="0"/>
                  <a:t>: 9.06cm  </a:t>
                </a:r>
              </a:p>
            </p:txBody>
          </p:sp>
        </mc:Choice>
        <mc:Fallback xmlns="">
          <p:sp>
            <p:nvSpPr>
              <p:cNvPr id="70" name="TextBox 69"/>
              <p:cNvSpPr txBox="1">
                <a:spLocks noRot="1" noChangeAspect="1" noMove="1" noResize="1" noEditPoints="1" noAdjustHandles="1" noChangeArrowheads="1" noChangeShapeType="1" noTextEdit="1"/>
              </p:cNvSpPr>
              <p:nvPr/>
            </p:nvSpPr>
            <p:spPr>
              <a:xfrm>
                <a:off x="1773789" y="3920239"/>
                <a:ext cx="1969833" cy="1200329"/>
              </a:xfrm>
              <a:prstGeom prst="rect">
                <a:avLst/>
              </a:prstGeom>
              <a:blipFill>
                <a:blip r:embed="rId13"/>
                <a:stretch>
                  <a:fillRect l="-2786" t="-2030" b="-7614"/>
                </a:stretch>
              </a:blipFill>
              <a:ln w="3810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1" name="TextBox 70"/>
              <p:cNvSpPr txBox="1"/>
              <p:nvPr/>
            </p:nvSpPr>
            <p:spPr>
              <a:xfrm>
                <a:off x="2018090" y="5404660"/>
                <a:ext cx="1023384" cy="276999"/>
              </a:xfrm>
              <a:prstGeom prst="rect">
                <a:avLst/>
              </a:prstGeom>
              <a:noFill/>
              <a:ln w="38100">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𝑇h𝑒𝑜𝑟𝑦</m:t>
                      </m:r>
                    </m:oMath>
                  </m:oMathPara>
                </a14:m>
                <a:endParaRPr lang="en-US" i="1" dirty="0">
                  <a:latin typeface="Cambria Math" panose="02040503050406030204" pitchFamily="18" charset="0"/>
                  <a:ea typeface="Cambria Math" panose="02040503050406030204" pitchFamily="18" charset="0"/>
                </a:endParaRPr>
              </a:p>
            </p:txBody>
          </p:sp>
        </mc:Choice>
        <mc:Fallback xmlns="">
          <p:sp>
            <p:nvSpPr>
              <p:cNvPr id="71" name="TextBox 70"/>
              <p:cNvSpPr txBox="1">
                <a:spLocks noRot="1" noChangeAspect="1" noMove="1" noResize="1" noEditPoints="1" noAdjustHandles="1" noChangeArrowheads="1" noChangeShapeType="1" noTextEdit="1"/>
              </p:cNvSpPr>
              <p:nvPr/>
            </p:nvSpPr>
            <p:spPr>
              <a:xfrm>
                <a:off x="2018090" y="5404660"/>
                <a:ext cx="1023384" cy="276999"/>
              </a:xfrm>
              <a:prstGeom prst="rect">
                <a:avLst/>
              </a:prstGeom>
              <a:blipFill>
                <a:blip r:embed="rId14"/>
                <a:stretch>
                  <a:fillRect t="-2222" b="-37778"/>
                </a:stretch>
              </a:blipFill>
              <a:ln w="3810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5" name="TextBox 74"/>
              <p:cNvSpPr txBox="1"/>
              <p:nvPr/>
            </p:nvSpPr>
            <p:spPr>
              <a:xfrm>
                <a:off x="2156736" y="5809464"/>
                <a:ext cx="1023384" cy="276999"/>
              </a:xfrm>
              <a:prstGeom prst="rect">
                <a:avLst/>
              </a:prstGeom>
              <a:noFill/>
              <a:ln w="38100">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𝐸𝑥𝑝𝑒𝑟𝑖𝑚𝑒𝑛𝑡𝑎𝑙</m:t>
                      </m:r>
                    </m:oMath>
                  </m:oMathPara>
                </a14:m>
                <a:endParaRPr lang="en-US" i="1" dirty="0">
                  <a:latin typeface="Cambria Math" panose="02040503050406030204" pitchFamily="18" charset="0"/>
                  <a:ea typeface="Cambria Math" panose="02040503050406030204" pitchFamily="18" charset="0"/>
                </a:endParaRPr>
              </a:p>
            </p:txBody>
          </p:sp>
        </mc:Choice>
        <mc:Fallback xmlns="">
          <p:sp>
            <p:nvSpPr>
              <p:cNvPr id="75" name="TextBox 74"/>
              <p:cNvSpPr txBox="1">
                <a:spLocks noRot="1" noChangeAspect="1" noMove="1" noResize="1" noEditPoints="1" noAdjustHandles="1" noChangeArrowheads="1" noChangeShapeType="1" noTextEdit="1"/>
              </p:cNvSpPr>
              <p:nvPr/>
            </p:nvSpPr>
            <p:spPr>
              <a:xfrm>
                <a:off x="2156736" y="5809464"/>
                <a:ext cx="1023384" cy="276999"/>
              </a:xfrm>
              <a:prstGeom prst="rect">
                <a:avLst/>
              </a:prstGeom>
              <a:blipFill>
                <a:blip r:embed="rId15"/>
                <a:stretch>
                  <a:fillRect l="-10714" r="-49405" b="-37778"/>
                </a:stretch>
              </a:blipFill>
              <a:ln w="38100">
                <a:noFill/>
              </a:ln>
            </p:spPr>
            <p:txBody>
              <a:bodyPr/>
              <a:lstStyle/>
              <a:p>
                <a:r>
                  <a:rPr lang="en-US">
                    <a:noFill/>
                  </a:rPr>
                  <a:t> </a:t>
                </a:r>
              </a:p>
            </p:txBody>
          </p:sp>
        </mc:Fallback>
      </mc:AlternateContent>
      <p:pic>
        <p:nvPicPr>
          <p:cNvPr id="76" name="Picture 75"/>
          <p:cNvPicPr>
            <a:picLocks noChangeAspect="1"/>
          </p:cNvPicPr>
          <p:nvPr/>
        </p:nvPicPr>
        <p:blipFill rotWithShape="1">
          <a:blip r:embed="rId16">
            <a:clrChange>
              <a:clrFrom>
                <a:srgbClr val="FFFFFF"/>
              </a:clrFrom>
              <a:clrTo>
                <a:srgbClr val="FFFFFF">
                  <a:alpha val="0"/>
                </a:srgbClr>
              </a:clrTo>
            </a:clrChange>
          </a:blip>
          <a:srcRect l="60841" t="86608" r="34928" b="2293"/>
          <a:stretch/>
        </p:blipFill>
        <p:spPr>
          <a:xfrm>
            <a:off x="1690123" y="5720936"/>
            <a:ext cx="362858" cy="391885"/>
          </a:xfrm>
          <a:prstGeom prst="rect">
            <a:avLst/>
          </a:prstGeom>
        </p:spPr>
      </p:pic>
      <p:pic>
        <p:nvPicPr>
          <p:cNvPr id="81" name="Picture 80"/>
          <p:cNvPicPr>
            <a:picLocks noChangeAspect="1"/>
          </p:cNvPicPr>
          <p:nvPr/>
        </p:nvPicPr>
        <p:blipFill rotWithShape="1">
          <a:blip r:embed="rId17">
            <a:clrChange>
              <a:clrFrom>
                <a:srgbClr val="FFFFFF"/>
              </a:clrFrom>
              <a:clrTo>
                <a:srgbClr val="FFFFFF">
                  <a:alpha val="0"/>
                </a:srgbClr>
              </a:clrTo>
            </a:clrChange>
          </a:blip>
          <a:srcRect l="84774" t="34586" r="12041" b="60845"/>
          <a:stretch/>
        </p:blipFill>
        <p:spPr>
          <a:xfrm rot="1345417">
            <a:off x="1634975" y="5399261"/>
            <a:ext cx="437005" cy="334873"/>
          </a:xfrm>
          <a:prstGeom prst="rect">
            <a:avLst/>
          </a:prstGeom>
        </p:spPr>
      </p:pic>
      <p:grpSp>
        <p:nvGrpSpPr>
          <p:cNvPr id="101" name="Group 100"/>
          <p:cNvGrpSpPr/>
          <p:nvPr/>
        </p:nvGrpSpPr>
        <p:grpSpPr>
          <a:xfrm>
            <a:off x="4260278" y="1837595"/>
            <a:ext cx="3087565" cy="3765322"/>
            <a:chOff x="4260278" y="1837595"/>
            <a:chExt cx="3087565" cy="3765322"/>
          </a:xfrm>
        </p:grpSpPr>
        <p:grpSp>
          <p:nvGrpSpPr>
            <p:cNvPr id="102" name="Group 101"/>
            <p:cNvGrpSpPr/>
            <p:nvPr/>
          </p:nvGrpSpPr>
          <p:grpSpPr>
            <a:xfrm>
              <a:off x="4592516" y="1837595"/>
              <a:ext cx="2755327" cy="3765322"/>
              <a:chOff x="4592516" y="1837595"/>
              <a:chExt cx="2755327" cy="3765322"/>
            </a:xfrm>
          </p:grpSpPr>
          <p:sp>
            <p:nvSpPr>
              <p:cNvPr id="104" name="Left Brace 103"/>
              <p:cNvSpPr/>
              <p:nvPr/>
            </p:nvSpPr>
            <p:spPr>
              <a:xfrm rot="10800000">
                <a:off x="6544980" y="3226604"/>
                <a:ext cx="187305" cy="1437555"/>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05" name="Straight Connector 104"/>
              <p:cNvCxnSpPr/>
              <p:nvPr/>
            </p:nvCxnSpPr>
            <p:spPr>
              <a:xfrm>
                <a:off x="5616827" y="4697799"/>
                <a:ext cx="1731016" cy="0"/>
              </a:xfrm>
              <a:prstGeom prst="line">
                <a:avLst/>
              </a:prstGeom>
              <a:ln w="38100">
                <a:solidFill>
                  <a:srgbClr val="CC337F"/>
                </a:solidFill>
              </a:ln>
            </p:spPr>
            <p:style>
              <a:lnRef idx="1">
                <a:schemeClr val="accent1"/>
              </a:lnRef>
              <a:fillRef idx="0">
                <a:schemeClr val="accent1"/>
              </a:fillRef>
              <a:effectRef idx="0">
                <a:schemeClr val="accent1"/>
              </a:effectRef>
              <a:fontRef idx="minor">
                <a:schemeClr val="tx1"/>
              </a:fontRef>
            </p:style>
          </p:cxnSp>
          <p:sp>
            <p:nvSpPr>
              <p:cNvPr id="106" name="Isosceles Triangle 105"/>
              <p:cNvSpPr/>
              <p:nvPr/>
            </p:nvSpPr>
            <p:spPr>
              <a:xfrm rot="7333758">
                <a:off x="5386553" y="3650641"/>
                <a:ext cx="143220" cy="318401"/>
              </a:xfrm>
              <a:prstGeom prst="triangle">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7" name="Group 106"/>
              <p:cNvGrpSpPr/>
              <p:nvPr/>
            </p:nvGrpSpPr>
            <p:grpSpPr>
              <a:xfrm>
                <a:off x="4745202" y="2500769"/>
                <a:ext cx="1735779" cy="1448375"/>
                <a:chOff x="3692293" y="4299301"/>
                <a:chExt cx="1735779" cy="1175308"/>
              </a:xfrm>
            </p:grpSpPr>
            <p:sp>
              <p:nvSpPr>
                <p:cNvPr id="135" name="Oval 134"/>
                <p:cNvSpPr/>
                <p:nvPr/>
              </p:nvSpPr>
              <p:spPr>
                <a:xfrm>
                  <a:off x="3697056" y="4702407"/>
                  <a:ext cx="1731016" cy="358815"/>
                </a:xfrm>
                <a:prstGeom prst="ellips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6" name="Straight Connector 135"/>
                <p:cNvCxnSpPr/>
                <p:nvPr/>
              </p:nvCxnSpPr>
              <p:spPr>
                <a:xfrm>
                  <a:off x="4300538" y="4299301"/>
                  <a:ext cx="509377" cy="3347"/>
                </a:xfrm>
                <a:prstGeom prst="line">
                  <a:avLst/>
                </a:prstGeom>
                <a:ln w="19050"/>
              </p:spPr>
              <p:style>
                <a:lnRef idx="1">
                  <a:schemeClr val="dk1"/>
                </a:lnRef>
                <a:fillRef idx="0">
                  <a:schemeClr val="dk1"/>
                </a:fillRef>
                <a:effectRef idx="0">
                  <a:schemeClr val="dk1"/>
                </a:effectRef>
                <a:fontRef idx="minor">
                  <a:schemeClr val="tx1"/>
                </a:fontRef>
              </p:style>
            </p:cxnSp>
            <p:cxnSp>
              <p:nvCxnSpPr>
                <p:cNvPr id="137" name="Straight Connector 136"/>
                <p:cNvCxnSpPr/>
                <p:nvPr/>
              </p:nvCxnSpPr>
              <p:spPr>
                <a:xfrm flipH="1">
                  <a:off x="4571435" y="4334482"/>
                  <a:ext cx="178" cy="1140127"/>
                </a:xfrm>
                <a:prstGeom prst="line">
                  <a:avLst/>
                </a:prstGeom>
                <a:ln w="19050"/>
              </p:spPr>
              <p:style>
                <a:lnRef idx="1">
                  <a:schemeClr val="dk1"/>
                </a:lnRef>
                <a:fillRef idx="0">
                  <a:schemeClr val="dk1"/>
                </a:fillRef>
                <a:effectRef idx="0">
                  <a:schemeClr val="dk1"/>
                </a:effectRef>
                <a:fontRef idx="minor">
                  <a:schemeClr val="tx1"/>
                </a:fontRef>
              </p:style>
            </p:cxnSp>
            <p:cxnSp>
              <p:nvCxnSpPr>
                <p:cNvPr id="138" name="Straight Connector 137"/>
                <p:cNvCxnSpPr/>
                <p:nvPr/>
              </p:nvCxnSpPr>
              <p:spPr>
                <a:xfrm>
                  <a:off x="3692293" y="4881815"/>
                  <a:ext cx="1731016"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39" name="Straight Connector 138"/>
                <p:cNvCxnSpPr/>
                <p:nvPr/>
              </p:nvCxnSpPr>
              <p:spPr>
                <a:xfrm>
                  <a:off x="4300080" y="5455155"/>
                  <a:ext cx="509377" cy="3347"/>
                </a:xfrm>
                <a:prstGeom prst="line">
                  <a:avLst/>
                </a:prstGeom>
                <a:ln w="19050"/>
              </p:spPr>
              <p:style>
                <a:lnRef idx="1">
                  <a:schemeClr val="dk1"/>
                </a:lnRef>
                <a:fillRef idx="0">
                  <a:schemeClr val="dk1"/>
                </a:fillRef>
                <a:effectRef idx="0">
                  <a:schemeClr val="dk1"/>
                </a:effectRef>
                <a:fontRef idx="minor">
                  <a:schemeClr val="tx1"/>
                </a:fontRef>
              </p:style>
            </p:cxnSp>
          </p:grpSp>
          <p:cxnSp>
            <p:nvCxnSpPr>
              <p:cNvPr id="108" name="Straight Connector 107"/>
              <p:cNvCxnSpPr/>
              <p:nvPr/>
            </p:nvCxnSpPr>
            <p:spPr>
              <a:xfrm>
                <a:off x="5631025" y="1928172"/>
                <a:ext cx="0" cy="3674745"/>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09" name="Isosceles Triangle 108"/>
              <p:cNvSpPr/>
              <p:nvPr/>
            </p:nvSpPr>
            <p:spPr>
              <a:xfrm rot="8941627">
                <a:off x="5188085" y="2482368"/>
                <a:ext cx="171502" cy="327553"/>
              </a:xfrm>
              <a:prstGeom prst="triangl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Isosceles Triangle 109"/>
              <p:cNvSpPr/>
              <p:nvPr/>
            </p:nvSpPr>
            <p:spPr>
              <a:xfrm rot="10800000">
                <a:off x="4681486" y="2595366"/>
                <a:ext cx="189317" cy="344993"/>
              </a:xfrm>
              <a:prstGeom prst="triangle">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1" name="Straight Connector 110"/>
              <p:cNvCxnSpPr/>
              <p:nvPr/>
            </p:nvCxnSpPr>
            <p:spPr>
              <a:xfrm>
                <a:off x="4788984" y="1907743"/>
                <a:ext cx="2047513" cy="3226839"/>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a:endCxn id="135" idx="2"/>
              </p:cNvCxnSpPr>
              <p:nvPr/>
            </p:nvCxnSpPr>
            <p:spPr>
              <a:xfrm flipH="1">
                <a:off x="4749965" y="1915551"/>
                <a:ext cx="36120" cy="1303071"/>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a:stCxn id="135" idx="2"/>
              </p:cNvCxnSpPr>
              <p:nvPr/>
            </p:nvCxnSpPr>
            <p:spPr>
              <a:xfrm>
                <a:off x="4749965" y="3218622"/>
                <a:ext cx="2260435" cy="1828767"/>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sp>
            <p:nvSpPr>
              <p:cNvPr id="114" name="Oval 113"/>
              <p:cNvSpPr/>
              <p:nvPr/>
            </p:nvSpPr>
            <p:spPr>
              <a:xfrm>
                <a:off x="6493834" y="4638615"/>
                <a:ext cx="137721" cy="135511"/>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Oval 114"/>
              <p:cNvSpPr/>
              <p:nvPr/>
            </p:nvSpPr>
            <p:spPr>
              <a:xfrm>
                <a:off x="6500946" y="4630043"/>
                <a:ext cx="137721" cy="135511"/>
              </a:xfrm>
              <a:prstGeom prst="ellipse">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Left Brace 115"/>
              <p:cNvSpPr/>
              <p:nvPr/>
            </p:nvSpPr>
            <p:spPr>
              <a:xfrm rot="10800000">
                <a:off x="6543078" y="1905899"/>
                <a:ext cx="155106" cy="1312134"/>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17" name="TextBox 116"/>
                  <p:cNvSpPr txBox="1"/>
                  <p:nvPr/>
                </p:nvSpPr>
                <p:spPr>
                  <a:xfrm>
                    <a:off x="6843000" y="2413480"/>
                    <a:ext cx="287673" cy="276999"/>
                  </a:xfrm>
                  <a:prstGeom prst="rect">
                    <a:avLst/>
                  </a:prstGeom>
                  <a:noFill/>
                  <a:ln w="38100">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𝑍𝑜</m:t>
                          </m:r>
                        </m:oMath>
                      </m:oMathPara>
                    </a14:m>
                    <a:endParaRPr lang="en-US" i="1" dirty="0"/>
                  </a:p>
                </p:txBody>
              </p:sp>
            </mc:Choice>
            <mc:Fallback xmlns="">
              <p:sp>
                <p:nvSpPr>
                  <p:cNvPr id="117" name="TextBox 116"/>
                  <p:cNvSpPr txBox="1">
                    <a:spLocks noRot="1" noChangeAspect="1" noMove="1" noResize="1" noEditPoints="1" noAdjustHandles="1" noChangeArrowheads="1" noChangeShapeType="1" noTextEdit="1"/>
                  </p:cNvSpPr>
                  <p:nvPr/>
                </p:nvSpPr>
                <p:spPr>
                  <a:xfrm>
                    <a:off x="6843000" y="2413480"/>
                    <a:ext cx="287673" cy="276999"/>
                  </a:xfrm>
                  <a:prstGeom prst="rect">
                    <a:avLst/>
                  </a:prstGeom>
                  <a:blipFill>
                    <a:blip r:embed="rId4"/>
                    <a:stretch>
                      <a:fillRect l="-25532" r="-23404" b="-11111"/>
                    </a:stretch>
                  </a:blipFill>
                  <a:ln w="3810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8" name="TextBox 117"/>
                  <p:cNvSpPr txBox="1"/>
                  <p:nvPr/>
                </p:nvSpPr>
                <p:spPr>
                  <a:xfrm>
                    <a:off x="6818596" y="3806757"/>
                    <a:ext cx="287673" cy="276999"/>
                  </a:xfrm>
                  <a:prstGeom prst="rect">
                    <a:avLst/>
                  </a:prstGeom>
                  <a:noFill/>
                  <a:ln w="38100">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𝑍𝑟</m:t>
                          </m:r>
                        </m:oMath>
                      </m:oMathPara>
                    </a14:m>
                    <a:endParaRPr lang="en-US" i="1" dirty="0"/>
                  </a:p>
                </p:txBody>
              </p:sp>
            </mc:Choice>
            <mc:Fallback xmlns="">
              <p:sp>
                <p:nvSpPr>
                  <p:cNvPr id="118" name="TextBox 117"/>
                  <p:cNvSpPr txBox="1">
                    <a:spLocks noRot="1" noChangeAspect="1" noMove="1" noResize="1" noEditPoints="1" noAdjustHandles="1" noChangeArrowheads="1" noChangeShapeType="1" noTextEdit="1"/>
                  </p:cNvSpPr>
                  <p:nvPr/>
                </p:nvSpPr>
                <p:spPr>
                  <a:xfrm>
                    <a:off x="6818596" y="3806757"/>
                    <a:ext cx="287673" cy="276999"/>
                  </a:xfrm>
                  <a:prstGeom prst="rect">
                    <a:avLst/>
                  </a:prstGeom>
                  <a:blipFill>
                    <a:blip r:embed="rId5"/>
                    <a:stretch>
                      <a:fillRect l="-23404" r="-21277" b="-10870"/>
                    </a:stretch>
                  </a:blipFill>
                  <a:ln w="38100">
                    <a:noFill/>
                  </a:ln>
                </p:spPr>
                <p:txBody>
                  <a:bodyPr/>
                  <a:lstStyle/>
                  <a:p>
                    <a:r>
                      <a:rPr lang="en-US">
                        <a:noFill/>
                      </a:rPr>
                      <a:t> </a:t>
                    </a:r>
                  </a:p>
                </p:txBody>
              </p:sp>
            </mc:Fallback>
          </mc:AlternateContent>
          <p:grpSp>
            <p:nvGrpSpPr>
              <p:cNvPr id="119" name="Group 118"/>
              <p:cNvGrpSpPr/>
              <p:nvPr/>
            </p:nvGrpSpPr>
            <p:grpSpPr>
              <a:xfrm>
                <a:off x="4732249" y="1837595"/>
                <a:ext cx="1750086" cy="101473"/>
                <a:chOff x="4666688" y="1810105"/>
                <a:chExt cx="1750086" cy="101473"/>
              </a:xfrm>
            </p:grpSpPr>
            <p:cxnSp>
              <p:nvCxnSpPr>
                <p:cNvPr id="130" name="Straight Connector 129"/>
                <p:cNvCxnSpPr/>
                <p:nvPr/>
              </p:nvCxnSpPr>
              <p:spPr>
                <a:xfrm flipH="1" flipV="1">
                  <a:off x="4805242" y="1860841"/>
                  <a:ext cx="1611532" cy="1084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31" name="Oval 130"/>
                <p:cNvSpPr/>
                <p:nvPr/>
              </p:nvSpPr>
              <p:spPr>
                <a:xfrm>
                  <a:off x="4666688" y="1810105"/>
                  <a:ext cx="100008" cy="101473"/>
                </a:xfrm>
                <a:prstGeom prst="ellipse">
                  <a:avLst/>
                </a:prstGeom>
                <a:solidFill>
                  <a:srgbClr val="FF0000"/>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20" name="Straight Connector 119"/>
              <p:cNvCxnSpPr/>
              <p:nvPr/>
            </p:nvCxnSpPr>
            <p:spPr>
              <a:xfrm flipH="1" flipV="1">
                <a:off x="4774389" y="3921970"/>
                <a:ext cx="556779" cy="2679"/>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29" name="Left Brace 128"/>
              <p:cNvSpPr/>
              <p:nvPr/>
            </p:nvSpPr>
            <p:spPr>
              <a:xfrm>
                <a:off x="4592516" y="3218623"/>
                <a:ext cx="161908" cy="701795"/>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103" name="TextBox 102"/>
                <p:cNvSpPr txBox="1"/>
                <p:nvPr/>
              </p:nvSpPr>
              <p:spPr>
                <a:xfrm>
                  <a:off x="4260278" y="3477452"/>
                  <a:ext cx="287673" cy="276999"/>
                </a:xfrm>
                <a:prstGeom prst="rect">
                  <a:avLst/>
                </a:prstGeom>
                <a:noFill/>
                <a:ln w="38100">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𝑓</m:t>
                        </m:r>
                      </m:oMath>
                    </m:oMathPara>
                  </a14:m>
                  <a:endParaRPr lang="en-US" i="1" dirty="0"/>
                </a:p>
              </p:txBody>
            </p:sp>
          </mc:Choice>
          <mc:Fallback xmlns="">
            <p:sp>
              <p:nvSpPr>
                <p:cNvPr id="103" name="TextBox 102"/>
                <p:cNvSpPr txBox="1">
                  <a:spLocks noRot="1" noChangeAspect="1" noMove="1" noResize="1" noEditPoints="1" noAdjustHandles="1" noChangeArrowheads="1" noChangeShapeType="1" noTextEdit="1"/>
                </p:cNvSpPr>
                <p:nvPr/>
              </p:nvSpPr>
              <p:spPr>
                <a:xfrm>
                  <a:off x="4260278" y="3477452"/>
                  <a:ext cx="287673" cy="276999"/>
                </a:xfrm>
                <a:prstGeom prst="rect">
                  <a:avLst/>
                </a:prstGeom>
                <a:blipFill>
                  <a:blip r:embed="rId19"/>
                  <a:stretch>
                    <a:fillRect l="-10638" r="-10638" b="-36957"/>
                  </a:stretch>
                </a:blipFill>
                <a:ln w="38100">
                  <a:noFill/>
                </a:ln>
              </p:spPr>
              <p:txBody>
                <a:bodyPr/>
                <a:lstStyle/>
                <a:p>
                  <a:r>
                    <a:rPr lang="en-US">
                      <a:noFill/>
                    </a:rPr>
                    <a:t> </a:t>
                  </a:r>
                </a:p>
              </p:txBody>
            </p:sp>
          </mc:Fallback>
        </mc:AlternateContent>
      </p:grpSp>
      <p:pic>
        <p:nvPicPr>
          <p:cNvPr id="82" name="Picture 81"/>
          <p:cNvPicPr>
            <a:picLocks noChangeAspect="1"/>
          </p:cNvPicPr>
          <p:nvPr/>
        </p:nvPicPr>
        <p:blipFill rotWithShape="1">
          <a:blip r:embed="rId16">
            <a:clrChange>
              <a:clrFrom>
                <a:srgbClr val="FFFFFF"/>
              </a:clrFrom>
              <a:clrTo>
                <a:srgbClr val="FFFFFF">
                  <a:alpha val="0"/>
                </a:srgbClr>
              </a:clrTo>
            </a:clrChange>
          </a:blip>
          <a:srcRect l="60841" t="86608" r="34928" b="2293"/>
          <a:stretch/>
        </p:blipFill>
        <p:spPr>
          <a:xfrm>
            <a:off x="1658986" y="5770842"/>
            <a:ext cx="362858" cy="391885"/>
          </a:xfrm>
          <a:prstGeom prst="rect">
            <a:avLst/>
          </a:prstGeom>
        </p:spPr>
      </p:pic>
    </p:spTree>
    <p:extLst>
      <p:ext uri="{BB962C8B-B14F-4D97-AF65-F5344CB8AC3E}">
        <p14:creationId xmlns:p14="http://schemas.microsoft.com/office/powerpoint/2010/main" val="2975807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2.77778E-6 7.40741E-7 C 0.01805 0.09166 0.03646 0.18379 0.08542 0.23194 C 0.13437 0.28009 0.21389 0.28426 0.29375 0.28889 " pathEditMode="relative" ptsTypes="AAA">
                                      <p:cBhvr>
                                        <p:cTn id="6" dur="2000" fill="hold"/>
                                        <p:tgtEl>
                                          <p:spTgt spid="72"/>
                                        </p:tgtEl>
                                        <p:attrNameLst>
                                          <p:attrName>ppt_x</p:attrName>
                                          <p:attrName>ppt_y</p:attrName>
                                        </p:attrNameLst>
                                      </p:cBhvr>
                                    </p:animMotion>
                                  </p:childTnLst>
                                </p:cTn>
                              </p:par>
                            </p:childTnLst>
                          </p:cTn>
                        </p:par>
                        <p:par>
                          <p:cTn id="7" fill="hold">
                            <p:stCondLst>
                              <p:cond delay="2000"/>
                            </p:stCondLst>
                            <p:childTnLst>
                              <p:par>
                                <p:cTn id="8" presetID="10" presetClass="exit" presetSubtype="0" fill="hold" nodeType="afterEffect">
                                  <p:stCondLst>
                                    <p:cond delay="0"/>
                                  </p:stCondLst>
                                  <p:childTnLst>
                                    <p:animEffect transition="out" filter="fade">
                                      <p:cBhvr>
                                        <p:cTn id="9" dur="500"/>
                                        <p:tgtEl>
                                          <p:spTgt spid="6"/>
                                        </p:tgtEl>
                                      </p:cBhvr>
                                    </p:animEffect>
                                    <p:set>
                                      <p:cBhvr>
                                        <p:cTn id="10" dur="1" fill="hold">
                                          <p:stCondLst>
                                            <p:cond delay="499"/>
                                          </p:stCondLst>
                                        </p:cTn>
                                        <p:tgtEl>
                                          <p:spTgt spid="6"/>
                                        </p:tgtEl>
                                        <p:attrNameLst>
                                          <p:attrName>style.visibility</p:attrName>
                                        </p:attrNameLst>
                                      </p:cBhvr>
                                      <p:to>
                                        <p:strVal val="hidden"/>
                                      </p:to>
                                    </p:set>
                                  </p:childTnLst>
                                </p:cTn>
                              </p:par>
                              <p:par>
                                <p:cTn id="11" presetID="22" presetClass="entr" presetSubtype="1" fill="hold" nodeType="withEffect">
                                  <p:stCondLst>
                                    <p:cond delay="0"/>
                                  </p:stCondLst>
                                  <p:childTnLst>
                                    <p:set>
                                      <p:cBhvr>
                                        <p:cTn id="12" dur="1" fill="hold">
                                          <p:stCondLst>
                                            <p:cond delay="0"/>
                                          </p:stCondLst>
                                        </p:cTn>
                                        <p:tgtEl>
                                          <p:spTgt spid="101"/>
                                        </p:tgtEl>
                                        <p:attrNameLst>
                                          <p:attrName>style.visibility</p:attrName>
                                        </p:attrNameLst>
                                      </p:cBhvr>
                                      <p:to>
                                        <p:strVal val="visible"/>
                                      </p:to>
                                    </p:set>
                                    <p:animEffect transition="in" filter="wipe(up)">
                                      <p:cBhvr>
                                        <p:cTn id="13" dur="500"/>
                                        <p:tgtEl>
                                          <p:spTgt spid="1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r>
              <a:rPr lang="en-SG" dirty="0"/>
              <a:t>SYPT 2020</a:t>
            </a:r>
          </a:p>
        </p:txBody>
      </p:sp>
      <p:sp>
        <p:nvSpPr>
          <p:cNvPr id="3" name="Slide Number Placeholder 2"/>
          <p:cNvSpPr>
            <a:spLocks noGrp="1"/>
          </p:cNvSpPr>
          <p:nvPr>
            <p:ph type="sldNum" sz="quarter" idx="11"/>
          </p:nvPr>
        </p:nvSpPr>
        <p:spPr/>
        <p:txBody>
          <a:bodyPr/>
          <a:lstStyle/>
          <a:p>
            <a:fld id="{6FB55397-3576-4B12-B4D8-3E370C504D99}" type="slidenum">
              <a:rPr lang="en-SG" smtClean="0"/>
              <a:t>45</a:t>
            </a:fld>
            <a:endParaRPr lang="en-SG"/>
          </a:p>
        </p:txBody>
      </p:sp>
      <p:sp>
        <p:nvSpPr>
          <p:cNvPr id="4" name="Title 3"/>
          <p:cNvSpPr>
            <a:spLocks noGrp="1"/>
          </p:cNvSpPr>
          <p:nvPr>
            <p:ph type="title"/>
          </p:nvPr>
        </p:nvSpPr>
        <p:spPr/>
        <p:txBody>
          <a:bodyPr/>
          <a:lstStyle/>
          <a:p>
            <a:r>
              <a:rPr lang="en-US" dirty="0"/>
              <a:t>Speckle Drift – Focal Length (f)</a:t>
            </a:r>
          </a:p>
        </p:txBody>
      </p:sp>
      <p:grpSp>
        <p:nvGrpSpPr>
          <p:cNvPr id="77" name="Group 76"/>
          <p:cNvGrpSpPr/>
          <p:nvPr/>
        </p:nvGrpSpPr>
        <p:grpSpPr>
          <a:xfrm>
            <a:off x="6305054" y="5324180"/>
            <a:ext cx="2635036" cy="838547"/>
            <a:chOff x="9099873" y="4667886"/>
            <a:chExt cx="2635036" cy="838547"/>
          </a:xfrm>
        </p:grpSpPr>
        <p:sp>
          <p:nvSpPr>
            <p:cNvPr id="78" name="Oval 77"/>
            <p:cNvSpPr/>
            <p:nvPr/>
          </p:nvSpPr>
          <p:spPr>
            <a:xfrm>
              <a:off x="9099873" y="5201759"/>
              <a:ext cx="137721" cy="135511"/>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p:cNvSpPr/>
            <p:nvPr/>
          </p:nvSpPr>
          <p:spPr>
            <a:xfrm>
              <a:off x="9100610" y="4789457"/>
              <a:ext cx="137721" cy="135511"/>
            </a:xfrm>
            <a:prstGeom prst="ellipse">
              <a:avLst/>
            </a:prstGeom>
            <a:solidFill>
              <a:srgbClr val="0070A4"/>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p:cNvSpPr/>
            <p:nvPr/>
          </p:nvSpPr>
          <p:spPr>
            <a:xfrm>
              <a:off x="9440350" y="4667886"/>
              <a:ext cx="2294559" cy="8385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tx1"/>
                  </a:solidFill>
                </a:rPr>
                <a:t>Position of Speckle</a:t>
              </a:r>
            </a:p>
            <a:p>
              <a:endParaRPr lang="en-US" sz="1400" dirty="0">
                <a:solidFill>
                  <a:schemeClr val="tx1"/>
                </a:solidFill>
              </a:endParaRPr>
            </a:p>
            <a:p>
              <a:r>
                <a:rPr lang="en-US" sz="1400" dirty="0">
                  <a:solidFill>
                    <a:schemeClr val="tx1"/>
                  </a:solidFill>
                </a:rPr>
                <a:t>Position of Scattering Spot</a:t>
              </a:r>
            </a:p>
          </p:txBody>
        </p:sp>
      </p:grpSp>
      <p:grpSp>
        <p:nvGrpSpPr>
          <p:cNvPr id="6" name="Group 5"/>
          <p:cNvGrpSpPr/>
          <p:nvPr/>
        </p:nvGrpSpPr>
        <p:grpSpPr>
          <a:xfrm>
            <a:off x="4260278" y="1837595"/>
            <a:ext cx="3087565" cy="3765322"/>
            <a:chOff x="4260278" y="1837595"/>
            <a:chExt cx="3087565" cy="3765322"/>
          </a:xfrm>
        </p:grpSpPr>
        <p:grpSp>
          <p:nvGrpSpPr>
            <p:cNvPr id="5" name="Group 4"/>
            <p:cNvGrpSpPr/>
            <p:nvPr/>
          </p:nvGrpSpPr>
          <p:grpSpPr>
            <a:xfrm>
              <a:off x="4592516" y="1837595"/>
              <a:ext cx="2755327" cy="3765322"/>
              <a:chOff x="4592516" y="1837595"/>
              <a:chExt cx="2755327" cy="3765322"/>
            </a:xfrm>
          </p:grpSpPr>
          <p:sp>
            <p:nvSpPr>
              <p:cNvPr id="146" name="Left Brace 145"/>
              <p:cNvSpPr/>
              <p:nvPr/>
            </p:nvSpPr>
            <p:spPr>
              <a:xfrm rot="10800000">
                <a:off x="6544980" y="3226604"/>
                <a:ext cx="187305" cy="1437555"/>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21" name="Straight Connector 120"/>
              <p:cNvCxnSpPr/>
              <p:nvPr/>
            </p:nvCxnSpPr>
            <p:spPr>
              <a:xfrm>
                <a:off x="5616827" y="4697799"/>
                <a:ext cx="1731016" cy="0"/>
              </a:xfrm>
              <a:prstGeom prst="line">
                <a:avLst/>
              </a:prstGeom>
              <a:ln w="38100">
                <a:solidFill>
                  <a:srgbClr val="CC337F"/>
                </a:solidFill>
              </a:ln>
            </p:spPr>
            <p:style>
              <a:lnRef idx="1">
                <a:schemeClr val="accent1"/>
              </a:lnRef>
              <a:fillRef idx="0">
                <a:schemeClr val="accent1"/>
              </a:fillRef>
              <a:effectRef idx="0">
                <a:schemeClr val="accent1"/>
              </a:effectRef>
              <a:fontRef idx="minor">
                <a:schemeClr val="tx1"/>
              </a:fontRef>
            </p:style>
          </p:cxnSp>
          <p:sp>
            <p:nvSpPr>
              <p:cNvPr id="122" name="Isosceles Triangle 121"/>
              <p:cNvSpPr/>
              <p:nvPr/>
            </p:nvSpPr>
            <p:spPr>
              <a:xfrm rot="7333758">
                <a:off x="5386553" y="3650641"/>
                <a:ext cx="143220" cy="318401"/>
              </a:xfrm>
              <a:prstGeom prst="triangle">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3" name="Group 122"/>
              <p:cNvGrpSpPr/>
              <p:nvPr/>
            </p:nvGrpSpPr>
            <p:grpSpPr>
              <a:xfrm>
                <a:off x="4745202" y="2500769"/>
                <a:ext cx="1735779" cy="1448375"/>
                <a:chOff x="3692293" y="4299301"/>
                <a:chExt cx="1735779" cy="1175308"/>
              </a:xfrm>
            </p:grpSpPr>
            <p:sp>
              <p:nvSpPr>
                <p:cNvPr id="124" name="Oval 123"/>
                <p:cNvSpPr/>
                <p:nvPr/>
              </p:nvSpPr>
              <p:spPr>
                <a:xfrm>
                  <a:off x="3697056" y="4702407"/>
                  <a:ext cx="1731016" cy="358815"/>
                </a:xfrm>
                <a:prstGeom prst="ellips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5" name="Straight Connector 124"/>
                <p:cNvCxnSpPr/>
                <p:nvPr/>
              </p:nvCxnSpPr>
              <p:spPr>
                <a:xfrm>
                  <a:off x="4300538" y="4299301"/>
                  <a:ext cx="509377" cy="3347"/>
                </a:xfrm>
                <a:prstGeom prst="line">
                  <a:avLst/>
                </a:prstGeom>
                <a:ln w="19050"/>
              </p:spPr>
              <p:style>
                <a:lnRef idx="1">
                  <a:schemeClr val="dk1"/>
                </a:lnRef>
                <a:fillRef idx="0">
                  <a:schemeClr val="dk1"/>
                </a:fillRef>
                <a:effectRef idx="0">
                  <a:schemeClr val="dk1"/>
                </a:effectRef>
                <a:fontRef idx="minor">
                  <a:schemeClr val="tx1"/>
                </a:fontRef>
              </p:style>
            </p:cxnSp>
            <p:cxnSp>
              <p:nvCxnSpPr>
                <p:cNvPr id="126" name="Straight Connector 125"/>
                <p:cNvCxnSpPr/>
                <p:nvPr/>
              </p:nvCxnSpPr>
              <p:spPr>
                <a:xfrm flipH="1">
                  <a:off x="4571435" y="4334482"/>
                  <a:ext cx="178" cy="1140127"/>
                </a:xfrm>
                <a:prstGeom prst="line">
                  <a:avLst/>
                </a:prstGeom>
                <a:ln w="19050"/>
              </p:spPr>
              <p:style>
                <a:lnRef idx="1">
                  <a:schemeClr val="dk1"/>
                </a:lnRef>
                <a:fillRef idx="0">
                  <a:schemeClr val="dk1"/>
                </a:fillRef>
                <a:effectRef idx="0">
                  <a:schemeClr val="dk1"/>
                </a:effectRef>
                <a:fontRef idx="minor">
                  <a:schemeClr val="tx1"/>
                </a:fontRef>
              </p:style>
            </p:cxnSp>
            <p:cxnSp>
              <p:nvCxnSpPr>
                <p:cNvPr id="127" name="Straight Connector 126"/>
                <p:cNvCxnSpPr/>
                <p:nvPr/>
              </p:nvCxnSpPr>
              <p:spPr>
                <a:xfrm>
                  <a:off x="3692293" y="4881815"/>
                  <a:ext cx="1731016"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28" name="Straight Connector 127"/>
                <p:cNvCxnSpPr/>
                <p:nvPr/>
              </p:nvCxnSpPr>
              <p:spPr>
                <a:xfrm>
                  <a:off x="4300080" y="5455155"/>
                  <a:ext cx="509377" cy="3347"/>
                </a:xfrm>
                <a:prstGeom prst="line">
                  <a:avLst/>
                </a:prstGeom>
                <a:ln w="19050"/>
              </p:spPr>
              <p:style>
                <a:lnRef idx="1">
                  <a:schemeClr val="dk1"/>
                </a:lnRef>
                <a:fillRef idx="0">
                  <a:schemeClr val="dk1"/>
                </a:fillRef>
                <a:effectRef idx="0">
                  <a:schemeClr val="dk1"/>
                </a:effectRef>
                <a:fontRef idx="minor">
                  <a:schemeClr val="tx1"/>
                </a:fontRef>
              </p:style>
            </p:cxnSp>
          </p:grpSp>
          <p:cxnSp>
            <p:nvCxnSpPr>
              <p:cNvPr id="132" name="Straight Connector 131"/>
              <p:cNvCxnSpPr/>
              <p:nvPr/>
            </p:nvCxnSpPr>
            <p:spPr>
              <a:xfrm>
                <a:off x="5631025" y="1928172"/>
                <a:ext cx="0" cy="3674745"/>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33" name="Isosceles Triangle 132"/>
              <p:cNvSpPr/>
              <p:nvPr/>
            </p:nvSpPr>
            <p:spPr>
              <a:xfrm rot="8941627">
                <a:off x="5188085" y="2482368"/>
                <a:ext cx="171502" cy="327553"/>
              </a:xfrm>
              <a:prstGeom prst="triangl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Isosceles Triangle 133"/>
              <p:cNvSpPr/>
              <p:nvPr/>
            </p:nvSpPr>
            <p:spPr>
              <a:xfrm rot="10800000">
                <a:off x="4681486" y="2595366"/>
                <a:ext cx="189317" cy="344993"/>
              </a:xfrm>
              <a:prstGeom prst="triangle">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1" name="Straight Connector 140"/>
              <p:cNvCxnSpPr/>
              <p:nvPr/>
            </p:nvCxnSpPr>
            <p:spPr>
              <a:xfrm>
                <a:off x="4788984" y="1907743"/>
                <a:ext cx="2047513" cy="3226839"/>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p:cNvCxnSpPr>
                <a:endCxn id="124" idx="2"/>
              </p:cNvCxnSpPr>
              <p:nvPr/>
            </p:nvCxnSpPr>
            <p:spPr>
              <a:xfrm flipH="1">
                <a:off x="4749965" y="1915551"/>
                <a:ext cx="36120" cy="1303071"/>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p:cNvCxnSpPr>
                <a:stCxn id="124" idx="2"/>
              </p:cNvCxnSpPr>
              <p:nvPr/>
            </p:nvCxnSpPr>
            <p:spPr>
              <a:xfrm>
                <a:off x="4749965" y="3218622"/>
                <a:ext cx="2260435" cy="1828767"/>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sp>
            <p:nvSpPr>
              <p:cNvPr id="144" name="Oval 143"/>
              <p:cNvSpPr/>
              <p:nvPr/>
            </p:nvSpPr>
            <p:spPr>
              <a:xfrm>
                <a:off x="6493834" y="4638615"/>
                <a:ext cx="137721" cy="135511"/>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Oval 144"/>
              <p:cNvSpPr/>
              <p:nvPr/>
            </p:nvSpPr>
            <p:spPr>
              <a:xfrm>
                <a:off x="6500946" y="4630043"/>
                <a:ext cx="137721" cy="135511"/>
              </a:xfrm>
              <a:prstGeom prst="ellipse">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Left Brace 146"/>
              <p:cNvSpPr/>
              <p:nvPr/>
            </p:nvSpPr>
            <p:spPr>
              <a:xfrm rot="10800000">
                <a:off x="6543078" y="1905899"/>
                <a:ext cx="155106" cy="1312134"/>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8" name="TextBox 147"/>
                  <p:cNvSpPr txBox="1"/>
                  <p:nvPr/>
                </p:nvSpPr>
                <p:spPr>
                  <a:xfrm>
                    <a:off x="6843000" y="2413480"/>
                    <a:ext cx="287673" cy="276999"/>
                  </a:xfrm>
                  <a:prstGeom prst="rect">
                    <a:avLst/>
                  </a:prstGeom>
                  <a:noFill/>
                  <a:ln w="38100">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𝑍𝑜</m:t>
                          </m:r>
                        </m:oMath>
                      </m:oMathPara>
                    </a14:m>
                    <a:endParaRPr lang="en-US" i="1" dirty="0"/>
                  </a:p>
                </p:txBody>
              </p:sp>
            </mc:Choice>
            <mc:Fallback xmlns="">
              <p:sp>
                <p:nvSpPr>
                  <p:cNvPr id="148" name="TextBox 147"/>
                  <p:cNvSpPr txBox="1">
                    <a:spLocks noRot="1" noChangeAspect="1" noMove="1" noResize="1" noEditPoints="1" noAdjustHandles="1" noChangeArrowheads="1" noChangeShapeType="1" noTextEdit="1"/>
                  </p:cNvSpPr>
                  <p:nvPr/>
                </p:nvSpPr>
                <p:spPr>
                  <a:xfrm>
                    <a:off x="6843000" y="2413480"/>
                    <a:ext cx="287673" cy="276999"/>
                  </a:xfrm>
                  <a:prstGeom prst="rect">
                    <a:avLst/>
                  </a:prstGeom>
                  <a:blipFill>
                    <a:blip r:embed="rId4"/>
                    <a:stretch>
                      <a:fillRect l="-25532" r="-23404" b="-11111"/>
                    </a:stretch>
                  </a:blipFill>
                  <a:ln w="3810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9" name="TextBox 148"/>
                  <p:cNvSpPr txBox="1"/>
                  <p:nvPr/>
                </p:nvSpPr>
                <p:spPr>
                  <a:xfrm>
                    <a:off x="6818596" y="3806757"/>
                    <a:ext cx="287673" cy="276999"/>
                  </a:xfrm>
                  <a:prstGeom prst="rect">
                    <a:avLst/>
                  </a:prstGeom>
                  <a:noFill/>
                  <a:ln w="38100">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𝑍𝑟</m:t>
                          </m:r>
                        </m:oMath>
                      </m:oMathPara>
                    </a14:m>
                    <a:endParaRPr lang="en-US" i="1" dirty="0"/>
                  </a:p>
                </p:txBody>
              </p:sp>
            </mc:Choice>
            <mc:Fallback xmlns="">
              <p:sp>
                <p:nvSpPr>
                  <p:cNvPr id="149" name="TextBox 148"/>
                  <p:cNvSpPr txBox="1">
                    <a:spLocks noRot="1" noChangeAspect="1" noMove="1" noResize="1" noEditPoints="1" noAdjustHandles="1" noChangeArrowheads="1" noChangeShapeType="1" noTextEdit="1"/>
                  </p:cNvSpPr>
                  <p:nvPr/>
                </p:nvSpPr>
                <p:spPr>
                  <a:xfrm>
                    <a:off x="6818596" y="3806757"/>
                    <a:ext cx="287673" cy="276999"/>
                  </a:xfrm>
                  <a:prstGeom prst="rect">
                    <a:avLst/>
                  </a:prstGeom>
                  <a:blipFill>
                    <a:blip r:embed="rId5"/>
                    <a:stretch>
                      <a:fillRect l="-23404" r="-21277" b="-10870"/>
                    </a:stretch>
                  </a:blipFill>
                  <a:ln w="38100">
                    <a:noFill/>
                  </a:ln>
                </p:spPr>
                <p:txBody>
                  <a:bodyPr/>
                  <a:lstStyle/>
                  <a:p>
                    <a:r>
                      <a:rPr lang="en-US">
                        <a:noFill/>
                      </a:rPr>
                      <a:t> </a:t>
                    </a:r>
                  </a:p>
                </p:txBody>
              </p:sp>
            </mc:Fallback>
          </mc:AlternateContent>
          <p:grpSp>
            <p:nvGrpSpPr>
              <p:cNvPr id="150" name="Group 149"/>
              <p:cNvGrpSpPr/>
              <p:nvPr/>
            </p:nvGrpSpPr>
            <p:grpSpPr>
              <a:xfrm>
                <a:off x="4732249" y="1837595"/>
                <a:ext cx="1750086" cy="101473"/>
                <a:chOff x="4666688" y="1810105"/>
                <a:chExt cx="1750086" cy="101473"/>
              </a:xfrm>
            </p:grpSpPr>
            <p:cxnSp>
              <p:nvCxnSpPr>
                <p:cNvPr id="151" name="Straight Connector 150"/>
                <p:cNvCxnSpPr/>
                <p:nvPr/>
              </p:nvCxnSpPr>
              <p:spPr>
                <a:xfrm flipH="1" flipV="1">
                  <a:off x="4805242" y="1860841"/>
                  <a:ext cx="1611532" cy="1084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52" name="Oval 151"/>
                <p:cNvSpPr/>
                <p:nvPr/>
              </p:nvSpPr>
              <p:spPr>
                <a:xfrm>
                  <a:off x="4666688" y="1810105"/>
                  <a:ext cx="100008" cy="101473"/>
                </a:xfrm>
                <a:prstGeom prst="ellipse">
                  <a:avLst/>
                </a:prstGeom>
                <a:solidFill>
                  <a:srgbClr val="FF0000"/>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53" name="Straight Connector 152"/>
              <p:cNvCxnSpPr/>
              <p:nvPr/>
            </p:nvCxnSpPr>
            <p:spPr>
              <a:xfrm flipH="1" flipV="1">
                <a:off x="4774389" y="3921970"/>
                <a:ext cx="556779" cy="2679"/>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54" name="Left Brace 153"/>
              <p:cNvSpPr/>
              <p:nvPr/>
            </p:nvSpPr>
            <p:spPr>
              <a:xfrm>
                <a:off x="4592516" y="3218623"/>
                <a:ext cx="161908" cy="701795"/>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161" name="TextBox 160"/>
                <p:cNvSpPr txBox="1"/>
                <p:nvPr/>
              </p:nvSpPr>
              <p:spPr>
                <a:xfrm>
                  <a:off x="4260278" y="3477452"/>
                  <a:ext cx="287673" cy="276999"/>
                </a:xfrm>
                <a:prstGeom prst="rect">
                  <a:avLst/>
                </a:prstGeom>
                <a:noFill/>
                <a:ln w="38100">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𝑓</m:t>
                        </m:r>
                      </m:oMath>
                    </m:oMathPara>
                  </a14:m>
                  <a:endParaRPr lang="en-US" i="1" dirty="0"/>
                </a:p>
              </p:txBody>
            </p:sp>
          </mc:Choice>
          <mc:Fallback xmlns="">
            <p:sp>
              <p:nvSpPr>
                <p:cNvPr id="161" name="TextBox 160"/>
                <p:cNvSpPr txBox="1">
                  <a:spLocks noRot="1" noChangeAspect="1" noMove="1" noResize="1" noEditPoints="1" noAdjustHandles="1" noChangeArrowheads="1" noChangeShapeType="1" noTextEdit="1"/>
                </p:cNvSpPr>
                <p:nvPr/>
              </p:nvSpPr>
              <p:spPr>
                <a:xfrm>
                  <a:off x="4260278" y="3477452"/>
                  <a:ext cx="287673" cy="276999"/>
                </a:xfrm>
                <a:prstGeom prst="rect">
                  <a:avLst/>
                </a:prstGeom>
                <a:blipFill>
                  <a:blip r:embed="rId6"/>
                  <a:stretch>
                    <a:fillRect l="-10638" r="-10638" b="-36957"/>
                  </a:stretch>
                </a:blipFill>
                <a:ln w="38100">
                  <a:noFill/>
                </a:ln>
              </p:spPr>
              <p:txBody>
                <a:bodyPr/>
                <a:lstStyle/>
                <a:p>
                  <a:r>
                    <a:rPr lang="en-US">
                      <a:noFill/>
                    </a:rPr>
                    <a:t> </a:t>
                  </a:r>
                </a:p>
              </p:txBody>
            </p:sp>
          </mc:Fallback>
        </mc:AlternateContent>
      </p:grpSp>
      <p:grpSp>
        <p:nvGrpSpPr>
          <p:cNvPr id="53" name="Group 52">
            <a:extLst>
              <a:ext uri="{FF2B5EF4-FFF2-40B4-BE49-F238E27FC236}">
                <a16:creationId xmlns:a16="http://schemas.microsoft.com/office/drawing/2014/main" id="{0E3A7137-AA01-4EB1-BD3A-2A487073D941}"/>
              </a:ext>
            </a:extLst>
          </p:cNvPr>
          <p:cNvGrpSpPr/>
          <p:nvPr/>
        </p:nvGrpSpPr>
        <p:grpSpPr>
          <a:xfrm>
            <a:off x="1183167" y="6269881"/>
            <a:ext cx="6777665" cy="344469"/>
            <a:chOff x="164165" y="6353803"/>
            <a:chExt cx="6777665" cy="344469"/>
          </a:xfrm>
        </p:grpSpPr>
        <p:sp>
          <p:nvSpPr>
            <p:cNvPr id="55" name="TextBox 54">
              <a:extLst>
                <a:ext uri="{FF2B5EF4-FFF2-40B4-BE49-F238E27FC236}">
                  <a16:creationId xmlns:a16="http://schemas.microsoft.com/office/drawing/2014/main" id="{80AAD0A4-97ED-4120-A4C9-E6B44E876CC9}"/>
                </a:ext>
              </a:extLst>
            </p:cNvPr>
            <p:cNvSpPr txBox="1"/>
            <p:nvPr/>
          </p:nvSpPr>
          <p:spPr>
            <a:xfrm>
              <a:off x="2189065" y="6353804"/>
              <a:ext cx="1034963" cy="307777"/>
            </a:xfrm>
            <a:prstGeom prst="rect">
              <a:avLst/>
            </a:prstGeom>
            <a:noFill/>
          </p:spPr>
          <p:txBody>
            <a:bodyPr wrap="none" rtlCol="0">
              <a:spAutoFit/>
            </a:bodyPr>
            <a:lstStyle/>
            <a:p>
              <a:pPr algn="ctr"/>
              <a:r>
                <a:rPr lang="en-SG" sz="1400" dirty="0">
                  <a:ea typeface="Segoe UI" charset="0"/>
                  <a:cs typeface="Segoe UI" charset="0"/>
                </a:rPr>
                <a:t>Qualitative</a:t>
              </a:r>
            </a:p>
          </p:txBody>
        </p:sp>
        <p:sp>
          <p:nvSpPr>
            <p:cNvPr id="57" name="TextBox 56">
              <a:extLst>
                <a:ext uri="{FF2B5EF4-FFF2-40B4-BE49-F238E27FC236}">
                  <a16:creationId xmlns:a16="http://schemas.microsoft.com/office/drawing/2014/main" id="{CB06E594-14E8-4349-A3B2-51B1C83AB8C8}"/>
                </a:ext>
              </a:extLst>
            </p:cNvPr>
            <p:cNvSpPr txBox="1"/>
            <p:nvPr/>
          </p:nvSpPr>
          <p:spPr>
            <a:xfrm>
              <a:off x="3860508" y="6353803"/>
              <a:ext cx="1153586" cy="307777"/>
            </a:xfrm>
            <a:prstGeom prst="rect">
              <a:avLst/>
            </a:prstGeom>
            <a:noFill/>
            <a:ln>
              <a:noFill/>
            </a:ln>
          </p:spPr>
          <p:txBody>
            <a:bodyPr wrap="none" rtlCol="0">
              <a:spAutoFit/>
            </a:bodyPr>
            <a:lstStyle/>
            <a:p>
              <a:pPr algn="ctr"/>
              <a:r>
                <a:rPr lang="en-SG" sz="1400" b="0" dirty="0">
                  <a:ln>
                    <a:noFill/>
                  </a:ln>
                  <a:solidFill>
                    <a:srgbClr val="C00000"/>
                  </a:solidFill>
                  <a:latin typeface="Segoe UI" charset="0"/>
                  <a:ea typeface="Segoe UI" charset="0"/>
                  <a:cs typeface="Segoe UI" charset="0"/>
                </a:rPr>
                <a:t>Quantitative</a:t>
              </a:r>
            </a:p>
          </p:txBody>
        </p:sp>
        <p:sp>
          <p:nvSpPr>
            <p:cNvPr id="58" name="TextBox 57">
              <a:extLst>
                <a:ext uri="{FF2B5EF4-FFF2-40B4-BE49-F238E27FC236}">
                  <a16:creationId xmlns:a16="http://schemas.microsoft.com/office/drawing/2014/main" id="{E642D2CC-CF26-46EF-A352-43F1F7A7DE0E}"/>
                </a:ext>
              </a:extLst>
            </p:cNvPr>
            <p:cNvSpPr txBox="1"/>
            <p:nvPr/>
          </p:nvSpPr>
          <p:spPr>
            <a:xfrm>
              <a:off x="5612553" y="6353803"/>
              <a:ext cx="1034257" cy="307777"/>
            </a:xfrm>
            <a:prstGeom prst="rect">
              <a:avLst/>
            </a:prstGeom>
            <a:noFill/>
          </p:spPr>
          <p:txBody>
            <a:bodyPr wrap="none" rtlCol="0">
              <a:spAutoFit/>
            </a:bodyPr>
            <a:lstStyle/>
            <a:p>
              <a:pPr algn="ctr"/>
              <a:r>
                <a:rPr lang="en-SG" sz="1400" dirty="0"/>
                <a:t>Conclusion</a:t>
              </a:r>
            </a:p>
          </p:txBody>
        </p:sp>
        <p:cxnSp>
          <p:nvCxnSpPr>
            <p:cNvPr id="59" name="Straight Connector 58">
              <a:extLst>
                <a:ext uri="{FF2B5EF4-FFF2-40B4-BE49-F238E27FC236}">
                  <a16:creationId xmlns:a16="http://schemas.microsoft.com/office/drawing/2014/main" id="{3C5A11E0-5486-4291-BAFC-4703AFFBA72B}"/>
                </a:ext>
              </a:extLst>
            </p:cNvPr>
            <p:cNvCxnSpPr>
              <a:cxnSpLocks/>
            </p:cNvCxnSpPr>
            <p:nvPr/>
          </p:nvCxnSpPr>
          <p:spPr>
            <a:xfrm flipV="1">
              <a:off x="164165" y="6695222"/>
              <a:ext cx="1624295" cy="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C038DE49-FC64-4960-AFBE-A134066B0299}"/>
                </a:ext>
              </a:extLst>
            </p:cNvPr>
            <p:cNvSpPr txBox="1"/>
            <p:nvPr/>
          </p:nvSpPr>
          <p:spPr>
            <a:xfrm>
              <a:off x="407967" y="6353806"/>
              <a:ext cx="1131335" cy="307777"/>
            </a:xfrm>
            <a:prstGeom prst="rect">
              <a:avLst/>
            </a:prstGeom>
            <a:noFill/>
          </p:spPr>
          <p:txBody>
            <a:bodyPr wrap="none" rtlCol="0">
              <a:spAutoFit/>
            </a:bodyPr>
            <a:lstStyle/>
            <a:p>
              <a:pPr algn="ctr"/>
              <a:r>
                <a:rPr lang="en-SG" sz="1400" dirty="0">
                  <a:cs typeface="Segoe UI Semibold" panose="020B0702040204020203" pitchFamily="34" charset="0"/>
                </a:rPr>
                <a:t>Introduction</a:t>
              </a:r>
            </a:p>
          </p:txBody>
        </p:sp>
        <p:cxnSp>
          <p:nvCxnSpPr>
            <p:cNvPr id="61" name="Straight Connector 60">
              <a:extLst>
                <a:ext uri="{FF2B5EF4-FFF2-40B4-BE49-F238E27FC236}">
                  <a16:creationId xmlns:a16="http://schemas.microsoft.com/office/drawing/2014/main" id="{0B173E45-F167-485F-A5F6-AE1D1B0940DF}"/>
                </a:ext>
              </a:extLst>
            </p:cNvPr>
            <p:cNvCxnSpPr>
              <a:cxnSpLocks/>
            </p:cNvCxnSpPr>
            <p:nvPr/>
          </p:nvCxnSpPr>
          <p:spPr>
            <a:xfrm flipV="1">
              <a:off x="1880544" y="6695220"/>
              <a:ext cx="1624295" cy="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2D103EE8-4103-4552-9545-15389E7BA077}"/>
                </a:ext>
              </a:extLst>
            </p:cNvPr>
            <p:cNvCxnSpPr>
              <a:cxnSpLocks/>
            </p:cNvCxnSpPr>
            <p:nvPr/>
          </p:nvCxnSpPr>
          <p:spPr>
            <a:xfrm flipV="1">
              <a:off x="3596923" y="6698270"/>
              <a:ext cx="1624295" cy="2"/>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A421A564-AF8E-4A82-B1BF-AC07D1BFBC26}"/>
                </a:ext>
              </a:extLst>
            </p:cNvPr>
            <p:cNvCxnSpPr>
              <a:cxnSpLocks/>
            </p:cNvCxnSpPr>
            <p:nvPr/>
          </p:nvCxnSpPr>
          <p:spPr>
            <a:xfrm flipV="1">
              <a:off x="5317535" y="6695218"/>
              <a:ext cx="1624295" cy="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69" name="TextBox 68"/>
              <p:cNvSpPr txBox="1"/>
              <p:nvPr/>
            </p:nvSpPr>
            <p:spPr>
              <a:xfrm>
                <a:off x="1773789" y="3920239"/>
                <a:ext cx="1969833" cy="1200329"/>
              </a:xfrm>
              <a:prstGeom prst="rect">
                <a:avLst/>
              </a:prstGeom>
              <a:noFill/>
              <a:ln w="38100">
                <a:noFill/>
              </a:ln>
            </p:spPr>
            <p:txBody>
              <a:bodyPr wrap="square" rtlCol="0">
                <a:spAutoFit/>
              </a:bodyPr>
              <a:lstStyle/>
              <a:p>
                <a:r>
                  <a:rPr lang="en-US" i="1" dirty="0"/>
                  <a:t>Parameters:</a:t>
                </a:r>
              </a:p>
              <a:p>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𝑥</m:t>
                        </m:r>
                      </m:e>
                    </m:acc>
                  </m:oMath>
                </a14:m>
                <a:r>
                  <a:rPr lang="en-US" i="1" dirty="0"/>
                  <a:t>: -1 cm/s</a:t>
                </a:r>
              </a:p>
              <a:p>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𝑜</m:t>
                        </m:r>
                      </m:sub>
                    </m:sSub>
                  </m:oMath>
                </a14:m>
                <a:r>
                  <a:rPr lang="en-US" i="1" dirty="0"/>
                  <a:t>: 21.4 cm</a:t>
                </a: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𝑍</m:t>
                        </m:r>
                      </m:e>
                      <m:sub>
                        <m:r>
                          <a:rPr lang="en-US" b="0" i="1" smtClean="0">
                            <a:latin typeface="Cambria Math" panose="02040503050406030204" pitchFamily="18" charset="0"/>
                          </a:rPr>
                          <m:t>𝑟</m:t>
                        </m:r>
                      </m:sub>
                    </m:sSub>
                  </m:oMath>
                </a14:m>
                <a:r>
                  <a:rPr lang="en-US" i="1" dirty="0"/>
                  <a:t>: 9.06cm  </a:t>
                </a:r>
              </a:p>
            </p:txBody>
          </p:sp>
        </mc:Choice>
        <mc:Fallback xmlns="">
          <p:sp>
            <p:nvSpPr>
              <p:cNvPr id="69" name="TextBox 68"/>
              <p:cNvSpPr txBox="1">
                <a:spLocks noRot="1" noChangeAspect="1" noMove="1" noResize="1" noEditPoints="1" noAdjustHandles="1" noChangeArrowheads="1" noChangeShapeType="1" noTextEdit="1"/>
              </p:cNvSpPr>
              <p:nvPr/>
            </p:nvSpPr>
            <p:spPr>
              <a:xfrm>
                <a:off x="1773789" y="3920239"/>
                <a:ext cx="1969833" cy="1200329"/>
              </a:xfrm>
              <a:prstGeom prst="rect">
                <a:avLst/>
              </a:prstGeom>
              <a:blipFill>
                <a:blip r:embed="rId11"/>
                <a:stretch>
                  <a:fillRect l="-2786" t="-2030" b="-7614"/>
                </a:stretch>
              </a:blipFill>
              <a:ln w="3810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0" name="TextBox 69"/>
              <p:cNvSpPr txBox="1"/>
              <p:nvPr/>
            </p:nvSpPr>
            <p:spPr>
              <a:xfrm>
                <a:off x="2018090" y="5404660"/>
                <a:ext cx="1023384" cy="276999"/>
              </a:xfrm>
              <a:prstGeom prst="rect">
                <a:avLst/>
              </a:prstGeom>
              <a:noFill/>
              <a:ln w="38100">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𝑇h𝑒𝑜𝑟𝑦</m:t>
                      </m:r>
                    </m:oMath>
                  </m:oMathPara>
                </a14:m>
                <a:endParaRPr lang="en-US" i="1" dirty="0">
                  <a:latin typeface="Cambria Math" panose="02040503050406030204" pitchFamily="18" charset="0"/>
                  <a:ea typeface="Cambria Math" panose="02040503050406030204" pitchFamily="18" charset="0"/>
                </a:endParaRPr>
              </a:p>
            </p:txBody>
          </p:sp>
        </mc:Choice>
        <mc:Fallback xmlns="">
          <p:sp>
            <p:nvSpPr>
              <p:cNvPr id="70" name="TextBox 69"/>
              <p:cNvSpPr txBox="1">
                <a:spLocks noRot="1" noChangeAspect="1" noMove="1" noResize="1" noEditPoints="1" noAdjustHandles="1" noChangeArrowheads="1" noChangeShapeType="1" noTextEdit="1"/>
              </p:cNvSpPr>
              <p:nvPr/>
            </p:nvSpPr>
            <p:spPr>
              <a:xfrm>
                <a:off x="2018090" y="5404660"/>
                <a:ext cx="1023384" cy="276999"/>
              </a:xfrm>
              <a:prstGeom prst="rect">
                <a:avLst/>
              </a:prstGeom>
              <a:blipFill>
                <a:blip r:embed="rId12"/>
                <a:stretch>
                  <a:fillRect t="-2222" b="-37778"/>
                </a:stretch>
              </a:blipFill>
              <a:ln w="3810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1" name="TextBox 70"/>
              <p:cNvSpPr txBox="1"/>
              <p:nvPr/>
            </p:nvSpPr>
            <p:spPr>
              <a:xfrm>
                <a:off x="2156736" y="5809464"/>
                <a:ext cx="1023384" cy="276999"/>
              </a:xfrm>
              <a:prstGeom prst="rect">
                <a:avLst/>
              </a:prstGeom>
              <a:noFill/>
              <a:ln w="38100">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𝐸𝑥𝑝𝑒𝑟𝑖𝑚𝑒𝑛𝑡𝑎𝑙</m:t>
                      </m:r>
                    </m:oMath>
                  </m:oMathPara>
                </a14:m>
                <a:endParaRPr lang="en-US" i="1" dirty="0">
                  <a:latin typeface="Cambria Math" panose="02040503050406030204" pitchFamily="18" charset="0"/>
                  <a:ea typeface="Cambria Math" panose="02040503050406030204" pitchFamily="18" charset="0"/>
                </a:endParaRPr>
              </a:p>
            </p:txBody>
          </p:sp>
        </mc:Choice>
        <mc:Fallback xmlns="">
          <p:sp>
            <p:nvSpPr>
              <p:cNvPr id="71" name="TextBox 70"/>
              <p:cNvSpPr txBox="1">
                <a:spLocks noRot="1" noChangeAspect="1" noMove="1" noResize="1" noEditPoints="1" noAdjustHandles="1" noChangeArrowheads="1" noChangeShapeType="1" noTextEdit="1"/>
              </p:cNvSpPr>
              <p:nvPr/>
            </p:nvSpPr>
            <p:spPr>
              <a:xfrm>
                <a:off x="2156736" y="5809464"/>
                <a:ext cx="1023384" cy="276999"/>
              </a:xfrm>
              <a:prstGeom prst="rect">
                <a:avLst/>
              </a:prstGeom>
              <a:blipFill>
                <a:blip r:embed="rId13"/>
                <a:stretch>
                  <a:fillRect l="-10714" r="-49405" b="-37778"/>
                </a:stretch>
              </a:blipFill>
              <a:ln w="38100">
                <a:noFill/>
              </a:ln>
            </p:spPr>
            <p:txBody>
              <a:bodyPr/>
              <a:lstStyle/>
              <a:p>
                <a:r>
                  <a:rPr lang="en-US">
                    <a:noFill/>
                  </a:rPr>
                  <a:t> </a:t>
                </a:r>
              </a:p>
            </p:txBody>
          </p:sp>
        </mc:Fallback>
      </mc:AlternateContent>
      <p:pic>
        <p:nvPicPr>
          <p:cNvPr id="75" name="Picture 74"/>
          <p:cNvPicPr>
            <a:picLocks noChangeAspect="1"/>
          </p:cNvPicPr>
          <p:nvPr/>
        </p:nvPicPr>
        <p:blipFill rotWithShape="1">
          <a:blip r:embed="rId14">
            <a:clrChange>
              <a:clrFrom>
                <a:srgbClr val="FFFFFF"/>
              </a:clrFrom>
              <a:clrTo>
                <a:srgbClr val="FFFFFF">
                  <a:alpha val="0"/>
                </a:srgbClr>
              </a:clrTo>
            </a:clrChange>
          </a:blip>
          <a:srcRect l="60841" t="86608" r="34928" b="2293"/>
          <a:stretch/>
        </p:blipFill>
        <p:spPr>
          <a:xfrm>
            <a:off x="1690123" y="5720936"/>
            <a:ext cx="362858" cy="391885"/>
          </a:xfrm>
          <a:prstGeom prst="rect">
            <a:avLst/>
          </a:prstGeom>
        </p:spPr>
      </p:pic>
      <p:pic>
        <p:nvPicPr>
          <p:cNvPr id="76" name="Picture 75"/>
          <p:cNvPicPr>
            <a:picLocks noChangeAspect="1"/>
          </p:cNvPicPr>
          <p:nvPr/>
        </p:nvPicPr>
        <p:blipFill rotWithShape="1">
          <a:blip r:embed="rId14">
            <a:clrChange>
              <a:clrFrom>
                <a:srgbClr val="FFFFFF"/>
              </a:clrFrom>
              <a:clrTo>
                <a:srgbClr val="FFFFFF">
                  <a:alpha val="0"/>
                </a:srgbClr>
              </a:clrTo>
            </a:clrChange>
          </a:blip>
          <a:srcRect l="84774" t="34586" r="12041" b="60845"/>
          <a:stretch/>
        </p:blipFill>
        <p:spPr>
          <a:xfrm rot="1345417">
            <a:off x="1634975" y="5399261"/>
            <a:ext cx="437005" cy="334873"/>
          </a:xfrm>
          <a:prstGeom prst="rect">
            <a:avLst/>
          </a:prstGeom>
        </p:spPr>
      </p:pic>
      <p:grpSp>
        <p:nvGrpSpPr>
          <p:cNvPr id="84" name="Group 83"/>
          <p:cNvGrpSpPr/>
          <p:nvPr/>
        </p:nvGrpSpPr>
        <p:grpSpPr>
          <a:xfrm>
            <a:off x="3327814" y="3723712"/>
            <a:ext cx="287673" cy="368091"/>
            <a:chOff x="312171" y="2055018"/>
            <a:chExt cx="287673" cy="368091"/>
          </a:xfrm>
        </p:grpSpPr>
        <p:sp>
          <p:nvSpPr>
            <p:cNvPr id="85" name="Oval 84"/>
            <p:cNvSpPr/>
            <p:nvPr/>
          </p:nvSpPr>
          <p:spPr>
            <a:xfrm>
              <a:off x="409574" y="2055018"/>
              <a:ext cx="92869" cy="9048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6" name="TextBox 85"/>
                <p:cNvSpPr txBox="1"/>
                <p:nvPr/>
              </p:nvSpPr>
              <p:spPr>
                <a:xfrm>
                  <a:off x="312171" y="2146110"/>
                  <a:ext cx="287673" cy="276999"/>
                </a:xfrm>
                <a:prstGeom prst="rect">
                  <a:avLst/>
                </a:prstGeom>
                <a:noFill/>
                <a:ln w="38100">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FF0000"/>
                            </a:solidFill>
                            <a:latin typeface="Cambria Math" panose="02040503050406030204" pitchFamily="18" charset="0"/>
                          </a:rPr>
                          <m:t>𝑓</m:t>
                        </m:r>
                      </m:oMath>
                    </m:oMathPara>
                  </a14:m>
                  <a:endParaRPr lang="en-US" i="1" dirty="0">
                    <a:solidFill>
                      <a:srgbClr val="FF0000"/>
                    </a:solidFill>
                  </a:endParaRPr>
                </a:p>
              </p:txBody>
            </p:sp>
          </mc:Choice>
          <mc:Fallback xmlns="">
            <p:sp>
              <p:nvSpPr>
                <p:cNvPr id="74" name="TextBox 73"/>
                <p:cNvSpPr txBox="1">
                  <a:spLocks noRot="1" noChangeAspect="1" noMove="1" noResize="1" noEditPoints="1" noAdjustHandles="1" noChangeArrowheads="1" noChangeShapeType="1" noTextEdit="1"/>
                </p:cNvSpPr>
                <p:nvPr/>
              </p:nvSpPr>
              <p:spPr>
                <a:xfrm>
                  <a:off x="312171" y="2146110"/>
                  <a:ext cx="287673" cy="276999"/>
                </a:xfrm>
                <a:prstGeom prst="rect">
                  <a:avLst/>
                </a:prstGeom>
                <a:blipFill>
                  <a:blip r:embed="rId16"/>
                  <a:stretch>
                    <a:fillRect l="-10638" r="-10638" b="-40000"/>
                  </a:stretch>
                </a:blipFill>
                <a:ln w="38100">
                  <a:noFill/>
                </a:ln>
              </p:spPr>
              <p:txBody>
                <a:bodyPr/>
                <a:lstStyle/>
                <a:p>
                  <a:r>
                    <a:rPr lang="en-US">
                      <a:noFill/>
                    </a:rPr>
                    <a:t> </a:t>
                  </a:r>
                </a:p>
              </p:txBody>
            </p:sp>
          </mc:Fallback>
        </mc:AlternateContent>
      </p:grpSp>
      <p:grpSp>
        <p:nvGrpSpPr>
          <p:cNvPr id="155" name="Group 154"/>
          <p:cNvGrpSpPr/>
          <p:nvPr/>
        </p:nvGrpSpPr>
        <p:grpSpPr>
          <a:xfrm>
            <a:off x="4268957" y="1845833"/>
            <a:ext cx="3087565" cy="3765322"/>
            <a:chOff x="4260278" y="1837595"/>
            <a:chExt cx="3087565" cy="3765322"/>
          </a:xfrm>
        </p:grpSpPr>
        <p:sp>
          <p:nvSpPr>
            <p:cNvPr id="156" name="Left Brace 155"/>
            <p:cNvSpPr/>
            <p:nvPr/>
          </p:nvSpPr>
          <p:spPr>
            <a:xfrm rot="10800000">
              <a:off x="6544980" y="3226604"/>
              <a:ext cx="187305" cy="1437555"/>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57" name="Straight Connector 156"/>
            <p:cNvCxnSpPr/>
            <p:nvPr/>
          </p:nvCxnSpPr>
          <p:spPr>
            <a:xfrm>
              <a:off x="5616827" y="4697799"/>
              <a:ext cx="1731016" cy="0"/>
            </a:xfrm>
            <a:prstGeom prst="line">
              <a:avLst/>
            </a:prstGeom>
            <a:ln w="38100">
              <a:solidFill>
                <a:srgbClr val="CC337F"/>
              </a:solidFill>
            </a:ln>
          </p:spPr>
          <p:style>
            <a:lnRef idx="1">
              <a:schemeClr val="accent1"/>
            </a:lnRef>
            <a:fillRef idx="0">
              <a:schemeClr val="accent1"/>
            </a:fillRef>
            <a:effectRef idx="0">
              <a:schemeClr val="accent1"/>
            </a:effectRef>
            <a:fontRef idx="minor">
              <a:schemeClr val="tx1"/>
            </a:fontRef>
          </p:style>
        </p:cxnSp>
        <p:sp>
          <p:nvSpPr>
            <p:cNvPr id="158" name="Isosceles Triangle 157"/>
            <p:cNvSpPr/>
            <p:nvPr/>
          </p:nvSpPr>
          <p:spPr>
            <a:xfrm rot="8057563">
              <a:off x="5353212" y="3650641"/>
              <a:ext cx="143220" cy="318401"/>
            </a:xfrm>
            <a:prstGeom prst="triangle">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9" name="Group 158"/>
            <p:cNvGrpSpPr/>
            <p:nvPr/>
          </p:nvGrpSpPr>
          <p:grpSpPr>
            <a:xfrm>
              <a:off x="4757323" y="2423956"/>
              <a:ext cx="1735779" cy="1604233"/>
              <a:chOff x="3692293" y="4299301"/>
              <a:chExt cx="1735779" cy="1175308"/>
            </a:xfrm>
          </p:grpSpPr>
          <p:sp>
            <p:nvSpPr>
              <p:cNvPr id="178" name="Oval 177"/>
              <p:cNvSpPr/>
              <p:nvPr/>
            </p:nvSpPr>
            <p:spPr>
              <a:xfrm>
                <a:off x="3697056" y="4702407"/>
                <a:ext cx="1731016" cy="358815"/>
              </a:xfrm>
              <a:prstGeom prst="ellips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9" name="Straight Connector 178"/>
              <p:cNvCxnSpPr/>
              <p:nvPr/>
            </p:nvCxnSpPr>
            <p:spPr>
              <a:xfrm>
                <a:off x="4300538" y="4299301"/>
                <a:ext cx="509377" cy="3347"/>
              </a:xfrm>
              <a:prstGeom prst="line">
                <a:avLst/>
              </a:prstGeom>
              <a:ln w="19050"/>
            </p:spPr>
            <p:style>
              <a:lnRef idx="1">
                <a:schemeClr val="dk1"/>
              </a:lnRef>
              <a:fillRef idx="0">
                <a:schemeClr val="dk1"/>
              </a:fillRef>
              <a:effectRef idx="0">
                <a:schemeClr val="dk1"/>
              </a:effectRef>
              <a:fontRef idx="minor">
                <a:schemeClr val="tx1"/>
              </a:fontRef>
            </p:style>
          </p:cxnSp>
          <p:cxnSp>
            <p:nvCxnSpPr>
              <p:cNvPr id="180" name="Straight Connector 179"/>
              <p:cNvCxnSpPr/>
              <p:nvPr/>
            </p:nvCxnSpPr>
            <p:spPr>
              <a:xfrm flipH="1">
                <a:off x="4571435" y="4334482"/>
                <a:ext cx="178" cy="1140127"/>
              </a:xfrm>
              <a:prstGeom prst="line">
                <a:avLst/>
              </a:prstGeom>
              <a:ln w="19050"/>
            </p:spPr>
            <p:style>
              <a:lnRef idx="1">
                <a:schemeClr val="dk1"/>
              </a:lnRef>
              <a:fillRef idx="0">
                <a:schemeClr val="dk1"/>
              </a:fillRef>
              <a:effectRef idx="0">
                <a:schemeClr val="dk1"/>
              </a:effectRef>
              <a:fontRef idx="minor">
                <a:schemeClr val="tx1"/>
              </a:fontRef>
            </p:style>
          </p:cxnSp>
          <p:cxnSp>
            <p:nvCxnSpPr>
              <p:cNvPr id="181" name="Straight Connector 180"/>
              <p:cNvCxnSpPr/>
              <p:nvPr/>
            </p:nvCxnSpPr>
            <p:spPr>
              <a:xfrm>
                <a:off x="3692293" y="4881815"/>
                <a:ext cx="1731016"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82" name="Straight Connector 181"/>
              <p:cNvCxnSpPr/>
              <p:nvPr/>
            </p:nvCxnSpPr>
            <p:spPr>
              <a:xfrm>
                <a:off x="4300080" y="5455155"/>
                <a:ext cx="509377" cy="3347"/>
              </a:xfrm>
              <a:prstGeom prst="line">
                <a:avLst/>
              </a:prstGeom>
              <a:ln w="19050"/>
            </p:spPr>
            <p:style>
              <a:lnRef idx="1">
                <a:schemeClr val="dk1"/>
              </a:lnRef>
              <a:fillRef idx="0">
                <a:schemeClr val="dk1"/>
              </a:fillRef>
              <a:effectRef idx="0">
                <a:schemeClr val="dk1"/>
              </a:effectRef>
              <a:fontRef idx="minor">
                <a:schemeClr val="tx1"/>
              </a:fontRef>
            </p:style>
          </p:cxnSp>
        </p:grpSp>
        <p:cxnSp>
          <p:nvCxnSpPr>
            <p:cNvPr id="160" name="Straight Connector 159"/>
            <p:cNvCxnSpPr/>
            <p:nvPr/>
          </p:nvCxnSpPr>
          <p:spPr>
            <a:xfrm>
              <a:off x="5631025" y="1928172"/>
              <a:ext cx="0" cy="3674745"/>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62" name="Isosceles Triangle 161"/>
            <p:cNvSpPr/>
            <p:nvPr/>
          </p:nvSpPr>
          <p:spPr>
            <a:xfrm rot="8941627">
              <a:off x="5188085" y="2482368"/>
              <a:ext cx="171502" cy="327553"/>
            </a:xfrm>
            <a:prstGeom prst="triangl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Isosceles Triangle 162"/>
            <p:cNvSpPr/>
            <p:nvPr/>
          </p:nvSpPr>
          <p:spPr>
            <a:xfrm rot="10800000">
              <a:off x="4681486" y="2595366"/>
              <a:ext cx="189317" cy="344993"/>
            </a:xfrm>
            <a:prstGeom prst="triangle">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4" name="Straight Connector 163"/>
            <p:cNvCxnSpPr/>
            <p:nvPr/>
          </p:nvCxnSpPr>
          <p:spPr>
            <a:xfrm>
              <a:off x="4788984" y="1907743"/>
              <a:ext cx="2092829" cy="3321718"/>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p:cNvCxnSpPr>
              <a:endCxn id="178" idx="2"/>
            </p:cNvCxnSpPr>
            <p:nvPr/>
          </p:nvCxnSpPr>
          <p:spPr>
            <a:xfrm flipH="1">
              <a:off x="4749965" y="1915551"/>
              <a:ext cx="36120" cy="1303071"/>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p:cNvCxnSpPr>
              <a:stCxn id="178" idx="2"/>
            </p:cNvCxnSpPr>
            <p:nvPr/>
          </p:nvCxnSpPr>
          <p:spPr>
            <a:xfrm>
              <a:off x="4762086" y="3219056"/>
              <a:ext cx="2162589" cy="1981404"/>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sp>
          <p:nvSpPr>
            <p:cNvPr id="167" name="Oval 166"/>
            <p:cNvSpPr/>
            <p:nvPr/>
          </p:nvSpPr>
          <p:spPr>
            <a:xfrm>
              <a:off x="6493834" y="4638615"/>
              <a:ext cx="137721" cy="135511"/>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Oval 167"/>
            <p:cNvSpPr/>
            <p:nvPr/>
          </p:nvSpPr>
          <p:spPr>
            <a:xfrm>
              <a:off x="6305054" y="4638615"/>
              <a:ext cx="137721" cy="135511"/>
            </a:xfrm>
            <a:prstGeom prst="ellipse">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Left Brace 168"/>
            <p:cNvSpPr/>
            <p:nvPr/>
          </p:nvSpPr>
          <p:spPr>
            <a:xfrm rot="10800000">
              <a:off x="6543078" y="1905899"/>
              <a:ext cx="155106" cy="1312134"/>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70" name="TextBox 169"/>
                <p:cNvSpPr txBox="1"/>
                <p:nvPr/>
              </p:nvSpPr>
              <p:spPr>
                <a:xfrm>
                  <a:off x="6843000" y="2413480"/>
                  <a:ext cx="287673" cy="276999"/>
                </a:xfrm>
                <a:prstGeom prst="rect">
                  <a:avLst/>
                </a:prstGeom>
                <a:noFill/>
                <a:ln w="38100">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𝑍𝑜</m:t>
                        </m:r>
                      </m:oMath>
                    </m:oMathPara>
                  </a14:m>
                  <a:endParaRPr lang="en-US" i="1" dirty="0"/>
                </a:p>
              </p:txBody>
            </p:sp>
          </mc:Choice>
          <mc:Fallback xmlns="">
            <p:sp>
              <p:nvSpPr>
                <p:cNvPr id="170" name="TextBox 169"/>
                <p:cNvSpPr txBox="1">
                  <a:spLocks noRot="1" noChangeAspect="1" noMove="1" noResize="1" noEditPoints="1" noAdjustHandles="1" noChangeArrowheads="1" noChangeShapeType="1" noTextEdit="1"/>
                </p:cNvSpPr>
                <p:nvPr/>
              </p:nvSpPr>
              <p:spPr>
                <a:xfrm>
                  <a:off x="6843000" y="2413480"/>
                  <a:ext cx="287673" cy="276999"/>
                </a:xfrm>
                <a:prstGeom prst="rect">
                  <a:avLst/>
                </a:prstGeom>
                <a:blipFill>
                  <a:blip r:embed="rId17"/>
                  <a:stretch>
                    <a:fillRect l="-25532" r="-23404" b="-10870"/>
                  </a:stretch>
                </a:blipFill>
                <a:ln w="3810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1" name="TextBox 170"/>
                <p:cNvSpPr txBox="1"/>
                <p:nvPr/>
              </p:nvSpPr>
              <p:spPr>
                <a:xfrm>
                  <a:off x="6818596" y="3806757"/>
                  <a:ext cx="287673" cy="276999"/>
                </a:xfrm>
                <a:prstGeom prst="rect">
                  <a:avLst/>
                </a:prstGeom>
                <a:noFill/>
                <a:ln w="38100">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𝑍𝑟</m:t>
                        </m:r>
                      </m:oMath>
                    </m:oMathPara>
                  </a14:m>
                  <a:endParaRPr lang="en-US" i="1" dirty="0"/>
                </a:p>
              </p:txBody>
            </p:sp>
          </mc:Choice>
          <mc:Fallback xmlns="">
            <p:sp>
              <p:nvSpPr>
                <p:cNvPr id="171" name="TextBox 170"/>
                <p:cNvSpPr txBox="1">
                  <a:spLocks noRot="1" noChangeAspect="1" noMove="1" noResize="1" noEditPoints="1" noAdjustHandles="1" noChangeArrowheads="1" noChangeShapeType="1" noTextEdit="1"/>
                </p:cNvSpPr>
                <p:nvPr/>
              </p:nvSpPr>
              <p:spPr>
                <a:xfrm>
                  <a:off x="6818596" y="3806757"/>
                  <a:ext cx="287673" cy="276999"/>
                </a:xfrm>
                <a:prstGeom prst="rect">
                  <a:avLst/>
                </a:prstGeom>
                <a:blipFill>
                  <a:blip r:embed="rId18"/>
                  <a:stretch>
                    <a:fillRect l="-23404" r="-21277" b="-11111"/>
                  </a:stretch>
                </a:blipFill>
                <a:ln w="38100">
                  <a:noFill/>
                </a:ln>
              </p:spPr>
              <p:txBody>
                <a:bodyPr/>
                <a:lstStyle/>
                <a:p>
                  <a:r>
                    <a:rPr lang="en-US">
                      <a:noFill/>
                    </a:rPr>
                    <a:t> </a:t>
                  </a:r>
                </a:p>
              </p:txBody>
            </p:sp>
          </mc:Fallback>
        </mc:AlternateContent>
        <p:grpSp>
          <p:nvGrpSpPr>
            <p:cNvPr id="172" name="Group 171"/>
            <p:cNvGrpSpPr/>
            <p:nvPr/>
          </p:nvGrpSpPr>
          <p:grpSpPr>
            <a:xfrm>
              <a:off x="4732249" y="1837595"/>
              <a:ext cx="1750086" cy="101473"/>
              <a:chOff x="4666688" y="1810105"/>
              <a:chExt cx="1750086" cy="101473"/>
            </a:xfrm>
          </p:grpSpPr>
          <p:cxnSp>
            <p:nvCxnSpPr>
              <p:cNvPr id="176" name="Straight Connector 175"/>
              <p:cNvCxnSpPr/>
              <p:nvPr/>
            </p:nvCxnSpPr>
            <p:spPr>
              <a:xfrm flipH="1" flipV="1">
                <a:off x="4805242" y="1860841"/>
                <a:ext cx="1611532" cy="1084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77" name="Oval 176"/>
              <p:cNvSpPr/>
              <p:nvPr/>
            </p:nvSpPr>
            <p:spPr>
              <a:xfrm>
                <a:off x="4666688" y="1810105"/>
                <a:ext cx="100008" cy="101473"/>
              </a:xfrm>
              <a:prstGeom prst="ellipse">
                <a:avLst/>
              </a:prstGeom>
              <a:solidFill>
                <a:srgbClr val="FF0000"/>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73" name="Straight Connector 172"/>
            <p:cNvCxnSpPr/>
            <p:nvPr/>
          </p:nvCxnSpPr>
          <p:spPr>
            <a:xfrm flipH="1" flipV="1">
              <a:off x="4754900" y="3998083"/>
              <a:ext cx="556779" cy="2679"/>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74" name="Left Brace 173"/>
            <p:cNvSpPr/>
            <p:nvPr/>
          </p:nvSpPr>
          <p:spPr>
            <a:xfrm>
              <a:off x="4592516" y="3218623"/>
              <a:ext cx="157448" cy="787580"/>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75" name="TextBox 174"/>
                <p:cNvSpPr txBox="1"/>
                <p:nvPr/>
              </p:nvSpPr>
              <p:spPr>
                <a:xfrm>
                  <a:off x="4260278" y="3477452"/>
                  <a:ext cx="287673" cy="276999"/>
                </a:xfrm>
                <a:prstGeom prst="rect">
                  <a:avLst/>
                </a:prstGeom>
                <a:noFill/>
                <a:ln w="38100">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𝑓</m:t>
                        </m:r>
                      </m:oMath>
                    </m:oMathPara>
                  </a14:m>
                  <a:endParaRPr lang="en-US" i="1" dirty="0"/>
                </a:p>
              </p:txBody>
            </p:sp>
          </mc:Choice>
          <mc:Fallback xmlns="">
            <p:sp>
              <p:nvSpPr>
                <p:cNvPr id="175" name="TextBox 174"/>
                <p:cNvSpPr txBox="1">
                  <a:spLocks noRot="1" noChangeAspect="1" noMove="1" noResize="1" noEditPoints="1" noAdjustHandles="1" noChangeArrowheads="1" noChangeShapeType="1" noTextEdit="1"/>
                </p:cNvSpPr>
                <p:nvPr/>
              </p:nvSpPr>
              <p:spPr>
                <a:xfrm>
                  <a:off x="4260278" y="3477452"/>
                  <a:ext cx="287673" cy="276999"/>
                </a:xfrm>
                <a:prstGeom prst="rect">
                  <a:avLst/>
                </a:prstGeom>
                <a:blipFill>
                  <a:blip r:embed="rId19"/>
                  <a:stretch>
                    <a:fillRect l="-10638" r="-10638" b="-40000"/>
                  </a:stretch>
                </a:blipFill>
                <a:ln w="38100">
                  <a:noFill/>
                </a:ln>
              </p:spPr>
              <p:txBody>
                <a:bodyPr/>
                <a:lstStyle/>
                <a:p>
                  <a:r>
                    <a:rPr lang="en-US">
                      <a:noFill/>
                    </a:rPr>
                    <a:t> </a:t>
                  </a:r>
                </a:p>
              </p:txBody>
            </p:sp>
          </mc:Fallback>
        </mc:AlternateContent>
      </p:grpSp>
      <p:pic>
        <p:nvPicPr>
          <p:cNvPr id="82" name="Picture 81"/>
          <p:cNvPicPr>
            <a:picLocks noChangeAspect="1"/>
          </p:cNvPicPr>
          <p:nvPr/>
        </p:nvPicPr>
        <p:blipFill>
          <a:blip r:embed="rId20">
            <a:clrChange>
              <a:clrFrom>
                <a:srgbClr val="FFFFFF"/>
              </a:clrFrom>
              <a:clrTo>
                <a:srgbClr val="FFFFFF">
                  <a:alpha val="0"/>
                </a:srgbClr>
              </a:clrTo>
            </a:clrChange>
          </a:blip>
          <a:stretch>
            <a:fillRect/>
          </a:stretch>
        </p:blipFill>
        <p:spPr>
          <a:xfrm>
            <a:off x="298332" y="1469093"/>
            <a:ext cx="4019782" cy="2411869"/>
          </a:xfrm>
          <a:prstGeom prst="rect">
            <a:avLst/>
          </a:prstGeom>
        </p:spPr>
      </p:pic>
    </p:spTree>
    <p:extLst>
      <p:ext uri="{BB962C8B-B14F-4D97-AF65-F5344CB8AC3E}">
        <p14:creationId xmlns:p14="http://schemas.microsoft.com/office/powerpoint/2010/main" val="2932748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withEffect">
                                  <p:stCondLst>
                                    <p:cond delay="0"/>
                                  </p:stCondLst>
                                  <p:childTnLst>
                                    <p:animMotion origin="layout" path="M -3.88889E-6 2.59259E-6 L 0.05799 0.00092 " pathEditMode="relative" rAng="0" ptsTypes="AA">
                                      <p:cBhvr>
                                        <p:cTn id="6" dur="2000" fill="hold"/>
                                        <p:tgtEl>
                                          <p:spTgt spid="84"/>
                                        </p:tgtEl>
                                        <p:attrNameLst>
                                          <p:attrName>ppt_x</p:attrName>
                                          <p:attrName>ppt_y</p:attrName>
                                        </p:attrNameLst>
                                      </p:cBhvr>
                                      <p:rCtr x="2899" y="46"/>
                                    </p:animMotion>
                                  </p:childTnLst>
                                </p:cTn>
                              </p:par>
                            </p:childTnLst>
                          </p:cTn>
                        </p:par>
                        <p:par>
                          <p:cTn id="7" fill="hold">
                            <p:stCondLst>
                              <p:cond delay="2000"/>
                            </p:stCondLst>
                            <p:childTnLst>
                              <p:par>
                                <p:cTn id="8" presetID="10" presetClass="exit" presetSubtype="0" fill="hold" nodeType="afterEffect">
                                  <p:stCondLst>
                                    <p:cond delay="0"/>
                                  </p:stCondLst>
                                  <p:childTnLst>
                                    <p:animEffect transition="out" filter="fade">
                                      <p:cBhvr>
                                        <p:cTn id="9" dur="500"/>
                                        <p:tgtEl>
                                          <p:spTgt spid="6"/>
                                        </p:tgtEl>
                                      </p:cBhvr>
                                    </p:animEffect>
                                    <p:set>
                                      <p:cBhvr>
                                        <p:cTn id="10" dur="1" fill="hold">
                                          <p:stCondLst>
                                            <p:cond delay="499"/>
                                          </p:stCondLst>
                                        </p:cTn>
                                        <p:tgtEl>
                                          <p:spTgt spid="6"/>
                                        </p:tgtEl>
                                        <p:attrNameLst>
                                          <p:attrName>style.visibility</p:attrName>
                                        </p:attrNameLst>
                                      </p:cBhvr>
                                      <p:to>
                                        <p:strVal val="hidden"/>
                                      </p:to>
                                    </p:set>
                                  </p:childTnLst>
                                </p:cTn>
                              </p:par>
                              <p:par>
                                <p:cTn id="11" presetID="22" presetClass="entr" presetSubtype="1" fill="hold" nodeType="withEffect">
                                  <p:stCondLst>
                                    <p:cond delay="0"/>
                                  </p:stCondLst>
                                  <p:childTnLst>
                                    <p:set>
                                      <p:cBhvr>
                                        <p:cTn id="12" dur="1" fill="hold">
                                          <p:stCondLst>
                                            <p:cond delay="0"/>
                                          </p:stCondLst>
                                        </p:cTn>
                                        <p:tgtEl>
                                          <p:spTgt spid="155"/>
                                        </p:tgtEl>
                                        <p:attrNameLst>
                                          <p:attrName>style.visibility</p:attrName>
                                        </p:attrNameLst>
                                      </p:cBhvr>
                                      <p:to>
                                        <p:strVal val="visible"/>
                                      </p:to>
                                    </p:set>
                                    <p:animEffect transition="in" filter="wipe(up)">
                                      <p:cBhvr>
                                        <p:cTn id="13" dur="500"/>
                                        <p:tgtEl>
                                          <p:spTgt spid="1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clrChange>
              <a:clrFrom>
                <a:srgbClr val="FFFFFF"/>
              </a:clrFrom>
              <a:clrTo>
                <a:srgbClr val="FFFFFF">
                  <a:alpha val="0"/>
                </a:srgbClr>
              </a:clrTo>
            </a:clrChange>
          </a:blip>
          <a:stretch>
            <a:fillRect/>
          </a:stretch>
        </p:blipFill>
        <p:spPr>
          <a:xfrm>
            <a:off x="180824" y="3701636"/>
            <a:ext cx="5437443" cy="2346156"/>
          </a:xfrm>
          <a:prstGeom prst="rect">
            <a:avLst/>
          </a:prstGeom>
        </p:spPr>
      </p:pic>
      <p:sp>
        <p:nvSpPr>
          <p:cNvPr id="2" name="Footer Placeholder 1"/>
          <p:cNvSpPr>
            <a:spLocks noGrp="1"/>
          </p:cNvSpPr>
          <p:nvPr>
            <p:ph type="ftr" sz="quarter" idx="10"/>
          </p:nvPr>
        </p:nvSpPr>
        <p:spPr/>
        <p:txBody>
          <a:bodyPr/>
          <a:lstStyle/>
          <a:p>
            <a:r>
              <a:rPr lang="en-SG" dirty="0"/>
              <a:t>SYPT 2020</a:t>
            </a:r>
          </a:p>
        </p:txBody>
      </p:sp>
      <p:sp>
        <p:nvSpPr>
          <p:cNvPr id="3" name="Slide Number Placeholder 2"/>
          <p:cNvSpPr>
            <a:spLocks noGrp="1"/>
          </p:cNvSpPr>
          <p:nvPr>
            <p:ph type="sldNum" sz="quarter" idx="11"/>
          </p:nvPr>
        </p:nvSpPr>
        <p:spPr/>
        <p:txBody>
          <a:bodyPr/>
          <a:lstStyle/>
          <a:p>
            <a:fld id="{6FB55397-3576-4B12-B4D8-3E370C504D99}" type="slidenum">
              <a:rPr lang="en-SG" smtClean="0"/>
              <a:t>46</a:t>
            </a:fld>
            <a:endParaRPr lang="en-SG"/>
          </a:p>
        </p:txBody>
      </p:sp>
      <p:sp>
        <p:nvSpPr>
          <p:cNvPr id="4" name="Title 3"/>
          <p:cNvSpPr>
            <a:spLocks noGrp="1"/>
          </p:cNvSpPr>
          <p:nvPr>
            <p:ph type="title"/>
          </p:nvPr>
        </p:nvSpPr>
        <p:spPr/>
        <p:txBody>
          <a:bodyPr/>
          <a:lstStyle/>
          <a:p>
            <a:r>
              <a:rPr lang="en-US" dirty="0"/>
              <a:t>Speckle Drift – Motion Path</a:t>
            </a:r>
          </a:p>
        </p:txBody>
      </p:sp>
      <mc:AlternateContent xmlns:mc="http://schemas.openxmlformats.org/markup-compatibility/2006" xmlns:a14="http://schemas.microsoft.com/office/drawing/2010/main">
        <mc:Choice Requires="a14">
          <p:sp>
            <p:nvSpPr>
              <p:cNvPr id="24" name="TextBox 23"/>
              <p:cNvSpPr txBox="1"/>
              <p:nvPr/>
            </p:nvSpPr>
            <p:spPr>
              <a:xfrm>
                <a:off x="7165068" y="1494721"/>
                <a:ext cx="1969833" cy="1477328"/>
              </a:xfrm>
              <a:prstGeom prst="rect">
                <a:avLst/>
              </a:prstGeom>
              <a:noFill/>
              <a:ln w="38100">
                <a:noFill/>
              </a:ln>
            </p:spPr>
            <p:txBody>
              <a:bodyPr wrap="square" rtlCol="0">
                <a:spAutoFit/>
              </a:bodyPr>
              <a:lstStyle/>
              <a:p>
                <a:r>
                  <a:rPr lang="en-US" i="1" dirty="0"/>
                  <a:t>Nearsighted:</a:t>
                </a:r>
              </a:p>
              <a:p>
                <a:r>
                  <a:rPr lang="en-US" i="1" dirty="0"/>
                  <a:t>Focal Length: 7.33 cm</a:t>
                </a:r>
              </a:p>
              <a:p>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𝑥</m:t>
                        </m:r>
                      </m:e>
                    </m:acc>
                  </m:oMath>
                </a14:m>
                <a:r>
                  <a:rPr lang="en-US" i="1" dirty="0"/>
                  <a:t>: -1 cm/s</a:t>
                </a:r>
              </a:p>
              <a:p>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𝑟</m:t>
                        </m:r>
                      </m:sub>
                    </m:sSub>
                  </m:oMath>
                </a14:m>
                <a:r>
                  <a:rPr lang="en-US" i="1" dirty="0"/>
                  <a:t>: 8.95 cm </a:t>
                </a:r>
              </a:p>
            </p:txBody>
          </p:sp>
        </mc:Choice>
        <mc:Fallback xmlns="">
          <p:sp>
            <p:nvSpPr>
              <p:cNvPr id="24" name="TextBox 23"/>
              <p:cNvSpPr txBox="1">
                <a:spLocks noRot="1" noChangeAspect="1" noMove="1" noResize="1" noEditPoints="1" noAdjustHandles="1" noChangeArrowheads="1" noChangeShapeType="1" noTextEdit="1"/>
              </p:cNvSpPr>
              <p:nvPr/>
            </p:nvSpPr>
            <p:spPr>
              <a:xfrm>
                <a:off x="7165068" y="1494721"/>
                <a:ext cx="1969833" cy="1477328"/>
              </a:xfrm>
              <a:prstGeom prst="rect">
                <a:avLst/>
              </a:prstGeom>
              <a:blipFill>
                <a:blip r:embed="rId4"/>
                <a:stretch>
                  <a:fillRect l="-2469" t="-1646" r="-1543" b="-5761"/>
                </a:stretch>
              </a:blipFill>
              <a:ln w="3810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p:cNvSpPr txBox="1"/>
              <p:nvPr/>
            </p:nvSpPr>
            <p:spPr>
              <a:xfrm>
                <a:off x="7174167" y="4235739"/>
                <a:ext cx="1969833" cy="1477328"/>
              </a:xfrm>
              <a:prstGeom prst="rect">
                <a:avLst/>
              </a:prstGeom>
              <a:noFill/>
              <a:ln w="38100">
                <a:noFill/>
              </a:ln>
            </p:spPr>
            <p:txBody>
              <a:bodyPr wrap="square" rtlCol="0">
                <a:spAutoFit/>
              </a:bodyPr>
              <a:lstStyle/>
              <a:p>
                <a:r>
                  <a:rPr lang="en-US" i="1" dirty="0"/>
                  <a:t>Farsighted:</a:t>
                </a:r>
              </a:p>
              <a:p>
                <a:r>
                  <a:rPr lang="en-US" i="1" dirty="0"/>
                  <a:t>Focal Length: 7.33 cm</a:t>
                </a:r>
              </a:p>
              <a:p>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𝑥</m:t>
                        </m:r>
                      </m:e>
                    </m:acc>
                  </m:oMath>
                </a14:m>
                <a:r>
                  <a:rPr lang="en-US" i="1" dirty="0"/>
                  <a:t>: -1 cm/s</a:t>
                </a: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𝑍</m:t>
                        </m:r>
                      </m:e>
                      <m:sub>
                        <m:r>
                          <a:rPr lang="en-US" i="1">
                            <a:latin typeface="Cambria Math" panose="02040503050406030204" pitchFamily="18" charset="0"/>
                          </a:rPr>
                          <m:t>𝑟</m:t>
                        </m:r>
                      </m:sub>
                    </m:sSub>
                  </m:oMath>
                </a14:m>
                <a:r>
                  <a:rPr lang="en-US" i="1" dirty="0"/>
                  <a:t>: 13.06 cm </a:t>
                </a:r>
              </a:p>
            </p:txBody>
          </p:sp>
        </mc:Choice>
        <mc:Fallback xmlns="">
          <p:sp>
            <p:nvSpPr>
              <p:cNvPr id="31" name="TextBox 30"/>
              <p:cNvSpPr txBox="1">
                <a:spLocks noRot="1" noChangeAspect="1" noMove="1" noResize="1" noEditPoints="1" noAdjustHandles="1" noChangeArrowheads="1" noChangeShapeType="1" noTextEdit="1"/>
              </p:cNvSpPr>
              <p:nvPr/>
            </p:nvSpPr>
            <p:spPr>
              <a:xfrm>
                <a:off x="7174167" y="4235739"/>
                <a:ext cx="1969833" cy="1477328"/>
              </a:xfrm>
              <a:prstGeom prst="rect">
                <a:avLst/>
              </a:prstGeom>
              <a:blipFill>
                <a:blip r:embed="rId5"/>
                <a:stretch>
                  <a:fillRect l="-2786" t="-2066" r="-1548" b="-6198"/>
                </a:stretch>
              </a:blipFill>
              <a:ln w="38100">
                <a:noFill/>
              </a:ln>
            </p:spPr>
            <p:txBody>
              <a:bodyPr/>
              <a:lstStyle/>
              <a:p>
                <a:r>
                  <a:rPr lang="en-US">
                    <a:noFill/>
                  </a:rPr>
                  <a:t> </a:t>
                </a:r>
              </a:p>
            </p:txBody>
          </p:sp>
        </mc:Fallback>
      </mc:AlternateContent>
      <p:grpSp>
        <p:nvGrpSpPr>
          <p:cNvPr id="36" name="Group 35">
            <a:extLst>
              <a:ext uri="{FF2B5EF4-FFF2-40B4-BE49-F238E27FC236}">
                <a16:creationId xmlns:a16="http://schemas.microsoft.com/office/drawing/2014/main" id="{0E3A7137-AA01-4EB1-BD3A-2A487073D941}"/>
              </a:ext>
            </a:extLst>
          </p:cNvPr>
          <p:cNvGrpSpPr/>
          <p:nvPr/>
        </p:nvGrpSpPr>
        <p:grpSpPr>
          <a:xfrm>
            <a:off x="1183167" y="6269881"/>
            <a:ext cx="6777665" cy="344469"/>
            <a:chOff x="164165" y="6353803"/>
            <a:chExt cx="6777665" cy="344469"/>
          </a:xfrm>
        </p:grpSpPr>
        <p:sp>
          <p:nvSpPr>
            <p:cNvPr id="37" name="TextBox 36">
              <a:extLst>
                <a:ext uri="{FF2B5EF4-FFF2-40B4-BE49-F238E27FC236}">
                  <a16:creationId xmlns:a16="http://schemas.microsoft.com/office/drawing/2014/main" id="{80AAD0A4-97ED-4120-A4C9-E6B44E876CC9}"/>
                </a:ext>
              </a:extLst>
            </p:cNvPr>
            <p:cNvSpPr txBox="1"/>
            <p:nvPr/>
          </p:nvSpPr>
          <p:spPr>
            <a:xfrm>
              <a:off x="2189065" y="6353804"/>
              <a:ext cx="1034963" cy="307777"/>
            </a:xfrm>
            <a:prstGeom prst="rect">
              <a:avLst/>
            </a:prstGeom>
            <a:noFill/>
          </p:spPr>
          <p:txBody>
            <a:bodyPr wrap="none" rtlCol="0">
              <a:spAutoFit/>
            </a:bodyPr>
            <a:lstStyle/>
            <a:p>
              <a:pPr algn="ctr"/>
              <a:r>
                <a:rPr lang="en-SG" sz="1400" dirty="0">
                  <a:ea typeface="Segoe UI" charset="0"/>
                  <a:cs typeface="Segoe UI" charset="0"/>
                </a:rPr>
                <a:t>Qualitative</a:t>
              </a:r>
            </a:p>
          </p:txBody>
        </p:sp>
        <p:sp>
          <p:nvSpPr>
            <p:cNvPr id="38" name="TextBox 37">
              <a:extLst>
                <a:ext uri="{FF2B5EF4-FFF2-40B4-BE49-F238E27FC236}">
                  <a16:creationId xmlns:a16="http://schemas.microsoft.com/office/drawing/2014/main" id="{CB06E594-14E8-4349-A3B2-51B1C83AB8C8}"/>
                </a:ext>
              </a:extLst>
            </p:cNvPr>
            <p:cNvSpPr txBox="1"/>
            <p:nvPr/>
          </p:nvSpPr>
          <p:spPr>
            <a:xfrm>
              <a:off x="3860508" y="6353803"/>
              <a:ext cx="1153586" cy="307777"/>
            </a:xfrm>
            <a:prstGeom prst="rect">
              <a:avLst/>
            </a:prstGeom>
            <a:noFill/>
            <a:ln>
              <a:noFill/>
            </a:ln>
          </p:spPr>
          <p:txBody>
            <a:bodyPr wrap="none" rtlCol="0">
              <a:spAutoFit/>
            </a:bodyPr>
            <a:lstStyle/>
            <a:p>
              <a:pPr algn="ctr"/>
              <a:r>
                <a:rPr lang="en-SG" sz="1400" b="0" dirty="0">
                  <a:ln>
                    <a:noFill/>
                  </a:ln>
                  <a:solidFill>
                    <a:srgbClr val="C00000"/>
                  </a:solidFill>
                  <a:latin typeface="Segoe UI" charset="0"/>
                  <a:ea typeface="Segoe UI" charset="0"/>
                  <a:cs typeface="Segoe UI" charset="0"/>
                </a:rPr>
                <a:t>Quantitative</a:t>
              </a:r>
            </a:p>
          </p:txBody>
        </p:sp>
        <p:sp>
          <p:nvSpPr>
            <p:cNvPr id="39" name="TextBox 38">
              <a:extLst>
                <a:ext uri="{FF2B5EF4-FFF2-40B4-BE49-F238E27FC236}">
                  <a16:creationId xmlns:a16="http://schemas.microsoft.com/office/drawing/2014/main" id="{E642D2CC-CF26-46EF-A352-43F1F7A7DE0E}"/>
                </a:ext>
              </a:extLst>
            </p:cNvPr>
            <p:cNvSpPr txBox="1"/>
            <p:nvPr/>
          </p:nvSpPr>
          <p:spPr>
            <a:xfrm>
              <a:off x="5612553" y="6353803"/>
              <a:ext cx="1034257" cy="307777"/>
            </a:xfrm>
            <a:prstGeom prst="rect">
              <a:avLst/>
            </a:prstGeom>
            <a:noFill/>
          </p:spPr>
          <p:txBody>
            <a:bodyPr wrap="none" rtlCol="0">
              <a:spAutoFit/>
            </a:bodyPr>
            <a:lstStyle/>
            <a:p>
              <a:pPr algn="ctr"/>
              <a:r>
                <a:rPr lang="en-SG" sz="1400" dirty="0"/>
                <a:t>Conclusion</a:t>
              </a:r>
            </a:p>
          </p:txBody>
        </p:sp>
        <p:cxnSp>
          <p:nvCxnSpPr>
            <p:cNvPr id="40" name="Straight Connector 39">
              <a:extLst>
                <a:ext uri="{FF2B5EF4-FFF2-40B4-BE49-F238E27FC236}">
                  <a16:creationId xmlns:a16="http://schemas.microsoft.com/office/drawing/2014/main" id="{3C5A11E0-5486-4291-BAFC-4703AFFBA72B}"/>
                </a:ext>
              </a:extLst>
            </p:cNvPr>
            <p:cNvCxnSpPr>
              <a:cxnSpLocks/>
            </p:cNvCxnSpPr>
            <p:nvPr/>
          </p:nvCxnSpPr>
          <p:spPr>
            <a:xfrm flipV="1">
              <a:off x="164165" y="6695222"/>
              <a:ext cx="1624295" cy="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C038DE49-FC64-4960-AFBE-A134066B0299}"/>
                </a:ext>
              </a:extLst>
            </p:cNvPr>
            <p:cNvSpPr txBox="1"/>
            <p:nvPr/>
          </p:nvSpPr>
          <p:spPr>
            <a:xfrm>
              <a:off x="407967" y="6353806"/>
              <a:ext cx="1131335" cy="307777"/>
            </a:xfrm>
            <a:prstGeom prst="rect">
              <a:avLst/>
            </a:prstGeom>
            <a:noFill/>
          </p:spPr>
          <p:txBody>
            <a:bodyPr wrap="none" rtlCol="0">
              <a:spAutoFit/>
            </a:bodyPr>
            <a:lstStyle/>
            <a:p>
              <a:pPr algn="ctr"/>
              <a:r>
                <a:rPr lang="en-SG" sz="1400" dirty="0">
                  <a:cs typeface="Segoe UI Semibold" panose="020B0702040204020203" pitchFamily="34" charset="0"/>
                </a:rPr>
                <a:t>Introduction</a:t>
              </a:r>
            </a:p>
          </p:txBody>
        </p:sp>
        <p:cxnSp>
          <p:nvCxnSpPr>
            <p:cNvPr id="42" name="Straight Connector 41">
              <a:extLst>
                <a:ext uri="{FF2B5EF4-FFF2-40B4-BE49-F238E27FC236}">
                  <a16:creationId xmlns:a16="http://schemas.microsoft.com/office/drawing/2014/main" id="{0B173E45-F167-485F-A5F6-AE1D1B0940DF}"/>
                </a:ext>
              </a:extLst>
            </p:cNvPr>
            <p:cNvCxnSpPr>
              <a:cxnSpLocks/>
            </p:cNvCxnSpPr>
            <p:nvPr/>
          </p:nvCxnSpPr>
          <p:spPr>
            <a:xfrm flipV="1">
              <a:off x="1880544" y="6695220"/>
              <a:ext cx="1624295" cy="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2D103EE8-4103-4552-9545-15389E7BA077}"/>
                </a:ext>
              </a:extLst>
            </p:cNvPr>
            <p:cNvCxnSpPr>
              <a:cxnSpLocks/>
            </p:cNvCxnSpPr>
            <p:nvPr/>
          </p:nvCxnSpPr>
          <p:spPr>
            <a:xfrm flipV="1">
              <a:off x="3596923" y="6698270"/>
              <a:ext cx="1624295" cy="2"/>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A421A564-AF8E-4A82-B1BF-AC07D1BFBC26}"/>
                </a:ext>
              </a:extLst>
            </p:cNvPr>
            <p:cNvCxnSpPr>
              <a:cxnSpLocks/>
            </p:cNvCxnSpPr>
            <p:nvPr/>
          </p:nvCxnSpPr>
          <p:spPr>
            <a:xfrm flipV="1">
              <a:off x="5317535" y="6695218"/>
              <a:ext cx="1624295" cy="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46" name="TextBox 45"/>
              <p:cNvSpPr txBox="1"/>
              <p:nvPr/>
            </p:nvSpPr>
            <p:spPr>
              <a:xfrm>
                <a:off x="5046388" y="1564383"/>
                <a:ext cx="1023384" cy="276999"/>
              </a:xfrm>
              <a:prstGeom prst="rect">
                <a:avLst/>
              </a:prstGeom>
              <a:noFill/>
              <a:ln w="38100">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𝑇h𝑒𝑜𝑟𝑦</m:t>
                      </m:r>
                    </m:oMath>
                  </m:oMathPara>
                </a14:m>
                <a:endParaRPr lang="en-US" i="1" dirty="0">
                  <a:latin typeface="Cambria Math" panose="02040503050406030204" pitchFamily="18" charset="0"/>
                  <a:ea typeface="Cambria Math" panose="02040503050406030204" pitchFamily="18" charset="0"/>
                </a:endParaRPr>
              </a:p>
            </p:txBody>
          </p:sp>
        </mc:Choice>
        <mc:Fallback xmlns="">
          <p:sp>
            <p:nvSpPr>
              <p:cNvPr id="46" name="TextBox 45"/>
              <p:cNvSpPr txBox="1">
                <a:spLocks noRot="1" noChangeAspect="1" noMove="1" noResize="1" noEditPoints="1" noAdjustHandles="1" noChangeArrowheads="1" noChangeShapeType="1" noTextEdit="1"/>
              </p:cNvSpPr>
              <p:nvPr/>
            </p:nvSpPr>
            <p:spPr>
              <a:xfrm>
                <a:off x="5046388" y="1564383"/>
                <a:ext cx="1023384" cy="276999"/>
              </a:xfrm>
              <a:prstGeom prst="rect">
                <a:avLst/>
              </a:prstGeom>
              <a:blipFill>
                <a:blip r:embed="rId7"/>
                <a:stretch>
                  <a:fillRect t="-2222" b="-37778"/>
                </a:stretch>
              </a:blipFill>
              <a:ln w="3810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p:cNvSpPr txBox="1"/>
              <p:nvPr/>
            </p:nvSpPr>
            <p:spPr>
              <a:xfrm>
                <a:off x="5070366" y="1962222"/>
                <a:ext cx="1966935" cy="276999"/>
              </a:xfrm>
              <a:prstGeom prst="rect">
                <a:avLst/>
              </a:prstGeom>
              <a:noFill/>
              <a:ln w="38100">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𝐸𝑥𝑝</m:t>
                          </m:r>
                          <m:r>
                            <a:rPr lang="en-US" b="0" i="1" smtClean="0">
                              <a:latin typeface="Cambria Math" panose="02040503050406030204" pitchFamily="18" charset="0"/>
                            </a:rPr>
                            <m:t> (</m:t>
                          </m:r>
                          <m:r>
                            <a:rPr lang="en-US" i="1">
                              <a:latin typeface="Cambria Math" panose="02040503050406030204" pitchFamily="18" charset="0"/>
                            </a:rPr>
                            <m:t>𝑍</m:t>
                          </m:r>
                        </m:e>
                        <m:sub>
                          <m:r>
                            <a:rPr lang="en-US" b="0" i="1" smtClean="0">
                              <a:latin typeface="Cambria Math" panose="02040503050406030204" pitchFamily="18" charset="0"/>
                            </a:rPr>
                            <m:t>𝑜</m:t>
                          </m:r>
                        </m:sub>
                      </m:sSub>
                      <m:r>
                        <a:rPr lang="en-US" b="0" i="1" smtClean="0">
                          <a:latin typeface="Cambria Math" panose="02040503050406030204" pitchFamily="18" charset="0"/>
                        </a:rPr>
                        <m:t>=15.5 </m:t>
                      </m:r>
                      <m:r>
                        <a:rPr lang="en-US" b="0" i="1" smtClean="0">
                          <a:latin typeface="Cambria Math" panose="02040503050406030204" pitchFamily="18" charset="0"/>
                        </a:rPr>
                        <m:t>𝑐𝑚</m:t>
                      </m:r>
                      <m:r>
                        <a:rPr lang="en-US" b="0" i="1" smtClean="0">
                          <a:latin typeface="Cambria Math" panose="02040503050406030204" pitchFamily="18" charset="0"/>
                        </a:rPr>
                        <m:t>)</m:t>
                      </m:r>
                    </m:oMath>
                  </m:oMathPara>
                </a14:m>
                <a:endParaRPr lang="en-US" i="1" dirty="0">
                  <a:latin typeface="Cambria Math" panose="02040503050406030204" pitchFamily="18" charset="0"/>
                  <a:ea typeface="Cambria Math" panose="02040503050406030204" pitchFamily="18" charset="0"/>
                </a:endParaRPr>
              </a:p>
            </p:txBody>
          </p:sp>
        </mc:Choice>
        <mc:Fallback xmlns="">
          <p:sp>
            <p:nvSpPr>
              <p:cNvPr id="47" name="TextBox 46"/>
              <p:cNvSpPr txBox="1">
                <a:spLocks noRot="1" noChangeAspect="1" noMove="1" noResize="1" noEditPoints="1" noAdjustHandles="1" noChangeArrowheads="1" noChangeShapeType="1" noTextEdit="1"/>
              </p:cNvSpPr>
              <p:nvPr/>
            </p:nvSpPr>
            <p:spPr>
              <a:xfrm>
                <a:off x="5070366" y="1962222"/>
                <a:ext cx="1966935" cy="276999"/>
              </a:xfrm>
              <a:prstGeom prst="rect">
                <a:avLst/>
              </a:prstGeom>
              <a:blipFill>
                <a:blip r:embed="rId8"/>
                <a:stretch>
                  <a:fillRect l="-5280" r="-5590" b="-37778"/>
                </a:stretch>
              </a:blipFill>
              <a:ln w="38100">
                <a:noFill/>
              </a:ln>
            </p:spPr>
            <p:txBody>
              <a:bodyPr/>
              <a:lstStyle/>
              <a:p>
                <a:r>
                  <a:rPr lang="en-US">
                    <a:noFill/>
                  </a:rPr>
                  <a:t> </a:t>
                </a:r>
              </a:p>
            </p:txBody>
          </p:sp>
        </mc:Fallback>
      </mc:AlternateContent>
      <p:pic>
        <p:nvPicPr>
          <p:cNvPr id="48" name="Picture 47"/>
          <p:cNvPicPr>
            <a:picLocks noChangeAspect="1"/>
          </p:cNvPicPr>
          <p:nvPr/>
        </p:nvPicPr>
        <p:blipFill rotWithShape="1">
          <a:blip r:embed="rId9">
            <a:clrChange>
              <a:clrFrom>
                <a:srgbClr val="FFFFFF"/>
              </a:clrFrom>
              <a:clrTo>
                <a:srgbClr val="FFFFFF">
                  <a:alpha val="0"/>
                </a:srgbClr>
              </a:clrTo>
            </a:clrChange>
          </a:blip>
          <a:srcRect l="60841" t="86608" r="34928" b="2293"/>
          <a:stretch/>
        </p:blipFill>
        <p:spPr>
          <a:xfrm>
            <a:off x="4718421" y="1880659"/>
            <a:ext cx="362858" cy="391885"/>
          </a:xfrm>
          <a:prstGeom prst="rect">
            <a:avLst/>
          </a:prstGeom>
        </p:spPr>
      </p:pic>
      <p:pic>
        <p:nvPicPr>
          <p:cNvPr id="49" name="Picture 48"/>
          <p:cNvPicPr>
            <a:picLocks noChangeAspect="1"/>
          </p:cNvPicPr>
          <p:nvPr/>
        </p:nvPicPr>
        <p:blipFill rotWithShape="1">
          <a:blip r:embed="rId10">
            <a:clrChange>
              <a:clrFrom>
                <a:srgbClr val="FFFFFF"/>
              </a:clrFrom>
              <a:clrTo>
                <a:srgbClr val="FFFFFF">
                  <a:alpha val="0"/>
                </a:srgbClr>
              </a:clrTo>
            </a:clrChange>
          </a:blip>
          <a:srcRect l="84774" t="34586" r="12041" b="60845"/>
          <a:stretch/>
        </p:blipFill>
        <p:spPr>
          <a:xfrm rot="1345417">
            <a:off x="4663273" y="1558984"/>
            <a:ext cx="437005" cy="334873"/>
          </a:xfrm>
          <a:prstGeom prst="rect">
            <a:avLst/>
          </a:prstGeom>
        </p:spPr>
      </p:pic>
      <p:sp>
        <p:nvSpPr>
          <p:cNvPr id="23" name="Oval 22"/>
          <p:cNvSpPr/>
          <p:nvPr/>
        </p:nvSpPr>
        <p:spPr>
          <a:xfrm>
            <a:off x="4843510" y="2054058"/>
            <a:ext cx="72000" cy="720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5" name="TextBox 24"/>
              <p:cNvSpPr txBox="1"/>
              <p:nvPr/>
            </p:nvSpPr>
            <p:spPr>
              <a:xfrm>
                <a:off x="5084826" y="2360061"/>
                <a:ext cx="1790881" cy="276999"/>
              </a:xfrm>
              <a:prstGeom prst="rect">
                <a:avLst/>
              </a:prstGeom>
              <a:noFill/>
              <a:ln w="38100">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𝐸𝑥𝑝</m:t>
                          </m:r>
                          <m:r>
                            <a:rPr lang="en-US" b="0" i="1" smtClean="0">
                              <a:latin typeface="Cambria Math" panose="02040503050406030204" pitchFamily="18" charset="0"/>
                            </a:rPr>
                            <m:t> (</m:t>
                          </m:r>
                          <m:r>
                            <a:rPr lang="en-US" i="1">
                              <a:latin typeface="Cambria Math" panose="02040503050406030204" pitchFamily="18" charset="0"/>
                            </a:rPr>
                            <m:t>𝑍</m:t>
                          </m:r>
                        </m:e>
                        <m:sub>
                          <m:r>
                            <a:rPr lang="en-US" b="0" i="1" smtClean="0">
                              <a:latin typeface="Cambria Math" panose="02040503050406030204" pitchFamily="18" charset="0"/>
                            </a:rPr>
                            <m:t>𝑜</m:t>
                          </m:r>
                        </m:sub>
                      </m:sSub>
                      <m:r>
                        <a:rPr lang="en-US" b="0" i="1" smtClean="0">
                          <a:latin typeface="Cambria Math" panose="02040503050406030204" pitchFamily="18" charset="0"/>
                        </a:rPr>
                        <m:t>=19 </m:t>
                      </m:r>
                      <m:r>
                        <a:rPr lang="en-US" b="0" i="1" smtClean="0">
                          <a:latin typeface="Cambria Math" panose="02040503050406030204" pitchFamily="18" charset="0"/>
                        </a:rPr>
                        <m:t>𝑐𝑚</m:t>
                      </m:r>
                      <m:r>
                        <a:rPr lang="en-US" b="0" i="1" smtClean="0">
                          <a:latin typeface="Cambria Math" panose="02040503050406030204" pitchFamily="18" charset="0"/>
                        </a:rPr>
                        <m:t>)</m:t>
                      </m:r>
                    </m:oMath>
                  </m:oMathPara>
                </a14:m>
                <a:endParaRPr lang="en-US" i="1" dirty="0">
                  <a:latin typeface="Cambria Math" panose="02040503050406030204" pitchFamily="18" charset="0"/>
                  <a:ea typeface="Cambria Math" panose="02040503050406030204" pitchFamily="18" charset="0"/>
                </a:endParaRPr>
              </a:p>
            </p:txBody>
          </p:sp>
        </mc:Choice>
        <mc:Fallback xmlns="">
          <p:sp>
            <p:nvSpPr>
              <p:cNvPr id="25" name="TextBox 24"/>
              <p:cNvSpPr txBox="1">
                <a:spLocks noRot="1" noChangeAspect="1" noMove="1" noResize="1" noEditPoints="1" noAdjustHandles="1" noChangeArrowheads="1" noChangeShapeType="1" noTextEdit="1"/>
              </p:cNvSpPr>
              <p:nvPr/>
            </p:nvSpPr>
            <p:spPr>
              <a:xfrm>
                <a:off x="5084826" y="2360061"/>
                <a:ext cx="1790881" cy="276999"/>
              </a:xfrm>
              <a:prstGeom prst="rect">
                <a:avLst/>
              </a:prstGeom>
              <a:blipFill>
                <a:blip r:embed="rId11"/>
                <a:stretch>
                  <a:fillRect l="-5442" r="-5782" b="-34783"/>
                </a:stretch>
              </a:blipFill>
              <a:ln w="38100">
                <a:noFill/>
              </a:ln>
            </p:spPr>
            <p:txBody>
              <a:bodyPr/>
              <a:lstStyle/>
              <a:p>
                <a:r>
                  <a:rPr lang="en-US">
                    <a:noFill/>
                  </a:rPr>
                  <a:t> </a:t>
                </a:r>
              </a:p>
            </p:txBody>
          </p:sp>
        </mc:Fallback>
      </mc:AlternateContent>
      <p:sp>
        <p:nvSpPr>
          <p:cNvPr id="26" name="Oval 25"/>
          <p:cNvSpPr/>
          <p:nvPr/>
        </p:nvSpPr>
        <p:spPr>
          <a:xfrm>
            <a:off x="4843510" y="2486046"/>
            <a:ext cx="72000" cy="72000"/>
          </a:xfrm>
          <a:prstGeom prst="ellipse">
            <a:avLst/>
          </a:prstGeom>
          <a:solidFill>
            <a:srgbClr val="00FF00"/>
          </a:solidFill>
          <a:ln>
            <a:solidFill>
              <a:srgbClr val="0CFF0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7" name="TextBox 26"/>
              <p:cNvSpPr txBox="1"/>
              <p:nvPr/>
            </p:nvSpPr>
            <p:spPr>
              <a:xfrm>
                <a:off x="5074123" y="2769287"/>
                <a:ext cx="1790881" cy="276999"/>
              </a:xfrm>
              <a:prstGeom prst="rect">
                <a:avLst/>
              </a:prstGeom>
              <a:noFill/>
              <a:ln w="38100">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𝐸𝑥𝑝</m:t>
                          </m:r>
                          <m:r>
                            <a:rPr lang="en-US" b="0" i="1" smtClean="0">
                              <a:latin typeface="Cambria Math" panose="02040503050406030204" pitchFamily="18" charset="0"/>
                            </a:rPr>
                            <m:t> (</m:t>
                          </m:r>
                          <m:r>
                            <a:rPr lang="en-US" i="1">
                              <a:latin typeface="Cambria Math" panose="02040503050406030204" pitchFamily="18" charset="0"/>
                            </a:rPr>
                            <m:t>𝑍</m:t>
                          </m:r>
                        </m:e>
                        <m:sub>
                          <m:r>
                            <a:rPr lang="en-US" b="0" i="1" smtClean="0">
                              <a:latin typeface="Cambria Math" panose="02040503050406030204" pitchFamily="18" charset="0"/>
                            </a:rPr>
                            <m:t>𝑜</m:t>
                          </m:r>
                        </m:sub>
                      </m:sSub>
                      <m:r>
                        <a:rPr lang="en-US" b="0" i="1" smtClean="0">
                          <a:latin typeface="Cambria Math" panose="02040503050406030204" pitchFamily="18" charset="0"/>
                        </a:rPr>
                        <m:t>=26 </m:t>
                      </m:r>
                      <m:r>
                        <a:rPr lang="en-US" b="0" i="1" smtClean="0">
                          <a:latin typeface="Cambria Math" panose="02040503050406030204" pitchFamily="18" charset="0"/>
                        </a:rPr>
                        <m:t>𝑐𝑚</m:t>
                      </m:r>
                      <m:r>
                        <a:rPr lang="en-US" b="0" i="1" smtClean="0">
                          <a:latin typeface="Cambria Math" panose="02040503050406030204" pitchFamily="18" charset="0"/>
                        </a:rPr>
                        <m:t>)</m:t>
                      </m:r>
                    </m:oMath>
                  </m:oMathPara>
                </a14:m>
                <a:endParaRPr lang="en-US" i="1" dirty="0">
                  <a:latin typeface="Cambria Math" panose="02040503050406030204" pitchFamily="18" charset="0"/>
                  <a:ea typeface="Cambria Math" panose="02040503050406030204" pitchFamily="18" charset="0"/>
                </a:endParaRPr>
              </a:p>
            </p:txBody>
          </p:sp>
        </mc:Choice>
        <mc:Fallback xmlns="">
          <p:sp>
            <p:nvSpPr>
              <p:cNvPr id="27" name="TextBox 26"/>
              <p:cNvSpPr txBox="1">
                <a:spLocks noRot="1" noChangeAspect="1" noMove="1" noResize="1" noEditPoints="1" noAdjustHandles="1" noChangeArrowheads="1" noChangeShapeType="1" noTextEdit="1"/>
              </p:cNvSpPr>
              <p:nvPr/>
            </p:nvSpPr>
            <p:spPr>
              <a:xfrm>
                <a:off x="5074123" y="2769287"/>
                <a:ext cx="1790881" cy="276999"/>
              </a:xfrm>
              <a:prstGeom prst="rect">
                <a:avLst/>
              </a:prstGeom>
              <a:blipFill>
                <a:blip r:embed="rId12"/>
                <a:stretch>
                  <a:fillRect l="-5442" r="-5782" b="-34783"/>
                </a:stretch>
              </a:blipFill>
              <a:ln w="38100">
                <a:noFill/>
              </a:ln>
            </p:spPr>
            <p:txBody>
              <a:bodyPr/>
              <a:lstStyle/>
              <a:p>
                <a:r>
                  <a:rPr lang="en-US">
                    <a:noFill/>
                  </a:rPr>
                  <a:t> </a:t>
                </a:r>
              </a:p>
            </p:txBody>
          </p:sp>
        </mc:Fallback>
      </mc:AlternateContent>
      <p:sp>
        <p:nvSpPr>
          <p:cNvPr id="28" name="Oval 27"/>
          <p:cNvSpPr/>
          <p:nvPr/>
        </p:nvSpPr>
        <p:spPr>
          <a:xfrm>
            <a:off x="4832807" y="2895272"/>
            <a:ext cx="72000" cy="72000"/>
          </a:xfrm>
          <a:prstGeom prst="ellipse">
            <a:avLst/>
          </a:prstGeom>
          <a:solidFill>
            <a:srgbClr val="0000FF"/>
          </a:solidFill>
          <a:ln>
            <a:solidFill>
              <a:srgbClr val="3E3DF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9" name="TextBox 28"/>
              <p:cNvSpPr txBox="1"/>
              <p:nvPr/>
            </p:nvSpPr>
            <p:spPr>
              <a:xfrm>
                <a:off x="4907742" y="4472214"/>
                <a:ext cx="1023384" cy="276999"/>
              </a:xfrm>
              <a:prstGeom prst="rect">
                <a:avLst/>
              </a:prstGeom>
              <a:noFill/>
              <a:ln w="38100">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𝑇h𝑒𝑜𝑟𝑦</m:t>
                      </m:r>
                    </m:oMath>
                  </m:oMathPara>
                </a14:m>
                <a:endParaRPr lang="en-US" i="1" dirty="0">
                  <a:latin typeface="Cambria Math" panose="02040503050406030204" pitchFamily="18" charset="0"/>
                  <a:ea typeface="Cambria Math" panose="02040503050406030204" pitchFamily="18" charset="0"/>
                </a:endParaRPr>
              </a:p>
            </p:txBody>
          </p:sp>
        </mc:Choice>
        <mc:Fallback xmlns="">
          <p:sp>
            <p:nvSpPr>
              <p:cNvPr id="29" name="TextBox 28"/>
              <p:cNvSpPr txBox="1">
                <a:spLocks noRot="1" noChangeAspect="1" noMove="1" noResize="1" noEditPoints="1" noAdjustHandles="1" noChangeArrowheads="1" noChangeShapeType="1" noTextEdit="1"/>
              </p:cNvSpPr>
              <p:nvPr/>
            </p:nvSpPr>
            <p:spPr>
              <a:xfrm>
                <a:off x="4907742" y="4472214"/>
                <a:ext cx="1023384" cy="276999"/>
              </a:xfrm>
              <a:prstGeom prst="rect">
                <a:avLst/>
              </a:prstGeom>
              <a:blipFill>
                <a:blip r:embed="rId13"/>
                <a:stretch>
                  <a:fillRect t="-2222" b="-37778"/>
                </a:stretch>
              </a:blipFill>
              <a:ln w="3810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p:cNvSpPr txBox="1"/>
              <p:nvPr/>
            </p:nvSpPr>
            <p:spPr>
              <a:xfrm>
                <a:off x="5046388" y="4835904"/>
                <a:ext cx="1790881" cy="276999"/>
              </a:xfrm>
              <a:prstGeom prst="rect">
                <a:avLst/>
              </a:prstGeom>
              <a:noFill/>
              <a:ln w="38100">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𝐸𝑥𝑝</m:t>
                          </m:r>
                          <m:r>
                            <a:rPr lang="en-US" b="0" i="1" smtClean="0">
                              <a:latin typeface="Cambria Math" panose="02040503050406030204" pitchFamily="18" charset="0"/>
                            </a:rPr>
                            <m:t> (</m:t>
                          </m:r>
                          <m:r>
                            <a:rPr lang="en-US" i="1">
                              <a:latin typeface="Cambria Math" panose="02040503050406030204" pitchFamily="18" charset="0"/>
                            </a:rPr>
                            <m:t>𝑍</m:t>
                          </m:r>
                        </m:e>
                        <m:sub>
                          <m:r>
                            <a:rPr lang="en-US" b="0" i="1" smtClean="0">
                              <a:latin typeface="Cambria Math" panose="02040503050406030204" pitchFamily="18" charset="0"/>
                            </a:rPr>
                            <m:t>𝑜</m:t>
                          </m:r>
                        </m:sub>
                      </m:sSub>
                      <m:r>
                        <a:rPr lang="en-US" b="0" i="1" smtClean="0">
                          <a:latin typeface="Cambria Math" panose="02040503050406030204" pitchFamily="18" charset="0"/>
                        </a:rPr>
                        <m:t>=40 </m:t>
                      </m:r>
                      <m:r>
                        <a:rPr lang="en-US" b="0" i="1" smtClean="0">
                          <a:latin typeface="Cambria Math" panose="02040503050406030204" pitchFamily="18" charset="0"/>
                        </a:rPr>
                        <m:t>𝑐𝑚</m:t>
                      </m:r>
                      <m:r>
                        <a:rPr lang="en-US" b="0" i="1" smtClean="0">
                          <a:latin typeface="Cambria Math" panose="02040503050406030204" pitchFamily="18" charset="0"/>
                        </a:rPr>
                        <m:t>)</m:t>
                      </m:r>
                    </m:oMath>
                  </m:oMathPara>
                </a14:m>
                <a:endParaRPr lang="en-US" i="1" dirty="0">
                  <a:latin typeface="Cambria Math" panose="02040503050406030204" pitchFamily="18" charset="0"/>
                  <a:ea typeface="Cambria Math" panose="02040503050406030204" pitchFamily="18" charset="0"/>
                </a:endParaRPr>
              </a:p>
            </p:txBody>
          </p:sp>
        </mc:Choice>
        <mc:Fallback xmlns="">
          <p:sp>
            <p:nvSpPr>
              <p:cNvPr id="30" name="TextBox 29"/>
              <p:cNvSpPr txBox="1">
                <a:spLocks noRot="1" noChangeAspect="1" noMove="1" noResize="1" noEditPoints="1" noAdjustHandles="1" noChangeArrowheads="1" noChangeShapeType="1" noTextEdit="1"/>
              </p:cNvSpPr>
              <p:nvPr/>
            </p:nvSpPr>
            <p:spPr>
              <a:xfrm>
                <a:off x="5046388" y="4835904"/>
                <a:ext cx="1790881" cy="276999"/>
              </a:xfrm>
              <a:prstGeom prst="rect">
                <a:avLst/>
              </a:prstGeom>
              <a:blipFill>
                <a:blip r:embed="rId14"/>
                <a:stretch>
                  <a:fillRect l="-5782" r="-5782" b="-34783"/>
                </a:stretch>
              </a:blipFill>
              <a:ln w="38100">
                <a:noFill/>
              </a:ln>
            </p:spPr>
            <p:txBody>
              <a:bodyPr/>
              <a:lstStyle/>
              <a:p>
                <a:r>
                  <a:rPr lang="en-US">
                    <a:noFill/>
                  </a:rPr>
                  <a:t> </a:t>
                </a:r>
              </a:p>
            </p:txBody>
          </p:sp>
        </mc:Fallback>
      </mc:AlternateContent>
      <p:pic>
        <p:nvPicPr>
          <p:cNvPr id="32" name="Picture 31"/>
          <p:cNvPicPr>
            <a:picLocks noChangeAspect="1"/>
          </p:cNvPicPr>
          <p:nvPr/>
        </p:nvPicPr>
        <p:blipFill rotWithShape="1">
          <a:blip r:embed="rId10">
            <a:clrChange>
              <a:clrFrom>
                <a:srgbClr val="FFFFFF"/>
              </a:clrFrom>
              <a:clrTo>
                <a:srgbClr val="FFFFFF">
                  <a:alpha val="0"/>
                </a:srgbClr>
              </a:clrTo>
            </a:clrChange>
          </a:blip>
          <a:srcRect l="84774" t="34586" r="12041" b="60845"/>
          <a:stretch/>
        </p:blipFill>
        <p:spPr>
          <a:xfrm rot="1345417">
            <a:off x="4524627" y="4466815"/>
            <a:ext cx="437005" cy="334873"/>
          </a:xfrm>
          <a:prstGeom prst="rect">
            <a:avLst/>
          </a:prstGeom>
        </p:spPr>
      </p:pic>
      <p:sp>
        <p:nvSpPr>
          <p:cNvPr id="33" name="Oval 32"/>
          <p:cNvSpPr/>
          <p:nvPr/>
        </p:nvSpPr>
        <p:spPr>
          <a:xfrm>
            <a:off x="4704864" y="4961889"/>
            <a:ext cx="72000" cy="720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4" name="TextBox 33"/>
              <p:cNvSpPr txBox="1"/>
              <p:nvPr/>
            </p:nvSpPr>
            <p:spPr>
              <a:xfrm>
                <a:off x="4946180" y="5267892"/>
                <a:ext cx="2029735" cy="276999"/>
              </a:xfrm>
              <a:prstGeom prst="rect">
                <a:avLst/>
              </a:prstGeom>
              <a:noFill/>
              <a:ln w="38100">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𝐸𝑥𝑝</m:t>
                          </m:r>
                          <m:r>
                            <a:rPr lang="en-US" b="0" i="1" smtClean="0">
                              <a:latin typeface="Cambria Math" panose="02040503050406030204" pitchFamily="18" charset="0"/>
                            </a:rPr>
                            <m:t> (</m:t>
                          </m:r>
                          <m:r>
                            <a:rPr lang="en-US" i="1">
                              <a:latin typeface="Cambria Math" panose="02040503050406030204" pitchFamily="18" charset="0"/>
                            </a:rPr>
                            <m:t>𝑍</m:t>
                          </m:r>
                        </m:e>
                        <m:sub>
                          <m:r>
                            <a:rPr lang="en-US" b="0" i="1" smtClean="0">
                              <a:latin typeface="Cambria Math" panose="02040503050406030204" pitchFamily="18" charset="0"/>
                            </a:rPr>
                            <m:t>𝑜</m:t>
                          </m:r>
                        </m:sub>
                      </m:sSub>
                      <m:r>
                        <a:rPr lang="en-US" b="0" i="1" smtClean="0">
                          <a:latin typeface="Cambria Math" panose="02040503050406030204" pitchFamily="18" charset="0"/>
                        </a:rPr>
                        <m:t>=21.5 </m:t>
                      </m:r>
                      <m:r>
                        <a:rPr lang="en-US" b="0" i="1" smtClean="0">
                          <a:latin typeface="Cambria Math" panose="02040503050406030204" pitchFamily="18" charset="0"/>
                        </a:rPr>
                        <m:t>𝑐𝑚</m:t>
                      </m:r>
                      <m:r>
                        <a:rPr lang="en-US" b="0" i="1" smtClean="0">
                          <a:latin typeface="Cambria Math" panose="02040503050406030204" pitchFamily="18" charset="0"/>
                        </a:rPr>
                        <m:t>)</m:t>
                      </m:r>
                    </m:oMath>
                  </m:oMathPara>
                </a14:m>
                <a:endParaRPr lang="en-US" i="1" dirty="0">
                  <a:latin typeface="Cambria Math" panose="02040503050406030204" pitchFamily="18" charset="0"/>
                  <a:ea typeface="Cambria Math" panose="02040503050406030204" pitchFamily="18" charset="0"/>
                </a:endParaRPr>
              </a:p>
            </p:txBody>
          </p:sp>
        </mc:Choice>
        <mc:Fallback xmlns="">
          <p:sp>
            <p:nvSpPr>
              <p:cNvPr id="34" name="TextBox 33"/>
              <p:cNvSpPr txBox="1">
                <a:spLocks noRot="1" noChangeAspect="1" noMove="1" noResize="1" noEditPoints="1" noAdjustHandles="1" noChangeArrowheads="1" noChangeShapeType="1" noTextEdit="1"/>
              </p:cNvSpPr>
              <p:nvPr/>
            </p:nvSpPr>
            <p:spPr>
              <a:xfrm>
                <a:off x="4946180" y="5267892"/>
                <a:ext cx="2029735" cy="276999"/>
              </a:xfrm>
              <a:prstGeom prst="rect">
                <a:avLst/>
              </a:prstGeom>
              <a:blipFill>
                <a:blip r:embed="rId15"/>
                <a:stretch>
                  <a:fillRect l="-3303" r="-3604" b="-34783"/>
                </a:stretch>
              </a:blipFill>
              <a:ln w="38100">
                <a:noFill/>
              </a:ln>
            </p:spPr>
            <p:txBody>
              <a:bodyPr/>
              <a:lstStyle/>
              <a:p>
                <a:r>
                  <a:rPr lang="en-US">
                    <a:noFill/>
                  </a:rPr>
                  <a:t> </a:t>
                </a:r>
              </a:p>
            </p:txBody>
          </p:sp>
        </mc:Fallback>
      </mc:AlternateContent>
      <p:sp>
        <p:nvSpPr>
          <p:cNvPr id="35" name="Oval 34"/>
          <p:cNvSpPr/>
          <p:nvPr/>
        </p:nvSpPr>
        <p:spPr>
          <a:xfrm>
            <a:off x="4704864" y="5393877"/>
            <a:ext cx="72000" cy="72000"/>
          </a:xfrm>
          <a:prstGeom prst="ellipse">
            <a:avLst/>
          </a:prstGeom>
          <a:solidFill>
            <a:srgbClr val="0000FF"/>
          </a:solidFill>
          <a:ln>
            <a:solidFill>
              <a:srgbClr val="3636F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16">
            <a:clrChange>
              <a:clrFrom>
                <a:srgbClr val="FFFFFF"/>
              </a:clrFrom>
              <a:clrTo>
                <a:srgbClr val="FFFFFF">
                  <a:alpha val="0"/>
                </a:srgbClr>
              </a:clrTo>
            </a:clrChange>
          </a:blip>
          <a:stretch>
            <a:fillRect/>
          </a:stretch>
        </p:blipFill>
        <p:spPr>
          <a:xfrm>
            <a:off x="262401" y="1341400"/>
            <a:ext cx="5090121" cy="2323546"/>
          </a:xfrm>
          <a:prstGeom prst="rect">
            <a:avLst/>
          </a:prstGeom>
        </p:spPr>
      </p:pic>
    </p:spTree>
    <p:extLst>
      <p:ext uri="{BB962C8B-B14F-4D97-AF65-F5344CB8AC3E}">
        <p14:creationId xmlns:p14="http://schemas.microsoft.com/office/powerpoint/2010/main" val="39424857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500"/>
                                        <p:tgtEl>
                                          <p:spTgt spid="24"/>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wipe(left)">
                                      <p:cBhvr>
                                        <p:cTn id="10"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31"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Table 16"/>
          <p:cNvGraphicFramePr>
            <a:graphicFrameLocks noGrp="1"/>
          </p:cNvGraphicFramePr>
          <p:nvPr>
            <p:extLst>
              <p:ext uri="{D42A27DB-BD31-4B8C-83A1-F6EECF244321}">
                <p14:modId xmlns:p14="http://schemas.microsoft.com/office/powerpoint/2010/main" val="1066285182"/>
              </p:ext>
            </p:extLst>
          </p:nvPr>
        </p:nvGraphicFramePr>
        <p:xfrm>
          <a:off x="111469" y="1421876"/>
          <a:ext cx="8824744" cy="4883034"/>
        </p:xfrm>
        <a:graphic>
          <a:graphicData uri="http://schemas.openxmlformats.org/drawingml/2006/table">
            <a:tbl>
              <a:tblPr firstRow="1" bandRow="1">
                <a:tableStyleId>{2D5ABB26-0587-4C30-8999-92F81FD0307C}</a:tableStyleId>
              </a:tblPr>
              <a:tblGrid>
                <a:gridCol w="4974098">
                  <a:extLst>
                    <a:ext uri="{9D8B030D-6E8A-4147-A177-3AD203B41FA5}">
                      <a16:colId xmlns:a16="http://schemas.microsoft.com/office/drawing/2014/main" val="421728719"/>
                    </a:ext>
                  </a:extLst>
                </a:gridCol>
                <a:gridCol w="3850646">
                  <a:extLst>
                    <a:ext uri="{9D8B030D-6E8A-4147-A177-3AD203B41FA5}">
                      <a16:colId xmlns:a16="http://schemas.microsoft.com/office/drawing/2014/main" val="3121983759"/>
                    </a:ext>
                  </a:extLst>
                </a:gridCol>
              </a:tblGrid>
              <a:tr h="2407936">
                <a:tc>
                  <a:txBody>
                    <a:bodyPr/>
                    <a:lstStyle/>
                    <a:p>
                      <a:pPr algn="r">
                        <a:lnSpc>
                          <a:spcPct val="200000"/>
                        </a:lnSpc>
                      </a:pPr>
                      <a:endParaRPr lang="en-US" sz="1800" b="0" i="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200000"/>
                        </a:lnSpc>
                      </a:pPr>
                      <a:r>
                        <a:rPr lang="en-US" sz="1600" i="1" dirty="0"/>
                        <a:t>Granular</a:t>
                      </a:r>
                      <a:r>
                        <a:rPr lang="en-US" sz="1600" i="1" baseline="0" dirty="0"/>
                        <a:t> Pattern Density:</a:t>
                      </a:r>
                    </a:p>
                    <a:p>
                      <a:pPr algn="ctr">
                        <a:lnSpc>
                          <a:spcPct val="200000"/>
                        </a:lnSpc>
                      </a:pPr>
                      <a:r>
                        <a:rPr lang="en-US" sz="1600" i="1" baseline="0" dirty="0"/>
                        <a:t>Wavelength: 680 nm</a:t>
                      </a:r>
                    </a:p>
                    <a:p>
                      <a:pPr algn="ctr">
                        <a:lnSpc>
                          <a:spcPct val="200000"/>
                        </a:lnSpc>
                      </a:pPr>
                      <a:r>
                        <a:rPr lang="en-US" sz="1600" i="1" baseline="0" dirty="0"/>
                        <a:t>Theory: 0.00136 patterns/ pixel</a:t>
                      </a:r>
                    </a:p>
                    <a:p>
                      <a:pPr algn="ctr">
                        <a:lnSpc>
                          <a:spcPct val="200000"/>
                        </a:lnSpc>
                      </a:pPr>
                      <a:r>
                        <a:rPr lang="en-US" sz="1600" i="1" baseline="0" dirty="0"/>
                        <a:t>Experimental: 0.0014 patterns/ pixel</a:t>
                      </a:r>
                      <a:endParaRPr lang="en-US" sz="1600" i="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83608597"/>
                  </a:ext>
                </a:extLst>
              </a:tr>
              <a:tr h="2475098">
                <a:tc>
                  <a:txBody>
                    <a:bodyPr/>
                    <a:lstStyle/>
                    <a:p>
                      <a:pPr algn="r">
                        <a:lnSpc>
                          <a:spcPct val="200000"/>
                        </a:lnSpc>
                      </a:pPr>
                      <a:endParaRPr lang="en-US" sz="1800" i="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200000"/>
                        </a:lnSpc>
                      </a:pPr>
                      <a:r>
                        <a:rPr lang="en-US" sz="1600" i="1" dirty="0"/>
                        <a:t>Granular</a:t>
                      </a:r>
                      <a:r>
                        <a:rPr lang="en-US" sz="1600" i="1" baseline="0" dirty="0"/>
                        <a:t> Pattern Density:</a:t>
                      </a:r>
                    </a:p>
                    <a:p>
                      <a:pPr algn="ctr">
                        <a:lnSpc>
                          <a:spcPct val="200000"/>
                        </a:lnSpc>
                      </a:pPr>
                      <a:r>
                        <a:rPr lang="en-US" sz="1600" i="1" baseline="0" dirty="0"/>
                        <a:t>Wavelength: 540nm</a:t>
                      </a:r>
                    </a:p>
                    <a:p>
                      <a:pPr algn="ctr">
                        <a:lnSpc>
                          <a:spcPct val="200000"/>
                        </a:lnSpc>
                      </a:pPr>
                      <a:r>
                        <a:rPr lang="en-US" sz="1600" i="1" baseline="0" dirty="0"/>
                        <a:t>Theory: 0.00243 patterns/ pixel</a:t>
                      </a:r>
                    </a:p>
                    <a:p>
                      <a:pPr algn="ctr">
                        <a:lnSpc>
                          <a:spcPct val="200000"/>
                        </a:lnSpc>
                      </a:pPr>
                      <a:r>
                        <a:rPr lang="en-US" sz="1600" i="1" baseline="0" dirty="0"/>
                        <a:t>Experimental: 0.0025 patterns/ pixel</a:t>
                      </a:r>
                      <a:endParaRPr lang="en-US" sz="1600" i="1" dirty="0"/>
                    </a:p>
                    <a:p>
                      <a:pPr algn="r">
                        <a:lnSpc>
                          <a:spcPct val="200000"/>
                        </a:lnSpc>
                      </a:pPr>
                      <a:endParaRPr lang="en-US" sz="1600" i="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13850676"/>
                  </a:ext>
                </a:extLst>
              </a:tr>
            </a:tbl>
          </a:graphicData>
        </a:graphic>
      </p:graphicFrame>
      <p:grpSp>
        <p:nvGrpSpPr>
          <p:cNvPr id="35" name="Group 34"/>
          <p:cNvGrpSpPr/>
          <p:nvPr/>
        </p:nvGrpSpPr>
        <p:grpSpPr>
          <a:xfrm>
            <a:off x="2550430" y="1446191"/>
            <a:ext cx="2291445" cy="2217760"/>
            <a:chOff x="3205250" y="4667076"/>
            <a:chExt cx="2221782" cy="2190924"/>
          </a:xfrm>
        </p:grpSpPr>
        <p:pic>
          <p:nvPicPr>
            <p:cNvPr id="36" name="Content Placeholder 3">
              <a:extLst>
                <a:ext uri="{FF2B5EF4-FFF2-40B4-BE49-F238E27FC236}">
                  <a16:creationId xmlns:a16="http://schemas.microsoft.com/office/drawing/2014/main" id="{8872BA17-EE19-F544-8F68-A11C83BECDB2}"/>
                </a:ext>
              </a:extLst>
            </p:cNvPr>
            <p:cNvPicPr>
              <a:picLocks noChangeAspect="1"/>
            </p:cNvPicPr>
            <p:nvPr/>
          </p:nvPicPr>
          <p:blipFill>
            <a:blip r:embed="rId3">
              <a:lum contrast="40000"/>
            </a:blip>
            <a:stretch>
              <a:fillRect/>
            </a:stretch>
          </p:blipFill>
          <p:spPr>
            <a:xfrm>
              <a:off x="3205250" y="4667076"/>
              <a:ext cx="2221782" cy="2190924"/>
            </a:xfrm>
            <a:prstGeom prst="rect">
              <a:avLst/>
            </a:prstGeom>
          </p:spPr>
        </p:pic>
        <p:sp>
          <p:nvSpPr>
            <p:cNvPr id="37" name="Rectangle 36"/>
            <p:cNvSpPr/>
            <p:nvPr/>
          </p:nvSpPr>
          <p:spPr>
            <a:xfrm>
              <a:off x="3375024" y="4718050"/>
              <a:ext cx="1984375" cy="1990725"/>
            </a:xfrm>
            <a:prstGeom prst="rect">
              <a:avLst/>
            </a:prstGeom>
            <a:solidFill>
              <a:srgbClr val="FFF3DE"/>
            </a:solidFill>
            <a:ln>
              <a:solidFill>
                <a:srgbClr val="FFF3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 name="Group 22"/>
          <p:cNvGrpSpPr/>
          <p:nvPr/>
        </p:nvGrpSpPr>
        <p:grpSpPr>
          <a:xfrm>
            <a:off x="2567704" y="3953875"/>
            <a:ext cx="2292427" cy="2260037"/>
            <a:chOff x="3205250" y="4667076"/>
            <a:chExt cx="2221782" cy="2190924"/>
          </a:xfrm>
        </p:grpSpPr>
        <p:pic>
          <p:nvPicPr>
            <p:cNvPr id="24" name="Content Placeholder 3">
              <a:extLst>
                <a:ext uri="{FF2B5EF4-FFF2-40B4-BE49-F238E27FC236}">
                  <a16:creationId xmlns:a16="http://schemas.microsoft.com/office/drawing/2014/main" id="{8872BA17-EE19-F544-8F68-A11C83BECDB2}"/>
                </a:ext>
              </a:extLst>
            </p:cNvPr>
            <p:cNvPicPr>
              <a:picLocks noChangeAspect="1"/>
            </p:cNvPicPr>
            <p:nvPr/>
          </p:nvPicPr>
          <p:blipFill>
            <a:blip r:embed="rId3">
              <a:lum contrast="40000"/>
            </a:blip>
            <a:stretch>
              <a:fillRect/>
            </a:stretch>
          </p:blipFill>
          <p:spPr>
            <a:xfrm>
              <a:off x="3205250" y="4667076"/>
              <a:ext cx="2221782" cy="2190924"/>
            </a:xfrm>
            <a:prstGeom prst="rect">
              <a:avLst/>
            </a:prstGeom>
          </p:spPr>
        </p:pic>
        <p:sp>
          <p:nvSpPr>
            <p:cNvPr id="34" name="Rectangle 33"/>
            <p:cNvSpPr/>
            <p:nvPr/>
          </p:nvSpPr>
          <p:spPr>
            <a:xfrm>
              <a:off x="3375024" y="4718050"/>
              <a:ext cx="1984375" cy="1990725"/>
            </a:xfrm>
            <a:prstGeom prst="rect">
              <a:avLst/>
            </a:prstGeom>
            <a:solidFill>
              <a:srgbClr val="FFF3DE"/>
            </a:solidFill>
            <a:ln>
              <a:solidFill>
                <a:srgbClr val="FFF3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9" name="Picture 8"/>
          <p:cNvPicPr>
            <a:picLocks noChangeAspect="1"/>
          </p:cNvPicPr>
          <p:nvPr/>
        </p:nvPicPr>
        <p:blipFill rotWithShape="1">
          <a:blip r:embed="rId4">
            <a:extLst>
              <a:ext uri="{BEBA8EAE-BF5A-486C-A8C5-ECC9F3942E4B}">
                <a14:imgProps xmlns:a14="http://schemas.microsoft.com/office/drawing/2010/main">
                  <a14:imgLayer r:embed="rId5">
                    <a14:imgEffect>
                      <a14:saturation sat="62000"/>
                    </a14:imgEffect>
                    <a14:imgEffect>
                      <a14:brightnessContrast bright="-20000" contrast="50000"/>
                    </a14:imgEffect>
                  </a14:imgLayer>
                </a14:imgProps>
              </a:ext>
            </a:extLst>
          </a:blip>
          <a:srcRect l="7852" t="3434" r="2313" b="7071"/>
          <a:stretch/>
        </p:blipFill>
        <p:spPr>
          <a:xfrm>
            <a:off x="2728912" y="1494387"/>
            <a:ext cx="2057400" cy="2009776"/>
          </a:xfrm>
          <a:prstGeom prst="rect">
            <a:avLst/>
          </a:prstGeom>
        </p:spPr>
      </p:pic>
      <p:pic>
        <p:nvPicPr>
          <p:cNvPr id="6" name="Picture 5"/>
          <p:cNvPicPr>
            <a:picLocks noChangeAspect="1"/>
          </p:cNvPicPr>
          <p:nvPr/>
        </p:nvPicPr>
        <p:blipFill rotWithShape="1">
          <a:blip r:embed="rId6">
            <a:clrChange>
              <a:clrFrom>
                <a:srgbClr val="FFFFFF"/>
              </a:clrFrom>
              <a:clrTo>
                <a:srgbClr val="FFFFFF">
                  <a:alpha val="0"/>
                </a:srgbClr>
              </a:clrTo>
            </a:clrChange>
            <a:extLst>
              <a:ext uri="{BEBA8EAE-BF5A-486C-A8C5-ECC9F3942E4B}">
                <a14:imgProps xmlns:a14="http://schemas.microsoft.com/office/drawing/2010/main">
                  <a14:imgLayer r:embed="rId7">
                    <a14:imgEffect>
                      <a14:colorTemperature colorTemp="3459"/>
                    </a14:imgEffect>
                    <a14:imgEffect>
                      <a14:saturation sat="52000"/>
                    </a14:imgEffect>
                    <a14:imgEffect>
                      <a14:brightnessContrast bright="20000" contrast="40000"/>
                    </a14:imgEffect>
                  </a14:imgLayer>
                </a14:imgProps>
              </a:ext>
            </a:extLst>
          </a:blip>
          <a:srcRect l="7195" t="2085" r="3251" b="6231"/>
          <a:stretch/>
        </p:blipFill>
        <p:spPr>
          <a:xfrm>
            <a:off x="2714625" y="3992404"/>
            <a:ext cx="2085975" cy="2094072"/>
          </a:xfrm>
          <a:prstGeom prst="rect">
            <a:avLst/>
          </a:prstGeom>
        </p:spPr>
      </p:pic>
      <p:sp>
        <p:nvSpPr>
          <p:cNvPr id="2" name="Footer Placeholder 1"/>
          <p:cNvSpPr>
            <a:spLocks noGrp="1"/>
          </p:cNvSpPr>
          <p:nvPr>
            <p:ph type="ftr" sz="quarter" idx="10"/>
          </p:nvPr>
        </p:nvSpPr>
        <p:spPr/>
        <p:txBody>
          <a:bodyPr/>
          <a:lstStyle/>
          <a:p>
            <a:r>
              <a:rPr lang="en-SG" dirty="0"/>
              <a:t>SYPT 2020</a:t>
            </a:r>
          </a:p>
        </p:txBody>
      </p:sp>
      <p:sp>
        <p:nvSpPr>
          <p:cNvPr id="3" name="Slide Number Placeholder 2"/>
          <p:cNvSpPr>
            <a:spLocks noGrp="1"/>
          </p:cNvSpPr>
          <p:nvPr>
            <p:ph type="sldNum" sz="quarter" idx="11"/>
          </p:nvPr>
        </p:nvSpPr>
        <p:spPr/>
        <p:txBody>
          <a:bodyPr/>
          <a:lstStyle/>
          <a:p>
            <a:fld id="{6FB55397-3576-4B12-B4D8-3E370C504D99}" type="slidenum">
              <a:rPr lang="en-SG" smtClean="0"/>
              <a:t>47</a:t>
            </a:fld>
            <a:endParaRPr lang="en-SG"/>
          </a:p>
        </p:txBody>
      </p:sp>
      <p:sp>
        <p:nvSpPr>
          <p:cNvPr id="4" name="Title 3"/>
          <p:cNvSpPr>
            <a:spLocks noGrp="1"/>
          </p:cNvSpPr>
          <p:nvPr>
            <p:ph type="title"/>
          </p:nvPr>
        </p:nvSpPr>
        <p:spPr/>
        <p:txBody>
          <a:bodyPr/>
          <a:lstStyle/>
          <a:p>
            <a:r>
              <a:rPr lang="en-US" dirty="0"/>
              <a:t>Granular Pattern - Wavelength</a:t>
            </a:r>
          </a:p>
        </p:txBody>
      </p:sp>
      <p:grpSp>
        <p:nvGrpSpPr>
          <p:cNvPr id="25" name="Group 24">
            <a:extLst>
              <a:ext uri="{FF2B5EF4-FFF2-40B4-BE49-F238E27FC236}">
                <a16:creationId xmlns:a16="http://schemas.microsoft.com/office/drawing/2014/main" id="{0E3A7137-AA01-4EB1-BD3A-2A487073D941}"/>
              </a:ext>
            </a:extLst>
          </p:cNvPr>
          <p:cNvGrpSpPr/>
          <p:nvPr/>
        </p:nvGrpSpPr>
        <p:grpSpPr>
          <a:xfrm>
            <a:off x="1183167" y="6269881"/>
            <a:ext cx="6777665" cy="344469"/>
            <a:chOff x="164165" y="6353803"/>
            <a:chExt cx="6777665" cy="344469"/>
          </a:xfrm>
        </p:grpSpPr>
        <p:sp>
          <p:nvSpPr>
            <p:cNvPr id="26" name="TextBox 25">
              <a:extLst>
                <a:ext uri="{FF2B5EF4-FFF2-40B4-BE49-F238E27FC236}">
                  <a16:creationId xmlns:a16="http://schemas.microsoft.com/office/drawing/2014/main" id="{80AAD0A4-97ED-4120-A4C9-E6B44E876CC9}"/>
                </a:ext>
              </a:extLst>
            </p:cNvPr>
            <p:cNvSpPr txBox="1"/>
            <p:nvPr/>
          </p:nvSpPr>
          <p:spPr>
            <a:xfrm>
              <a:off x="2189065" y="6353804"/>
              <a:ext cx="1034963" cy="307777"/>
            </a:xfrm>
            <a:prstGeom prst="rect">
              <a:avLst/>
            </a:prstGeom>
            <a:noFill/>
          </p:spPr>
          <p:txBody>
            <a:bodyPr wrap="none" rtlCol="0">
              <a:spAutoFit/>
            </a:bodyPr>
            <a:lstStyle/>
            <a:p>
              <a:pPr algn="ctr"/>
              <a:r>
                <a:rPr lang="en-SG" sz="1400" dirty="0">
                  <a:ea typeface="Segoe UI" charset="0"/>
                  <a:cs typeface="Segoe UI" charset="0"/>
                </a:rPr>
                <a:t>Qualitative</a:t>
              </a:r>
            </a:p>
          </p:txBody>
        </p:sp>
        <p:sp>
          <p:nvSpPr>
            <p:cNvPr id="27" name="TextBox 26">
              <a:extLst>
                <a:ext uri="{FF2B5EF4-FFF2-40B4-BE49-F238E27FC236}">
                  <a16:creationId xmlns:a16="http://schemas.microsoft.com/office/drawing/2014/main" id="{CB06E594-14E8-4349-A3B2-51B1C83AB8C8}"/>
                </a:ext>
              </a:extLst>
            </p:cNvPr>
            <p:cNvSpPr txBox="1"/>
            <p:nvPr/>
          </p:nvSpPr>
          <p:spPr>
            <a:xfrm>
              <a:off x="3860508" y="6353803"/>
              <a:ext cx="1153586" cy="307777"/>
            </a:xfrm>
            <a:prstGeom prst="rect">
              <a:avLst/>
            </a:prstGeom>
            <a:noFill/>
            <a:ln>
              <a:noFill/>
            </a:ln>
          </p:spPr>
          <p:txBody>
            <a:bodyPr wrap="none" rtlCol="0">
              <a:spAutoFit/>
            </a:bodyPr>
            <a:lstStyle/>
            <a:p>
              <a:pPr algn="ctr"/>
              <a:r>
                <a:rPr lang="en-SG" sz="1400" b="0" dirty="0">
                  <a:ln>
                    <a:noFill/>
                  </a:ln>
                  <a:solidFill>
                    <a:srgbClr val="C00000"/>
                  </a:solidFill>
                  <a:latin typeface="Segoe UI" charset="0"/>
                  <a:ea typeface="Segoe UI" charset="0"/>
                  <a:cs typeface="Segoe UI" charset="0"/>
                </a:rPr>
                <a:t>Quantitative</a:t>
              </a:r>
            </a:p>
          </p:txBody>
        </p:sp>
        <p:sp>
          <p:nvSpPr>
            <p:cNvPr id="28" name="TextBox 27">
              <a:extLst>
                <a:ext uri="{FF2B5EF4-FFF2-40B4-BE49-F238E27FC236}">
                  <a16:creationId xmlns:a16="http://schemas.microsoft.com/office/drawing/2014/main" id="{E642D2CC-CF26-46EF-A352-43F1F7A7DE0E}"/>
                </a:ext>
              </a:extLst>
            </p:cNvPr>
            <p:cNvSpPr txBox="1"/>
            <p:nvPr/>
          </p:nvSpPr>
          <p:spPr>
            <a:xfrm>
              <a:off x="5612553" y="6353803"/>
              <a:ext cx="1034257" cy="307777"/>
            </a:xfrm>
            <a:prstGeom prst="rect">
              <a:avLst/>
            </a:prstGeom>
            <a:noFill/>
          </p:spPr>
          <p:txBody>
            <a:bodyPr wrap="none" rtlCol="0">
              <a:spAutoFit/>
            </a:bodyPr>
            <a:lstStyle/>
            <a:p>
              <a:pPr algn="ctr"/>
              <a:r>
                <a:rPr lang="en-SG" sz="1400" dirty="0"/>
                <a:t>Conclusion</a:t>
              </a:r>
            </a:p>
          </p:txBody>
        </p:sp>
        <p:cxnSp>
          <p:nvCxnSpPr>
            <p:cNvPr id="29" name="Straight Connector 28">
              <a:extLst>
                <a:ext uri="{FF2B5EF4-FFF2-40B4-BE49-F238E27FC236}">
                  <a16:creationId xmlns:a16="http://schemas.microsoft.com/office/drawing/2014/main" id="{3C5A11E0-5486-4291-BAFC-4703AFFBA72B}"/>
                </a:ext>
              </a:extLst>
            </p:cNvPr>
            <p:cNvCxnSpPr>
              <a:cxnSpLocks/>
            </p:cNvCxnSpPr>
            <p:nvPr/>
          </p:nvCxnSpPr>
          <p:spPr>
            <a:xfrm flipV="1">
              <a:off x="164165" y="6695222"/>
              <a:ext cx="1624295" cy="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C038DE49-FC64-4960-AFBE-A134066B0299}"/>
                </a:ext>
              </a:extLst>
            </p:cNvPr>
            <p:cNvSpPr txBox="1"/>
            <p:nvPr/>
          </p:nvSpPr>
          <p:spPr>
            <a:xfrm>
              <a:off x="407967" y="6353806"/>
              <a:ext cx="1131335" cy="307777"/>
            </a:xfrm>
            <a:prstGeom prst="rect">
              <a:avLst/>
            </a:prstGeom>
            <a:noFill/>
          </p:spPr>
          <p:txBody>
            <a:bodyPr wrap="none" rtlCol="0">
              <a:spAutoFit/>
            </a:bodyPr>
            <a:lstStyle/>
            <a:p>
              <a:pPr algn="ctr"/>
              <a:r>
                <a:rPr lang="en-SG" sz="1400" dirty="0">
                  <a:cs typeface="Segoe UI Semibold" panose="020B0702040204020203" pitchFamily="34" charset="0"/>
                </a:rPr>
                <a:t>Introduction</a:t>
              </a:r>
            </a:p>
          </p:txBody>
        </p:sp>
        <p:cxnSp>
          <p:nvCxnSpPr>
            <p:cNvPr id="31" name="Straight Connector 30">
              <a:extLst>
                <a:ext uri="{FF2B5EF4-FFF2-40B4-BE49-F238E27FC236}">
                  <a16:creationId xmlns:a16="http://schemas.microsoft.com/office/drawing/2014/main" id="{0B173E45-F167-485F-A5F6-AE1D1B0940DF}"/>
                </a:ext>
              </a:extLst>
            </p:cNvPr>
            <p:cNvCxnSpPr>
              <a:cxnSpLocks/>
            </p:cNvCxnSpPr>
            <p:nvPr/>
          </p:nvCxnSpPr>
          <p:spPr>
            <a:xfrm flipV="1">
              <a:off x="1880544" y="6695220"/>
              <a:ext cx="1624295" cy="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2D103EE8-4103-4552-9545-15389E7BA077}"/>
                </a:ext>
              </a:extLst>
            </p:cNvPr>
            <p:cNvCxnSpPr>
              <a:cxnSpLocks/>
            </p:cNvCxnSpPr>
            <p:nvPr/>
          </p:nvCxnSpPr>
          <p:spPr>
            <a:xfrm flipV="1">
              <a:off x="3596923" y="6698270"/>
              <a:ext cx="1624295" cy="2"/>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A421A564-AF8E-4A82-B1BF-AC07D1BFBC26}"/>
                </a:ext>
              </a:extLst>
            </p:cNvPr>
            <p:cNvCxnSpPr>
              <a:cxnSpLocks/>
            </p:cNvCxnSpPr>
            <p:nvPr/>
          </p:nvCxnSpPr>
          <p:spPr>
            <a:xfrm flipV="1">
              <a:off x="5317535" y="6695218"/>
              <a:ext cx="1624295" cy="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7" name="Picture 6"/>
          <p:cNvPicPr>
            <a:picLocks noChangeAspect="1"/>
          </p:cNvPicPr>
          <p:nvPr/>
        </p:nvPicPr>
        <p:blipFill rotWithShape="1">
          <a:blip r:embed="rId8" cstate="print">
            <a:extLst>
              <a:ext uri="{BEBA8EAE-BF5A-486C-A8C5-ECC9F3942E4B}">
                <a14:imgProps xmlns:a14="http://schemas.microsoft.com/office/drawing/2010/main">
                  <a14:imgLayer r:embed="rId9">
                    <a14:imgEffect>
                      <a14:brightnessContrast bright="40000"/>
                    </a14:imgEffect>
                  </a14:imgLayer>
                </a14:imgProps>
              </a:ext>
              <a:ext uri="{28A0092B-C50C-407E-A947-70E740481C1C}">
                <a14:useLocalDpi xmlns:a14="http://schemas.microsoft.com/office/drawing/2010/main" val="0"/>
              </a:ext>
            </a:extLst>
          </a:blip>
          <a:srcRect l="43012" t="37848" r="42543" b="39770"/>
          <a:stretch/>
        </p:blipFill>
        <p:spPr>
          <a:xfrm>
            <a:off x="232839" y="1484653"/>
            <a:ext cx="2020413" cy="2087021"/>
          </a:xfrm>
          <a:prstGeom prst="rect">
            <a:avLst/>
          </a:prstGeom>
        </p:spPr>
      </p:pic>
      <p:pic>
        <p:nvPicPr>
          <p:cNvPr id="8" name="Picture 7"/>
          <p:cNvPicPr>
            <a:picLocks noChangeAspect="1"/>
          </p:cNvPicPr>
          <p:nvPr/>
        </p:nvPicPr>
        <p:blipFill rotWithShape="1">
          <a:blip r:embed="rId10" cstate="print">
            <a:extLst>
              <a:ext uri="{BEBA8EAE-BF5A-486C-A8C5-ECC9F3942E4B}">
                <a14:imgProps xmlns:a14="http://schemas.microsoft.com/office/drawing/2010/main">
                  <a14:imgLayer r:embed="rId11">
                    <a14:imgEffect>
                      <a14:brightnessContrast bright="40000"/>
                    </a14:imgEffect>
                  </a14:imgLayer>
                </a14:imgProps>
              </a:ext>
              <a:ext uri="{28A0092B-C50C-407E-A947-70E740481C1C}">
                <a14:useLocalDpi xmlns:a14="http://schemas.microsoft.com/office/drawing/2010/main" val="0"/>
              </a:ext>
            </a:extLst>
          </a:blip>
          <a:srcRect l="45026" t="39150" r="41482" b="40135"/>
          <a:stretch/>
        </p:blipFill>
        <p:spPr>
          <a:xfrm>
            <a:off x="256832" y="3985875"/>
            <a:ext cx="2013772" cy="2061154"/>
          </a:xfrm>
          <a:prstGeom prst="rect">
            <a:avLst/>
          </a:prstGeom>
        </p:spPr>
      </p:pic>
      <p:sp>
        <p:nvSpPr>
          <p:cNvPr id="18" name="TextBox 17"/>
          <p:cNvSpPr txBox="1"/>
          <p:nvPr/>
        </p:nvSpPr>
        <p:spPr>
          <a:xfrm>
            <a:off x="3349145" y="3425363"/>
            <a:ext cx="950794" cy="369332"/>
          </a:xfrm>
          <a:prstGeom prst="rect">
            <a:avLst/>
          </a:prstGeom>
          <a:solidFill>
            <a:srgbClr val="FFC524">
              <a:alpha val="73000"/>
            </a:srgbClr>
          </a:solidFill>
          <a:ln w="38100">
            <a:solidFill>
              <a:schemeClr val="tx1"/>
            </a:solidFill>
          </a:ln>
        </p:spPr>
        <p:txBody>
          <a:bodyPr wrap="square" rtlCol="0">
            <a:spAutoFit/>
          </a:bodyPr>
          <a:lstStyle/>
          <a:p>
            <a:r>
              <a:rPr lang="en-US" i="1" dirty="0"/>
              <a:t>Theory</a:t>
            </a:r>
          </a:p>
        </p:txBody>
      </p:sp>
      <p:sp>
        <p:nvSpPr>
          <p:cNvPr id="19" name="TextBox 18"/>
          <p:cNvSpPr txBox="1"/>
          <p:nvPr/>
        </p:nvSpPr>
        <p:spPr>
          <a:xfrm>
            <a:off x="3349145" y="5844581"/>
            <a:ext cx="950794" cy="369332"/>
          </a:xfrm>
          <a:prstGeom prst="rect">
            <a:avLst/>
          </a:prstGeom>
          <a:solidFill>
            <a:srgbClr val="FFC524">
              <a:alpha val="73000"/>
            </a:srgbClr>
          </a:solidFill>
          <a:ln w="38100">
            <a:solidFill>
              <a:schemeClr val="tx1"/>
            </a:solidFill>
          </a:ln>
        </p:spPr>
        <p:txBody>
          <a:bodyPr wrap="square" rtlCol="0">
            <a:spAutoFit/>
          </a:bodyPr>
          <a:lstStyle/>
          <a:p>
            <a:r>
              <a:rPr lang="en-US" i="1" dirty="0"/>
              <a:t>Theory</a:t>
            </a:r>
          </a:p>
        </p:txBody>
      </p:sp>
      <p:sp>
        <p:nvSpPr>
          <p:cNvPr id="20" name="TextBox 19"/>
          <p:cNvSpPr txBox="1"/>
          <p:nvPr/>
        </p:nvSpPr>
        <p:spPr>
          <a:xfrm>
            <a:off x="534800" y="3425363"/>
            <a:ext cx="1457836" cy="369332"/>
          </a:xfrm>
          <a:prstGeom prst="rect">
            <a:avLst/>
          </a:prstGeom>
          <a:solidFill>
            <a:srgbClr val="FFC524">
              <a:alpha val="73000"/>
            </a:srgbClr>
          </a:solidFill>
          <a:ln w="38100">
            <a:solidFill>
              <a:schemeClr val="tx1"/>
            </a:solidFill>
          </a:ln>
        </p:spPr>
        <p:txBody>
          <a:bodyPr wrap="square" rtlCol="0">
            <a:spAutoFit/>
          </a:bodyPr>
          <a:lstStyle/>
          <a:p>
            <a:r>
              <a:rPr lang="en-US" i="1" dirty="0"/>
              <a:t>Experimental</a:t>
            </a:r>
          </a:p>
        </p:txBody>
      </p:sp>
      <p:sp>
        <p:nvSpPr>
          <p:cNvPr id="21" name="TextBox 20"/>
          <p:cNvSpPr txBox="1"/>
          <p:nvPr/>
        </p:nvSpPr>
        <p:spPr>
          <a:xfrm>
            <a:off x="534800" y="5859451"/>
            <a:ext cx="1457836" cy="369332"/>
          </a:xfrm>
          <a:prstGeom prst="rect">
            <a:avLst/>
          </a:prstGeom>
          <a:solidFill>
            <a:srgbClr val="FFC524">
              <a:alpha val="73000"/>
            </a:srgbClr>
          </a:solidFill>
          <a:ln w="38100">
            <a:solidFill>
              <a:schemeClr val="tx1"/>
            </a:solidFill>
          </a:ln>
        </p:spPr>
        <p:txBody>
          <a:bodyPr wrap="square" rtlCol="0">
            <a:spAutoFit/>
          </a:bodyPr>
          <a:lstStyle/>
          <a:p>
            <a:r>
              <a:rPr lang="en-US" i="1" dirty="0"/>
              <a:t>Experimental</a:t>
            </a:r>
          </a:p>
        </p:txBody>
      </p:sp>
      <mc:AlternateContent xmlns:mc="http://schemas.openxmlformats.org/markup-compatibility/2006" xmlns:a14="http://schemas.microsoft.com/office/drawing/2010/main">
        <mc:Choice Requires="a14">
          <p:sp>
            <p:nvSpPr>
              <p:cNvPr id="5" name="TextBox 4"/>
              <p:cNvSpPr txBox="1"/>
              <p:nvPr/>
            </p:nvSpPr>
            <p:spPr>
              <a:xfrm>
                <a:off x="4634272" y="3618202"/>
                <a:ext cx="332655" cy="153888"/>
              </a:xfrm>
              <a:prstGeom prst="rect">
                <a:avLst/>
              </a:prstGeom>
              <a:noFill/>
              <a:ln w="38100">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000" b="0" i="1" smtClean="0">
                          <a:solidFill>
                            <a:srgbClr val="ADA79C"/>
                          </a:solidFill>
                          <a:latin typeface="Cambria Math" panose="02040503050406030204" pitchFamily="18" charset="0"/>
                        </a:rPr>
                        <m:t>𝑃𝑖𝑥𝑒𝑙</m:t>
                      </m:r>
                    </m:oMath>
                  </m:oMathPara>
                </a14:m>
                <a:endParaRPr lang="en-US" sz="1000" i="1" dirty="0">
                  <a:solidFill>
                    <a:srgbClr val="ADA79C"/>
                  </a:solidFill>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4634272" y="3618202"/>
                <a:ext cx="332655" cy="153888"/>
              </a:xfrm>
              <a:prstGeom prst="rect">
                <a:avLst/>
              </a:prstGeom>
              <a:blipFill>
                <a:blip r:embed="rId12"/>
                <a:stretch>
                  <a:fillRect l="-9091" r="-7273" b="-12000"/>
                </a:stretch>
              </a:blipFill>
              <a:ln w="3810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p:cNvSpPr txBox="1"/>
              <p:nvPr/>
            </p:nvSpPr>
            <p:spPr>
              <a:xfrm>
                <a:off x="4661733" y="6151021"/>
                <a:ext cx="332655" cy="153888"/>
              </a:xfrm>
              <a:prstGeom prst="rect">
                <a:avLst/>
              </a:prstGeom>
              <a:noFill/>
              <a:ln w="38100">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000" b="0" i="1" smtClean="0">
                          <a:solidFill>
                            <a:srgbClr val="ADA79C"/>
                          </a:solidFill>
                          <a:latin typeface="Cambria Math" panose="02040503050406030204" pitchFamily="18" charset="0"/>
                        </a:rPr>
                        <m:t>𝑃𝑖𝑥𝑒𝑙</m:t>
                      </m:r>
                    </m:oMath>
                  </m:oMathPara>
                </a14:m>
                <a:endParaRPr lang="en-US" sz="1000" i="1" dirty="0">
                  <a:solidFill>
                    <a:srgbClr val="ADA79C"/>
                  </a:solidFill>
                </a:endParaRPr>
              </a:p>
            </p:txBody>
          </p:sp>
        </mc:Choice>
        <mc:Fallback xmlns="">
          <p:sp>
            <p:nvSpPr>
              <p:cNvPr id="38" name="TextBox 37"/>
              <p:cNvSpPr txBox="1">
                <a:spLocks noRot="1" noChangeAspect="1" noMove="1" noResize="1" noEditPoints="1" noAdjustHandles="1" noChangeArrowheads="1" noChangeShapeType="1" noTextEdit="1"/>
              </p:cNvSpPr>
              <p:nvPr/>
            </p:nvSpPr>
            <p:spPr>
              <a:xfrm>
                <a:off x="4661733" y="6151021"/>
                <a:ext cx="332655" cy="153888"/>
              </a:xfrm>
              <a:prstGeom prst="rect">
                <a:avLst/>
              </a:prstGeom>
              <a:blipFill>
                <a:blip r:embed="rId12"/>
                <a:stretch>
                  <a:fillRect l="-9259" r="-9259" b="-12000"/>
                </a:stretch>
              </a:blipFill>
              <a:ln w="3810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p:cNvSpPr txBox="1"/>
              <p:nvPr/>
            </p:nvSpPr>
            <p:spPr>
              <a:xfrm>
                <a:off x="2224796" y="3886806"/>
                <a:ext cx="332655" cy="153888"/>
              </a:xfrm>
              <a:prstGeom prst="rect">
                <a:avLst/>
              </a:prstGeom>
              <a:noFill/>
              <a:ln w="38100">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000" b="0" i="1" smtClean="0">
                          <a:solidFill>
                            <a:srgbClr val="ADA79C"/>
                          </a:solidFill>
                          <a:latin typeface="Cambria Math" panose="02040503050406030204" pitchFamily="18" charset="0"/>
                        </a:rPr>
                        <m:t>𝑃𝑖𝑥𝑒𝑙</m:t>
                      </m:r>
                    </m:oMath>
                  </m:oMathPara>
                </a14:m>
                <a:endParaRPr lang="en-US" sz="1000" i="1" dirty="0">
                  <a:solidFill>
                    <a:srgbClr val="ADA79C"/>
                  </a:solidFill>
                </a:endParaRPr>
              </a:p>
            </p:txBody>
          </p:sp>
        </mc:Choice>
        <mc:Fallback xmlns="">
          <p:sp>
            <p:nvSpPr>
              <p:cNvPr id="39" name="TextBox 38"/>
              <p:cNvSpPr txBox="1">
                <a:spLocks noRot="1" noChangeAspect="1" noMove="1" noResize="1" noEditPoints="1" noAdjustHandles="1" noChangeArrowheads="1" noChangeShapeType="1" noTextEdit="1"/>
              </p:cNvSpPr>
              <p:nvPr/>
            </p:nvSpPr>
            <p:spPr>
              <a:xfrm>
                <a:off x="2224796" y="3886806"/>
                <a:ext cx="332655" cy="153888"/>
              </a:xfrm>
              <a:prstGeom prst="rect">
                <a:avLst/>
              </a:prstGeom>
              <a:blipFill>
                <a:blip r:embed="rId12"/>
                <a:stretch>
                  <a:fillRect l="-9091" r="-7273" b="-12000"/>
                </a:stretch>
              </a:blipFill>
              <a:ln w="3810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p:cNvSpPr txBox="1"/>
              <p:nvPr/>
            </p:nvSpPr>
            <p:spPr>
              <a:xfrm>
                <a:off x="2235049" y="1390976"/>
                <a:ext cx="332655" cy="153888"/>
              </a:xfrm>
              <a:prstGeom prst="rect">
                <a:avLst/>
              </a:prstGeom>
              <a:noFill/>
              <a:ln w="38100">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000" b="0" i="1" smtClean="0">
                          <a:solidFill>
                            <a:srgbClr val="ADA79C"/>
                          </a:solidFill>
                          <a:latin typeface="Cambria Math" panose="02040503050406030204" pitchFamily="18" charset="0"/>
                        </a:rPr>
                        <m:t>𝑃𝑖𝑥𝑒𝑙</m:t>
                      </m:r>
                    </m:oMath>
                  </m:oMathPara>
                </a14:m>
                <a:endParaRPr lang="en-US" sz="1000" i="1" dirty="0">
                  <a:solidFill>
                    <a:srgbClr val="ADA79C"/>
                  </a:solidFill>
                </a:endParaRPr>
              </a:p>
            </p:txBody>
          </p:sp>
        </mc:Choice>
        <mc:Fallback xmlns="">
          <p:sp>
            <p:nvSpPr>
              <p:cNvPr id="40" name="TextBox 39"/>
              <p:cNvSpPr txBox="1">
                <a:spLocks noRot="1" noChangeAspect="1" noMove="1" noResize="1" noEditPoints="1" noAdjustHandles="1" noChangeArrowheads="1" noChangeShapeType="1" noTextEdit="1"/>
              </p:cNvSpPr>
              <p:nvPr/>
            </p:nvSpPr>
            <p:spPr>
              <a:xfrm>
                <a:off x="2235049" y="1390976"/>
                <a:ext cx="332655" cy="153888"/>
              </a:xfrm>
              <a:prstGeom prst="rect">
                <a:avLst/>
              </a:prstGeom>
              <a:blipFill>
                <a:blip r:embed="rId12"/>
                <a:stretch>
                  <a:fillRect l="-9259" r="-9259" b="-12000"/>
                </a:stretch>
              </a:blipFill>
              <a:ln w="38100">
                <a:noFill/>
              </a:ln>
            </p:spPr>
            <p:txBody>
              <a:bodyPr/>
              <a:lstStyle/>
              <a:p>
                <a:r>
                  <a:rPr lang="en-US">
                    <a:noFill/>
                  </a:rPr>
                  <a:t> </a:t>
                </a:r>
              </a:p>
            </p:txBody>
          </p:sp>
        </mc:Fallback>
      </mc:AlternateContent>
    </p:spTree>
    <p:extLst>
      <p:ext uri="{BB962C8B-B14F-4D97-AF65-F5344CB8AC3E}">
        <p14:creationId xmlns:p14="http://schemas.microsoft.com/office/powerpoint/2010/main" val="26374326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wipe(left)">
                                      <p:cBhvr>
                                        <p:cTn id="10" dur="500"/>
                                        <p:tgtEl>
                                          <p:spTgt spid="19"/>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wipe(left)">
                                      <p:cBhvr>
                                        <p:cTn id="13" dur="500"/>
                                        <p:tgtEl>
                                          <p:spTgt spid="20"/>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wipe(left)">
                                      <p:cBhvr>
                                        <p:cTn id="16"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0" grpId="0" animBg="1"/>
      <p:bldP spid="21"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Table 13"/>
          <p:cNvGraphicFramePr>
            <a:graphicFrameLocks noGrp="1"/>
          </p:cNvGraphicFramePr>
          <p:nvPr>
            <p:extLst>
              <p:ext uri="{D42A27DB-BD31-4B8C-83A1-F6EECF244321}">
                <p14:modId xmlns:p14="http://schemas.microsoft.com/office/powerpoint/2010/main" val="2690026798"/>
              </p:ext>
            </p:extLst>
          </p:nvPr>
        </p:nvGraphicFramePr>
        <p:xfrm>
          <a:off x="111469" y="1621454"/>
          <a:ext cx="8824743" cy="4726006"/>
        </p:xfrm>
        <a:graphic>
          <a:graphicData uri="http://schemas.openxmlformats.org/drawingml/2006/table">
            <a:tbl>
              <a:tblPr firstRow="1" bandRow="1">
                <a:tableStyleId>{2D5ABB26-0587-4C30-8999-92F81FD0307C}</a:tableStyleId>
              </a:tblPr>
              <a:tblGrid>
                <a:gridCol w="2993681">
                  <a:extLst>
                    <a:ext uri="{9D8B030D-6E8A-4147-A177-3AD203B41FA5}">
                      <a16:colId xmlns:a16="http://schemas.microsoft.com/office/drawing/2014/main" val="3884249375"/>
                    </a:ext>
                  </a:extLst>
                </a:gridCol>
                <a:gridCol w="2971800">
                  <a:extLst>
                    <a:ext uri="{9D8B030D-6E8A-4147-A177-3AD203B41FA5}">
                      <a16:colId xmlns:a16="http://schemas.microsoft.com/office/drawing/2014/main" val="421728719"/>
                    </a:ext>
                  </a:extLst>
                </a:gridCol>
                <a:gridCol w="2859262">
                  <a:extLst>
                    <a:ext uri="{9D8B030D-6E8A-4147-A177-3AD203B41FA5}">
                      <a16:colId xmlns:a16="http://schemas.microsoft.com/office/drawing/2014/main" val="3121983759"/>
                    </a:ext>
                  </a:extLst>
                </a:gridCol>
              </a:tblGrid>
              <a:tr h="1839840">
                <a:tc>
                  <a:txBody>
                    <a:bodyPr/>
                    <a:lstStyle/>
                    <a:p>
                      <a:pPr algn="r">
                        <a:lnSpc>
                          <a:spcPct val="200000"/>
                        </a:lnSpc>
                      </a:pPr>
                      <a:endParaRPr lang="en-US" sz="1800" b="0" i="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lnSpc>
                          <a:spcPct val="200000"/>
                        </a:lnSpc>
                      </a:pPr>
                      <a:endParaRPr lang="en-US" sz="1800" b="0" i="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200000"/>
                        </a:lnSpc>
                      </a:pPr>
                      <a:endParaRPr lang="en-US" sz="1600" i="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83608597"/>
                  </a:ext>
                </a:extLst>
              </a:tr>
              <a:tr h="1941286">
                <a:tc>
                  <a:txBody>
                    <a:bodyPr/>
                    <a:lstStyle/>
                    <a:p>
                      <a:pPr algn="r">
                        <a:lnSpc>
                          <a:spcPct val="200000"/>
                        </a:lnSpc>
                      </a:pPr>
                      <a:endParaRPr lang="en-US" sz="1800" i="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lnSpc>
                          <a:spcPct val="200000"/>
                        </a:lnSpc>
                      </a:pPr>
                      <a:endParaRPr lang="en-US" sz="1800" i="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lnSpc>
                          <a:spcPct val="200000"/>
                        </a:lnSpc>
                      </a:pPr>
                      <a:endParaRPr lang="en-US" sz="1600" i="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13850676"/>
                  </a:ext>
                </a:extLst>
              </a:tr>
              <a:tr h="937260">
                <a:tc>
                  <a:txBody>
                    <a:bodyPr/>
                    <a:lstStyle/>
                    <a:p>
                      <a:pPr algn="ctr">
                        <a:lnSpc>
                          <a:spcPct val="100000"/>
                        </a:lnSpc>
                      </a:pPr>
                      <a:r>
                        <a:rPr lang="en-US" sz="1400" i="1" dirty="0"/>
                        <a:t>Speckle Contrast</a:t>
                      </a:r>
                      <a:endParaRPr lang="en-US" sz="1400" i="1" baseline="0" dirty="0"/>
                    </a:p>
                    <a:p>
                      <a:pPr algn="ctr">
                        <a:lnSpc>
                          <a:spcPct val="100000"/>
                        </a:lnSpc>
                      </a:pPr>
                      <a:r>
                        <a:rPr lang="en-US" sz="1400" i="1" baseline="0" dirty="0"/>
                        <a:t>Sand Paper Grit Size = 220</a:t>
                      </a:r>
                    </a:p>
                    <a:p>
                      <a:pPr algn="ctr">
                        <a:lnSpc>
                          <a:spcPct val="100000"/>
                        </a:lnSpc>
                      </a:pPr>
                      <a:r>
                        <a:rPr lang="en-US" sz="1400" i="1" baseline="0" dirty="0"/>
                        <a:t>Theory: 0.59</a:t>
                      </a:r>
                    </a:p>
                    <a:p>
                      <a:pPr algn="ctr">
                        <a:lnSpc>
                          <a:spcPct val="100000"/>
                        </a:lnSpc>
                      </a:pPr>
                      <a:r>
                        <a:rPr lang="en-US" sz="1400" i="1" baseline="0" dirty="0"/>
                        <a:t>Experimental: 0.603639</a:t>
                      </a:r>
                      <a:endParaRPr lang="en-US" sz="1400" i="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0000"/>
                        </a:lnSpc>
                      </a:pPr>
                      <a:r>
                        <a:rPr lang="en-US" sz="1400" i="1" dirty="0"/>
                        <a:t>Speckle Contrast</a:t>
                      </a:r>
                      <a:endParaRPr lang="en-US" sz="1400" i="1" baseline="0" dirty="0"/>
                    </a:p>
                    <a:p>
                      <a:pPr algn="ctr">
                        <a:lnSpc>
                          <a:spcPct val="100000"/>
                        </a:lnSpc>
                      </a:pPr>
                      <a:r>
                        <a:rPr lang="en-US" sz="1400" i="1" baseline="0" dirty="0"/>
                        <a:t>Sand Grit Size = 320</a:t>
                      </a:r>
                    </a:p>
                    <a:p>
                      <a:pPr algn="ctr">
                        <a:lnSpc>
                          <a:spcPct val="100000"/>
                        </a:lnSpc>
                      </a:pPr>
                      <a:r>
                        <a:rPr lang="en-US" sz="1400" i="1" baseline="0" dirty="0"/>
                        <a:t>Theory: 0.64</a:t>
                      </a:r>
                    </a:p>
                    <a:p>
                      <a:pPr algn="ctr">
                        <a:lnSpc>
                          <a:spcPct val="100000"/>
                        </a:lnSpc>
                      </a:pPr>
                      <a:r>
                        <a:rPr lang="en-US" sz="1400" i="1" baseline="0" dirty="0"/>
                        <a:t>Experimental: 0.64789</a:t>
                      </a:r>
                      <a:endParaRPr lang="en-US" sz="1400" i="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0000"/>
                        </a:lnSpc>
                      </a:pPr>
                      <a:r>
                        <a:rPr lang="en-US" sz="1400" i="1" dirty="0"/>
                        <a:t>Speckle Contrast</a:t>
                      </a:r>
                      <a:endParaRPr lang="en-US" sz="1400" i="1" baseline="0" dirty="0"/>
                    </a:p>
                    <a:p>
                      <a:pPr algn="ctr">
                        <a:lnSpc>
                          <a:spcPct val="100000"/>
                        </a:lnSpc>
                      </a:pPr>
                      <a:r>
                        <a:rPr lang="en-US" sz="1400" i="1" baseline="0" dirty="0"/>
                        <a:t>Grit Size = 800</a:t>
                      </a:r>
                    </a:p>
                    <a:p>
                      <a:pPr algn="ctr">
                        <a:lnSpc>
                          <a:spcPct val="100000"/>
                        </a:lnSpc>
                      </a:pPr>
                      <a:r>
                        <a:rPr lang="en-US" sz="1400" i="1" baseline="0" dirty="0"/>
                        <a:t>Theory: 0.86</a:t>
                      </a:r>
                    </a:p>
                    <a:p>
                      <a:pPr algn="ctr">
                        <a:lnSpc>
                          <a:spcPct val="100000"/>
                        </a:lnSpc>
                      </a:pPr>
                      <a:r>
                        <a:rPr lang="en-US" sz="1400" i="1" baseline="0" dirty="0"/>
                        <a:t>Experimental: 0.83124</a:t>
                      </a:r>
                      <a:endParaRPr lang="en-US" sz="1400" i="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81906283"/>
                  </a:ext>
                </a:extLst>
              </a:tr>
            </a:tbl>
          </a:graphicData>
        </a:graphic>
      </p:graphicFrame>
      <p:grpSp>
        <p:nvGrpSpPr>
          <p:cNvPr id="38" name="Group 37"/>
          <p:cNvGrpSpPr/>
          <p:nvPr/>
        </p:nvGrpSpPr>
        <p:grpSpPr>
          <a:xfrm>
            <a:off x="3208068" y="3501180"/>
            <a:ext cx="1868758" cy="1771861"/>
            <a:chOff x="3205250" y="4667076"/>
            <a:chExt cx="2221782" cy="2190924"/>
          </a:xfrm>
        </p:grpSpPr>
        <p:pic>
          <p:nvPicPr>
            <p:cNvPr id="39" name="Content Placeholder 3">
              <a:extLst>
                <a:ext uri="{FF2B5EF4-FFF2-40B4-BE49-F238E27FC236}">
                  <a16:creationId xmlns:a16="http://schemas.microsoft.com/office/drawing/2014/main" id="{8872BA17-EE19-F544-8F68-A11C83BECDB2}"/>
                </a:ext>
              </a:extLst>
            </p:cNvPr>
            <p:cNvPicPr>
              <a:picLocks noChangeAspect="1"/>
            </p:cNvPicPr>
            <p:nvPr/>
          </p:nvPicPr>
          <p:blipFill>
            <a:blip r:embed="rId3">
              <a:lum contrast="40000"/>
            </a:blip>
            <a:stretch>
              <a:fillRect/>
            </a:stretch>
          </p:blipFill>
          <p:spPr>
            <a:xfrm>
              <a:off x="3205250" y="4667076"/>
              <a:ext cx="2221782" cy="2190924"/>
            </a:xfrm>
            <a:prstGeom prst="rect">
              <a:avLst/>
            </a:prstGeom>
          </p:spPr>
        </p:pic>
        <p:sp>
          <p:nvSpPr>
            <p:cNvPr id="40" name="Rectangle 39"/>
            <p:cNvSpPr/>
            <p:nvPr/>
          </p:nvSpPr>
          <p:spPr>
            <a:xfrm>
              <a:off x="3375024" y="4718050"/>
              <a:ext cx="1984375" cy="1990725"/>
            </a:xfrm>
            <a:prstGeom prst="rect">
              <a:avLst/>
            </a:prstGeom>
            <a:solidFill>
              <a:srgbClr val="FFF3DE"/>
            </a:solidFill>
            <a:ln>
              <a:solidFill>
                <a:srgbClr val="FFF3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1" name="Group 40"/>
          <p:cNvGrpSpPr/>
          <p:nvPr/>
        </p:nvGrpSpPr>
        <p:grpSpPr>
          <a:xfrm>
            <a:off x="6106857" y="3494955"/>
            <a:ext cx="1853975" cy="1778085"/>
            <a:chOff x="3205250" y="4667076"/>
            <a:chExt cx="2221782" cy="2190924"/>
          </a:xfrm>
        </p:grpSpPr>
        <p:pic>
          <p:nvPicPr>
            <p:cNvPr id="42" name="Content Placeholder 3">
              <a:extLst>
                <a:ext uri="{FF2B5EF4-FFF2-40B4-BE49-F238E27FC236}">
                  <a16:creationId xmlns:a16="http://schemas.microsoft.com/office/drawing/2014/main" id="{8872BA17-EE19-F544-8F68-A11C83BECDB2}"/>
                </a:ext>
              </a:extLst>
            </p:cNvPr>
            <p:cNvPicPr>
              <a:picLocks noChangeAspect="1"/>
            </p:cNvPicPr>
            <p:nvPr/>
          </p:nvPicPr>
          <p:blipFill>
            <a:blip r:embed="rId3">
              <a:lum contrast="40000"/>
            </a:blip>
            <a:stretch>
              <a:fillRect/>
            </a:stretch>
          </p:blipFill>
          <p:spPr>
            <a:xfrm>
              <a:off x="3205250" y="4667076"/>
              <a:ext cx="2221782" cy="2190924"/>
            </a:xfrm>
            <a:prstGeom prst="rect">
              <a:avLst/>
            </a:prstGeom>
          </p:spPr>
        </p:pic>
        <p:sp>
          <p:nvSpPr>
            <p:cNvPr id="43" name="Rectangle 42"/>
            <p:cNvSpPr/>
            <p:nvPr/>
          </p:nvSpPr>
          <p:spPr>
            <a:xfrm>
              <a:off x="3375024" y="4718050"/>
              <a:ext cx="1984375" cy="1990725"/>
            </a:xfrm>
            <a:prstGeom prst="rect">
              <a:avLst/>
            </a:prstGeom>
            <a:solidFill>
              <a:srgbClr val="FFF3DE"/>
            </a:solidFill>
            <a:ln>
              <a:solidFill>
                <a:srgbClr val="FFF3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 name="Group 23"/>
          <p:cNvGrpSpPr/>
          <p:nvPr/>
        </p:nvGrpSpPr>
        <p:grpSpPr>
          <a:xfrm>
            <a:off x="265877" y="3491501"/>
            <a:ext cx="1867723" cy="1781540"/>
            <a:chOff x="3205250" y="4667076"/>
            <a:chExt cx="2221782" cy="2190924"/>
          </a:xfrm>
        </p:grpSpPr>
        <p:pic>
          <p:nvPicPr>
            <p:cNvPr id="36" name="Content Placeholder 3">
              <a:extLst>
                <a:ext uri="{FF2B5EF4-FFF2-40B4-BE49-F238E27FC236}">
                  <a16:creationId xmlns:a16="http://schemas.microsoft.com/office/drawing/2014/main" id="{8872BA17-EE19-F544-8F68-A11C83BECDB2}"/>
                </a:ext>
              </a:extLst>
            </p:cNvPr>
            <p:cNvPicPr>
              <a:picLocks noChangeAspect="1"/>
            </p:cNvPicPr>
            <p:nvPr/>
          </p:nvPicPr>
          <p:blipFill>
            <a:blip r:embed="rId3">
              <a:lum contrast="40000"/>
            </a:blip>
            <a:stretch>
              <a:fillRect/>
            </a:stretch>
          </p:blipFill>
          <p:spPr>
            <a:xfrm>
              <a:off x="3205250" y="4667076"/>
              <a:ext cx="2221782" cy="2190924"/>
            </a:xfrm>
            <a:prstGeom prst="rect">
              <a:avLst/>
            </a:prstGeom>
          </p:spPr>
        </p:pic>
        <p:sp>
          <p:nvSpPr>
            <p:cNvPr id="37" name="Rectangle 36"/>
            <p:cNvSpPr/>
            <p:nvPr/>
          </p:nvSpPr>
          <p:spPr>
            <a:xfrm>
              <a:off x="3375024" y="4718050"/>
              <a:ext cx="1984375" cy="1990725"/>
            </a:xfrm>
            <a:prstGeom prst="rect">
              <a:avLst/>
            </a:prstGeom>
            <a:solidFill>
              <a:srgbClr val="FFF3DE"/>
            </a:solidFill>
            <a:ln>
              <a:solidFill>
                <a:srgbClr val="FFF3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8" name="Picture 7"/>
          <p:cNvPicPr>
            <a:picLocks noChangeAspect="1"/>
          </p:cNvPicPr>
          <p:nvPr/>
        </p:nvPicPr>
        <p:blipFill rotWithShape="1">
          <a:blip r:embed="rId4" cstate="print">
            <a:extLst>
              <a:ext uri="{28A0092B-C50C-407E-A947-70E740481C1C}">
                <a14:useLocalDpi xmlns:a14="http://schemas.microsoft.com/office/drawing/2010/main" val="0"/>
              </a:ext>
            </a:extLst>
          </a:blip>
          <a:srcRect l="42222" t="38512" r="43810" b="39583"/>
          <a:stretch/>
        </p:blipFill>
        <p:spPr>
          <a:xfrm>
            <a:off x="385631" y="1658157"/>
            <a:ext cx="1679088" cy="1755410"/>
          </a:xfrm>
          <a:prstGeom prst="rect">
            <a:avLst/>
          </a:prstGeom>
        </p:spPr>
      </p:pic>
      <p:sp>
        <p:nvSpPr>
          <p:cNvPr id="2" name="Footer Placeholder 1"/>
          <p:cNvSpPr>
            <a:spLocks noGrp="1"/>
          </p:cNvSpPr>
          <p:nvPr>
            <p:ph type="ftr" sz="quarter" idx="10"/>
          </p:nvPr>
        </p:nvSpPr>
        <p:spPr/>
        <p:txBody>
          <a:bodyPr/>
          <a:lstStyle/>
          <a:p>
            <a:r>
              <a:rPr lang="en-SG" dirty="0"/>
              <a:t>SYPT 2020</a:t>
            </a:r>
          </a:p>
        </p:txBody>
      </p:sp>
      <p:sp>
        <p:nvSpPr>
          <p:cNvPr id="3" name="Slide Number Placeholder 2"/>
          <p:cNvSpPr>
            <a:spLocks noGrp="1"/>
          </p:cNvSpPr>
          <p:nvPr>
            <p:ph type="sldNum" sz="quarter" idx="11"/>
          </p:nvPr>
        </p:nvSpPr>
        <p:spPr/>
        <p:txBody>
          <a:bodyPr/>
          <a:lstStyle/>
          <a:p>
            <a:fld id="{6FB55397-3576-4B12-B4D8-3E370C504D99}" type="slidenum">
              <a:rPr lang="en-SG" smtClean="0"/>
              <a:t>48</a:t>
            </a:fld>
            <a:endParaRPr lang="en-SG"/>
          </a:p>
        </p:txBody>
      </p:sp>
      <p:sp>
        <p:nvSpPr>
          <p:cNvPr id="4" name="Title 3"/>
          <p:cNvSpPr>
            <a:spLocks noGrp="1"/>
          </p:cNvSpPr>
          <p:nvPr>
            <p:ph type="title"/>
          </p:nvPr>
        </p:nvSpPr>
        <p:spPr/>
        <p:txBody>
          <a:bodyPr/>
          <a:lstStyle/>
          <a:p>
            <a:r>
              <a:rPr lang="en-US" dirty="0"/>
              <a:t>Granular Pattern – Surface Profile</a:t>
            </a:r>
          </a:p>
        </p:txBody>
      </p:sp>
      <p:grpSp>
        <p:nvGrpSpPr>
          <p:cNvPr id="25" name="Group 24">
            <a:extLst>
              <a:ext uri="{FF2B5EF4-FFF2-40B4-BE49-F238E27FC236}">
                <a16:creationId xmlns:a16="http://schemas.microsoft.com/office/drawing/2014/main" id="{0E3A7137-AA01-4EB1-BD3A-2A487073D941}"/>
              </a:ext>
            </a:extLst>
          </p:cNvPr>
          <p:cNvGrpSpPr/>
          <p:nvPr/>
        </p:nvGrpSpPr>
        <p:grpSpPr>
          <a:xfrm>
            <a:off x="1183167" y="6269881"/>
            <a:ext cx="6777665" cy="344469"/>
            <a:chOff x="164165" y="6353803"/>
            <a:chExt cx="6777665" cy="344469"/>
          </a:xfrm>
        </p:grpSpPr>
        <p:sp>
          <p:nvSpPr>
            <p:cNvPr id="26" name="TextBox 25">
              <a:extLst>
                <a:ext uri="{FF2B5EF4-FFF2-40B4-BE49-F238E27FC236}">
                  <a16:creationId xmlns:a16="http://schemas.microsoft.com/office/drawing/2014/main" id="{80AAD0A4-97ED-4120-A4C9-E6B44E876CC9}"/>
                </a:ext>
              </a:extLst>
            </p:cNvPr>
            <p:cNvSpPr txBox="1"/>
            <p:nvPr/>
          </p:nvSpPr>
          <p:spPr>
            <a:xfrm>
              <a:off x="2189065" y="6353804"/>
              <a:ext cx="1034963" cy="307777"/>
            </a:xfrm>
            <a:prstGeom prst="rect">
              <a:avLst/>
            </a:prstGeom>
            <a:noFill/>
          </p:spPr>
          <p:txBody>
            <a:bodyPr wrap="none" rtlCol="0">
              <a:spAutoFit/>
            </a:bodyPr>
            <a:lstStyle/>
            <a:p>
              <a:pPr algn="ctr"/>
              <a:r>
                <a:rPr lang="en-SG" sz="1400" dirty="0">
                  <a:ea typeface="Segoe UI" charset="0"/>
                  <a:cs typeface="Segoe UI" charset="0"/>
                </a:rPr>
                <a:t>Qualitative</a:t>
              </a:r>
            </a:p>
          </p:txBody>
        </p:sp>
        <p:sp>
          <p:nvSpPr>
            <p:cNvPr id="27" name="TextBox 26">
              <a:extLst>
                <a:ext uri="{FF2B5EF4-FFF2-40B4-BE49-F238E27FC236}">
                  <a16:creationId xmlns:a16="http://schemas.microsoft.com/office/drawing/2014/main" id="{CB06E594-14E8-4349-A3B2-51B1C83AB8C8}"/>
                </a:ext>
              </a:extLst>
            </p:cNvPr>
            <p:cNvSpPr txBox="1"/>
            <p:nvPr/>
          </p:nvSpPr>
          <p:spPr>
            <a:xfrm>
              <a:off x="3860508" y="6353803"/>
              <a:ext cx="1153586" cy="307777"/>
            </a:xfrm>
            <a:prstGeom prst="rect">
              <a:avLst/>
            </a:prstGeom>
            <a:noFill/>
            <a:ln>
              <a:noFill/>
            </a:ln>
          </p:spPr>
          <p:txBody>
            <a:bodyPr wrap="none" rtlCol="0">
              <a:spAutoFit/>
            </a:bodyPr>
            <a:lstStyle/>
            <a:p>
              <a:pPr algn="ctr"/>
              <a:r>
                <a:rPr lang="en-SG" sz="1400" b="0" dirty="0">
                  <a:ln>
                    <a:noFill/>
                  </a:ln>
                  <a:solidFill>
                    <a:srgbClr val="C00000"/>
                  </a:solidFill>
                  <a:latin typeface="Segoe UI" charset="0"/>
                  <a:ea typeface="Segoe UI" charset="0"/>
                  <a:cs typeface="Segoe UI" charset="0"/>
                </a:rPr>
                <a:t>Quantitative</a:t>
              </a:r>
            </a:p>
          </p:txBody>
        </p:sp>
        <p:sp>
          <p:nvSpPr>
            <p:cNvPr id="28" name="TextBox 27">
              <a:extLst>
                <a:ext uri="{FF2B5EF4-FFF2-40B4-BE49-F238E27FC236}">
                  <a16:creationId xmlns:a16="http://schemas.microsoft.com/office/drawing/2014/main" id="{E642D2CC-CF26-46EF-A352-43F1F7A7DE0E}"/>
                </a:ext>
              </a:extLst>
            </p:cNvPr>
            <p:cNvSpPr txBox="1"/>
            <p:nvPr/>
          </p:nvSpPr>
          <p:spPr>
            <a:xfrm>
              <a:off x="5612553" y="6353803"/>
              <a:ext cx="1034257" cy="307777"/>
            </a:xfrm>
            <a:prstGeom prst="rect">
              <a:avLst/>
            </a:prstGeom>
            <a:noFill/>
          </p:spPr>
          <p:txBody>
            <a:bodyPr wrap="none" rtlCol="0">
              <a:spAutoFit/>
            </a:bodyPr>
            <a:lstStyle/>
            <a:p>
              <a:pPr algn="ctr"/>
              <a:r>
                <a:rPr lang="en-SG" sz="1400" dirty="0"/>
                <a:t>Conclusion</a:t>
              </a:r>
            </a:p>
          </p:txBody>
        </p:sp>
        <p:cxnSp>
          <p:nvCxnSpPr>
            <p:cNvPr id="29" name="Straight Connector 28">
              <a:extLst>
                <a:ext uri="{FF2B5EF4-FFF2-40B4-BE49-F238E27FC236}">
                  <a16:creationId xmlns:a16="http://schemas.microsoft.com/office/drawing/2014/main" id="{3C5A11E0-5486-4291-BAFC-4703AFFBA72B}"/>
                </a:ext>
              </a:extLst>
            </p:cNvPr>
            <p:cNvCxnSpPr>
              <a:cxnSpLocks/>
            </p:cNvCxnSpPr>
            <p:nvPr/>
          </p:nvCxnSpPr>
          <p:spPr>
            <a:xfrm flipV="1">
              <a:off x="164165" y="6695222"/>
              <a:ext cx="1624295" cy="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C038DE49-FC64-4960-AFBE-A134066B0299}"/>
                </a:ext>
              </a:extLst>
            </p:cNvPr>
            <p:cNvSpPr txBox="1"/>
            <p:nvPr/>
          </p:nvSpPr>
          <p:spPr>
            <a:xfrm>
              <a:off x="407967" y="6353806"/>
              <a:ext cx="1131335" cy="307777"/>
            </a:xfrm>
            <a:prstGeom prst="rect">
              <a:avLst/>
            </a:prstGeom>
            <a:noFill/>
          </p:spPr>
          <p:txBody>
            <a:bodyPr wrap="none" rtlCol="0">
              <a:spAutoFit/>
            </a:bodyPr>
            <a:lstStyle/>
            <a:p>
              <a:pPr algn="ctr"/>
              <a:r>
                <a:rPr lang="en-SG" sz="1400" dirty="0">
                  <a:cs typeface="Segoe UI Semibold" panose="020B0702040204020203" pitchFamily="34" charset="0"/>
                </a:rPr>
                <a:t>Introduction</a:t>
              </a:r>
            </a:p>
          </p:txBody>
        </p:sp>
        <p:cxnSp>
          <p:nvCxnSpPr>
            <p:cNvPr id="31" name="Straight Connector 30">
              <a:extLst>
                <a:ext uri="{FF2B5EF4-FFF2-40B4-BE49-F238E27FC236}">
                  <a16:creationId xmlns:a16="http://schemas.microsoft.com/office/drawing/2014/main" id="{0B173E45-F167-485F-A5F6-AE1D1B0940DF}"/>
                </a:ext>
              </a:extLst>
            </p:cNvPr>
            <p:cNvCxnSpPr>
              <a:cxnSpLocks/>
            </p:cNvCxnSpPr>
            <p:nvPr/>
          </p:nvCxnSpPr>
          <p:spPr>
            <a:xfrm flipV="1">
              <a:off x="1880544" y="6695220"/>
              <a:ext cx="1624295" cy="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2D103EE8-4103-4552-9545-15389E7BA077}"/>
                </a:ext>
              </a:extLst>
            </p:cNvPr>
            <p:cNvCxnSpPr>
              <a:cxnSpLocks/>
            </p:cNvCxnSpPr>
            <p:nvPr/>
          </p:nvCxnSpPr>
          <p:spPr>
            <a:xfrm flipV="1">
              <a:off x="3596923" y="6698270"/>
              <a:ext cx="1624295" cy="2"/>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A421A564-AF8E-4A82-B1BF-AC07D1BFBC26}"/>
                </a:ext>
              </a:extLst>
            </p:cNvPr>
            <p:cNvCxnSpPr>
              <a:cxnSpLocks/>
            </p:cNvCxnSpPr>
            <p:nvPr/>
          </p:nvCxnSpPr>
          <p:spPr>
            <a:xfrm flipV="1">
              <a:off x="5317535" y="6695218"/>
              <a:ext cx="1624295" cy="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8" name="TextBox 17"/>
          <p:cNvSpPr txBox="1"/>
          <p:nvPr/>
        </p:nvSpPr>
        <p:spPr>
          <a:xfrm>
            <a:off x="1580489" y="2404695"/>
            <a:ext cx="1457836" cy="369332"/>
          </a:xfrm>
          <a:prstGeom prst="rect">
            <a:avLst/>
          </a:prstGeom>
          <a:solidFill>
            <a:srgbClr val="FFC524">
              <a:alpha val="73000"/>
            </a:srgbClr>
          </a:solidFill>
          <a:ln w="38100">
            <a:solidFill>
              <a:schemeClr val="tx1"/>
            </a:solidFill>
          </a:ln>
        </p:spPr>
        <p:txBody>
          <a:bodyPr wrap="square" rtlCol="0">
            <a:spAutoFit/>
          </a:bodyPr>
          <a:lstStyle/>
          <a:p>
            <a:r>
              <a:rPr lang="en-US" i="1" dirty="0"/>
              <a:t>Experimental</a:t>
            </a:r>
          </a:p>
        </p:txBody>
      </p:sp>
      <p:pic>
        <p:nvPicPr>
          <p:cNvPr id="9" name="Picture 8"/>
          <p:cNvPicPr>
            <a:picLocks noChangeAspect="1"/>
          </p:cNvPicPr>
          <p:nvPr/>
        </p:nvPicPr>
        <p:blipFill rotWithShape="1">
          <a:blip r:embed="rId5" cstate="print">
            <a:extLst>
              <a:ext uri="{28A0092B-C50C-407E-A947-70E740481C1C}">
                <a14:useLocalDpi xmlns:a14="http://schemas.microsoft.com/office/drawing/2010/main" val="0"/>
              </a:ext>
            </a:extLst>
          </a:blip>
          <a:srcRect l="43017" t="39145" r="44281" b="41040"/>
          <a:stretch/>
        </p:blipFill>
        <p:spPr>
          <a:xfrm>
            <a:off x="3348676" y="1658156"/>
            <a:ext cx="1687687" cy="1755410"/>
          </a:xfrm>
          <a:prstGeom prst="rect">
            <a:avLst/>
          </a:prstGeom>
        </p:spPr>
      </p:pic>
      <p:sp>
        <p:nvSpPr>
          <p:cNvPr id="19" name="TextBox 18"/>
          <p:cNvSpPr txBox="1"/>
          <p:nvPr/>
        </p:nvSpPr>
        <p:spPr>
          <a:xfrm>
            <a:off x="4583255" y="2405747"/>
            <a:ext cx="1457836" cy="369332"/>
          </a:xfrm>
          <a:prstGeom prst="rect">
            <a:avLst/>
          </a:prstGeom>
          <a:solidFill>
            <a:srgbClr val="FFC524">
              <a:alpha val="73000"/>
            </a:srgbClr>
          </a:solidFill>
          <a:ln w="38100">
            <a:solidFill>
              <a:schemeClr val="tx1"/>
            </a:solidFill>
          </a:ln>
        </p:spPr>
        <p:txBody>
          <a:bodyPr wrap="square" rtlCol="0">
            <a:spAutoFit/>
          </a:bodyPr>
          <a:lstStyle/>
          <a:p>
            <a:r>
              <a:rPr lang="en-US" i="1" dirty="0"/>
              <a:t>Experimental</a:t>
            </a:r>
          </a:p>
        </p:txBody>
      </p:sp>
      <p:pic>
        <p:nvPicPr>
          <p:cNvPr id="10" name="Picture 9"/>
          <p:cNvPicPr>
            <a:picLocks noChangeAspect="1"/>
          </p:cNvPicPr>
          <p:nvPr/>
        </p:nvPicPr>
        <p:blipFill rotWithShape="1">
          <a:blip r:embed="rId6" cstate="print">
            <a:extLst>
              <a:ext uri="{BEBA8EAE-BF5A-486C-A8C5-ECC9F3942E4B}">
                <a14:imgProps xmlns:a14="http://schemas.microsoft.com/office/drawing/2010/main">
                  <a14:imgLayer r:embed="rId7">
                    <a14:imgEffect>
                      <a14:brightnessContrast bright="20000"/>
                    </a14:imgEffect>
                  </a14:imgLayer>
                </a14:imgProps>
              </a:ext>
              <a:ext uri="{28A0092B-C50C-407E-A947-70E740481C1C}">
                <a14:useLocalDpi xmlns:a14="http://schemas.microsoft.com/office/drawing/2010/main" val="0"/>
              </a:ext>
            </a:extLst>
          </a:blip>
          <a:srcRect l="44082" t="38150" r="43364" b="40835"/>
          <a:stretch/>
        </p:blipFill>
        <p:spPr>
          <a:xfrm>
            <a:off x="6332324" y="1658156"/>
            <a:ext cx="1597358" cy="1755411"/>
          </a:xfrm>
          <a:prstGeom prst="rect">
            <a:avLst/>
          </a:prstGeom>
        </p:spPr>
      </p:pic>
      <p:sp>
        <p:nvSpPr>
          <p:cNvPr id="20" name="TextBox 19"/>
          <p:cNvSpPr txBox="1"/>
          <p:nvPr/>
        </p:nvSpPr>
        <p:spPr>
          <a:xfrm>
            <a:off x="7427857" y="2403259"/>
            <a:ext cx="1457836" cy="369332"/>
          </a:xfrm>
          <a:prstGeom prst="rect">
            <a:avLst/>
          </a:prstGeom>
          <a:solidFill>
            <a:srgbClr val="FFC524">
              <a:alpha val="73000"/>
            </a:srgbClr>
          </a:solidFill>
          <a:ln w="38100">
            <a:solidFill>
              <a:schemeClr val="tx1"/>
            </a:solidFill>
          </a:ln>
        </p:spPr>
        <p:txBody>
          <a:bodyPr wrap="square" rtlCol="0">
            <a:spAutoFit/>
          </a:bodyPr>
          <a:lstStyle/>
          <a:p>
            <a:r>
              <a:rPr lang="en-US" i="1" dirty="0"/>
              <a:t>Experimental</a:t>
            </a:r>
          </a:p>
        </p:txBody>
      </p:sp>
      <p:pic>
        <p:nvPicPr>
          <p:cNvPr id="11" name="Picture 10"/>
          <p:cNvPicPr>
            <a:picLocks noChangeAspect="1"/>
          </p:cNvPicPr>
          <p:nvPr/>
        </p:nvPicPr>
        <p:blipFill>
          <a:blip r:embed="rId8"/>
          <a:stretch>
            <a:fillRect/>
          </a:stretch>
        </p:blipFill>
        <p:spPr>
          <a:xfrm>
            <a:off x="395430" y="3517284"/>
            <a:ext cx="1679088" cy="1644211"/>
          </a:xfrm>
          <a:prstGeom prst="rect">
            <a:avLst/>
          </a:prstGeom>
        </p:spPr>
      </p:pic>
      <p:pic>
        <p:nvPicPr>
          <p:cNvPr id="34" name="Picture 33"/>
          <p:cNvPicPr>
            <a:picLocks noChangeAspect="1"/>
          </p:cNvPicPr>
          <p:nvPr/>
        </p:nvPicPr>
        <p:blipFill>
          <a:blip r:embed="rId9"/>
          <a:stretch>
            <a:fillRect/>
          </a:stretch>
        </p:blipFill>
        <p:spPr>
          <a:xfrm>
            <a:off x="3348776" y="3539229"/>
            <a:ext cx="1679088" cy="1627137"/>
          </a:xfrm>
          <a:prstGeom prst="rect">
            <a:avLst/>
          </a:prstGeom>
        </p:spPr>
      </p:pic>
      <p:pic>
        <p:nvPicPr>
          <p:cNvPr id="45" name="Picture 44"/>
          <p:cNvPicPr>
            <a:picLocks noChangeAspect="1"/>
          </p:cNvPicPr>
          <p:nvPr/>
        </p:nvPicPr>
        <p:blipFill>
          <a:blip r:embed="rId10"/>
          <a:stretch>
            <a:fillRect/>
          </a:stretch>
        </p:blipFill>
        <p:spPr>
          <a:xfrm rot="10800000">
            <a:off x="6250223" y="3518055"/>
            <a:ext cx="1679088" cy="1627137"/>
          </a:xfrm>
          <a:prstGeom prst="rect">
            <a:avLst/>
          </a:prstGeom>
        </p:spPr>
      </p:pic>
      <p:sp>
        <p:nvSpPr>
          <p:cNvPr id="46" name="TextBox 45"/>
          <p:cNvSpPr txBox="1"/>
          <p:nvPr/>
        </p:nvSpPr>
        <p:spPr>
          <a:xfrm>
            <a:off x="1607510" y="4106633"/>
            <a:ext cx="950794" cy="369332"/>
          </a:xfrm>
          <a:prstGeom prst="rect">
            <a:avLst/>
          </a:prstGeom>
          <a:solidFill>
            <a:srgbClr val="FFC524">
              <a:alpha val="73000"/>
            </a:srgbClr>
          </a:solidFill>
          <a:ln w="38100">
            <a:solidFill>
              <a:schemeClr val="tx1"/>
            </a:solidFill>
          </a:ln>
        </p:spPr>
        <p:txBody>
          <a:bodyPr wrap="square" rtlCol="0">
            <a:spAutoFit/>
          </a:bodyPr>
          <a:lstStyle/>
          <a:p>
            <a:r>
              <a:rPr lang="en-US" i="1" dirty="0"/>
              <a:t>Theory</a:t>
            </a:r>
          </a:p>
        </p:txBody>
      </p:sp>
      <p:sp>
        <p:nvSpPr>
          <p:cNvPr id="47" name="TextBox 46"/>
          <p:cNvSpPr txBox="1"/>
          <p:nvPr/>
        </p:nvSpPr>
        <p:spPr>
          <a:xfrm>
            <a:off x="4742137" y="4150433"/>
            <a:ext cx="950794" cy="369332"/>
          </a:xfrm>
          <a:prstGeom prst="rect">
            <a:avLst/>
          </a:prstGeom>
          <a:solidFill>
            <a:srgbClr val="FFC524">
              <a:alpha val="73000"/>
            </a:srgbClr>
          </a:solidFill>
          <a:ln w="38100">
            <a:solidFill>
              <a:schemeClr val="tx1"/>
            </a:solidFill>
          </a:ln>
        </p:spPr>
        <p:txBody>
          <a:bodyPr wrap="square" rtlCol="0">
            <a:spAutoFit/>
          </a:bodyPr>
          <a:lstStyle/>
          <a:p>
            <a:r>
              <a:rPr lang="en-US" i="1" dirty="0"/>
              <a:t>Theory</a:t>
            </a:r>
          </a:p>
        </p:txBody>
      </p:sp>
      <p:sp>
        <p:nvSpPr>
          <p:cNvPr id="48" name="TextBox 47"/>
          <p:cNvSpPr txBox="1"/>
          <p:nvPr/>
        </p:nvSpPr>
        <p:spPr>
          <a:xfrm>
            <a:off x="7665812" y="4225742"/>
            <a:ext cx="950794" cy="369332"/>
          </a:xfrm>
          <a:prstGeom prst="rect">
            <a:avLst/>
          </a:prstGeom>
          <a:solidFill>
            <a:srgbClr val="FFC524">
              <a:alpha val="73000"/>
            </a:srgbClr>
          </a:solidFill>
          <a:ln w="38100">
            <a:solidFill>
              <a:schemeClr val="tx1"/>
            </a:solidFill>
          </a:ln>
        </p:spPr>
        <p:txBody>
          <a:bodyPr wrap="square" rtlCol="0">
            <a:spAutoFit/>
          </a:bodyPr>
          <a:lstStyle/>
          <a:p>
            <a:r>
              <a:rPr lang="en-US" i="1" dirty="0"/>
              <a:t>Theory</a:t>
            </a:r>
          </a:p>
        </p:txBody>
      </p:sp>
      <mc:AlternateContent xmlns:mc="http://schemas.openxmlformats.org/markup-compatibility/2006" xmlns:a14="http://schemas.microsoft.com/office/drawing/2010/main">
        <mc:Choice Requires="a14">
          <p:sp>
            <p:nvSpPr>
              <p:cNvPr id="44" name="TextBox 43"/>
              <p:cNvSpPr txBox="1"/>
              <p:nvPr/>
            </p:nvSpPr>
            <p:spPr>
              <a:xfrm>
                <a:off x="2140941" y="5096182"/>
                <a:ext cx="332655" cy="153888"/>
              </a:xfrm>
              <a:prstGeom prst="rect">
                <a:avLst/>
              </a:prstGeom>
              <a:noFill/>
              <a:ln w="38100">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000" b="0" i="1" smtClean="0">
                          <a:solidFill>
                            <a:srgbClr val="ADA79C"/>
                          </a:solidFill>
                          <a:latin typeface="Cambria Math" panose="02040503050406030204" pitchFamily="18" charset="0"/>
                        </a:rPr>
                        <m:t>𝑃𝑖𝑥𝑒𝑙</m:t>
                      </m:r>
                    </m:oMath>
                  </m:oMathPara>
                </a14:m>
                <a:endParaRPr lang="en-US" sz="1000" i="1" dirty="0">
                  <a:solidFill>
                    <a:srgbClr val="ADA79C"/>
                  </a:solidFill>
                </a:endParaRPr>
              </a:p>
            </p:txBody>
          </p:sp>
        </mc:Choice>
        <mc:Fallback xmlns="">
          <p:sp>
            <p:nvSpPr>
              <p:cNvPr id="44" name="TextBox 43"/>
              <p:cNvSpPr txBox="1">
                <a:spLocks noRot="1" noChangeAspect="1" noMove="1" noResize="1" noEditPoints="1" noAdjustHandles="1" noChangeArrowheads="1" noChangeShapeType="1" noTextEdit="1"/>
              </p:cNvSpPr>
              <p:nvPr/>
            </p:nvSpPr>
            <p:spPr>
              <a:xfrm>
                <a:off x="2140941" y="5096182"/>
                <a:ext cx="332655" cy="153888"/>
              </a:xfrm>
              <a:prstGeom prst="rect">
                <a:avLst/>
              </a:prstGeom>
              <a:blipFill>
                <a:blip r:embed="rId11"/>
                <a:stretch>
                  <a:fillRect l="-9091" r="-7273" b="-12000"/>
                </a:stretch>
              </a:blipFill>
              <a:ln w="3810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TextBox 48"/>
              <p:cNvSpPr txBox="1"/>
              <p:nvPr/>
            </p:nvSpPr>
            <p:spPr>
              <a:xfrm>
                <a:off x="-30717" y="3424236"/>
                <a:ext cx="332655" cy="153888"/>
              </a:xfrm>
              <a:prstGeom prst="rect">
                <a:avLst/>
              </a:prstGeom>
              <a:noFill/>
              <a:ln w="38100">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000" b="0" i="1" smtClean="0">
                          <a:solidFill>
                            <a:srgbClr val="ADA79C"/>
                          </a:solidFill>
                          <a:latin typeface="Cambria Math" panose="02040503050406030204" pitchFamily="18" charset="0"/>
                        </a:rPr>
                        <m:t>𝑃𝑖𝑥𝑒𝑙</m:t>
                      </m:r>
                    </m:oMath>
                  </m:oMathPara>
                </a14:m>
                <a:endParaRPr lang="en-US" sz="1000" i="1" dirty="0">
                  <a:solidFill>
                    <a:srgbClr val="ADA79C"/>
                  </a:solidFill>
                </a:endParaRPr>
              </a:p>
            </p:txBody>
          </p:sp>
        </mc:Choice>
        <mc:Fallback xmlns="">
          <p:sp>
            <p:nvSpPr>
              <p:cNvPr id="49" name="TextBox 48"/>
              <p:cNvSpPr txBox="1">
                <a:spLocks noRot="1" noChangeAspect="1" noMove="1" noResize="1" noEditPoints="1" noAdjustHandles="1" noChangeArrowheads="1" noChangeShapeType="1" noTextEdit="1"/>
              </p:cNvSpPr>
              <p:nvPr/>
            </p:nvSpPr>
            <p:spPr>
              <a:xfrm>
                <a:off x="-30717" y="3424236"/>
                <a:ext cx="332655" cy="153888"/>
              </a:xfrm>
              <a:prstGeom prst="rect">
                <a:avLst/>
              </a:prstGeom>
              <a:blipFill>
                <a:blip r:embed="rId11"/>
                <a:stretch>
                  <a:fillRect l="-9091" r="-7273" b="-12000"/>
                </a:stretch>
              </a:blipFill>
              <a:ln w="3810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TextBox 49"/>
              <p:cNvSpPr txBox="1"/>
              <p:nvPr/>
            </p:nvSpPr>
            <p:spPr>
              <a:xfrm>
                <a:off x="5054286" y="5123727"/>
                <a:ext cx="332655" cy="153888"/>
              </a:xfrm>
              <a:prstGeom prst="rect">
                <a:avLst/>
              </a:prstGeom>
              <a:noFill/>
              <a:ln w="38100">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000" b="0" i="1" smtClean="0">
                          <a:solidFill>
                            <a:srgbClr val="ADA79C"/>
                          </a:solidFill>
                          <a:latin typeface="Cambria Math" panose="02040503050406030204" pitchFamily="18" charset="0"/>
                        </a:rPr>
                        <m:t>𝑃𝑖𝑥𝑒𝑙</m:t>
                      </m:r>
                    </m:oMath>
                  </m:oMathPara>
                </a14:m>
                <a:endParaRPr lang="en-US" sz="1000" i="1" dirty="0">
                  <a:solidFill>
                    <a:srgbClr val="ADA79C"/>
                  </a:solidFill>
                </a:endParaRPr>
              </a:p>
            </p:txBody>
          </p:sp>
        </mc:Choice>
        <mc:Fallback xmlns="">
          <p:sp>
            <p:nvSpPr>
              <p:cNvPr id="50" name="TextBox 49"/>
              <p:cNvSpPr txBox="1">
                <a:spLocks noRot="1" noChangeAspect="1" noMove="1" noResize="1" noEditPoints="1" noAdjustHandles="1" noChangeArrowheads="1" noChangeShapeType="1" noTextEdit="1"/>
              </p:cNvSpPr>
              <p:nvPr/>
            </p:nvSpPr>
            <p:spPr>
              <a:xfrm>
                <a:off x="5054286" y="5123727"/>
                <a:ext cx="332655" cy="153888"/>
              </a:xfrm>
              <a:prstGeom prst="rect">
                <a:avLst/>
              </a:prstGeom>
              <a:blipFill>
                <a:blip r:embed="rId11"/>
                <a:stretch>
                  <a:fillRect l="-9091" r="-7273" b="-12000"/>
                </a:stretch>
              </a:blipFill>
              <a:ln w="3810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p:cNvSpPr txBox="1"/>
              <p:nvPr/>
            </p:nvSpPr>
            <p:spPr>
              <a:xfrm>
                <a:off x="2882628" y="3451781"/>
                <a:ext cx="332655" cy="153888"/>
              </a:xfrm>
              <a:prstGeom prst="rect">
                <a:avLst/>
              </a:prstGeom>
              <a:noFill/>
              <a:ln w="38100">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000" b="0" i="1" smtClean="0">
                          <a:solidFill>
                            <a:srgbClr val="ADA79C"/>
                          </a:solidFill>
                          <a:latin typeface="Cambria Math" panose="02040503050406030204" pitchFamily="18" charset="0"/>
                        </a:rPr>
                        <m:t>𝑃𝑖𝑥𝑒𝑙</m:t>
                      </m:r>
                    </m:oMath>
                  </m:oMathPara>
                </a14:m>
                <a:endParaRPr lang="en-US" sz="1000" i="1" dirty="0">
                  <a:solidFill>
                    <a:srgbClr val="ADA79C"/>
                  </a:solidFill>
                </a:endParaRPr>
              </a:p>
            </p:txBody>
          </p:sp>
        </mc:Choice>
        <mc:Fallback xmlns="">
          <p:sp>
            <p:nvSpPr>
              <p:cNvPr id="51" name="TextBox 50"/>
              <p:cNvSpPr txBox="1">
                <a:spLocks noRot="1" noChangeAspect="1" noMove="1" noResize="1" noEditPoints="1" noAdjustHandles="1" noChangeArrowheads="1" noChangeShapeType="1" noTextEdit="1"/>
              </p:cNvSpPr>
              <p:nvPr/>
            </p:nvSpPr>
            <p:spPr>
              <a:xfrm>
                <a:off x="2882628" y="3451781"/>
                <a:ext cx="332655" cy="153888"/>
              </a:xfrm>
              <a:prstGeom prst="rect">
                <a:avLst/>
              </a:prstGeom>
              <a:blipFill>
                <a:blip r:embed="rId11"/>
                <a:stretch>
                  <a:fillRect l="-9259" r="-9259" b="-12000"/>
                </a:stretch>
              </a:blipFill>
              <a:ln w="3810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p:cNvSpPr txBox="1"/>
              <p:nvPr/>
            </p:nvSpPr>
            <p:spPr>
              <a:xfrm>
                <a:off x="7945860" y="5112286"/>
                <a:ext cx="332655" cy="153888"/>
              </a:xfrm>
              <a:prstGeom prst="rect">
                <a:avLst/>
              </a:prstGeom>
              <a:noFill/>
              <a:ln w="38100">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000" b="0" i="1" smtClean="0">
                          <a:solidFill>
                            <a:srgbClr val="ADA79C"/>
                          </a:solidFill>
                          <a:latin typeface="Cambria Math" panose="02040503050406030204" pitchFamily="18" charset="0"/>
                        </a:rPr>
                        <m:t>𝑃𝑖𝑥𝑒𝑙</m:t>
                      </m:r>
                    </m:oMath>
                  </m:oMathPara>
                </a14:m>
                <a:endParaRPr lang="en-US" sz="1000" i="1" dirty="0">
                  <a:solidFill>
                    <a:srgbClr val="ADA79C"/>
                  </a:solidFill>
                </a:endParaRPr>
              </a:p>
            </p:txBody>
          </p:sp>
        </mc:Choice>
        <mc:Fallback xmlns="">
          <p:sp>
            <p:nvSpPr>
              <p:cNvPr id="52" name="TextBox 51"/>
              <p:cNvSpPr txBox="1">
                <a:spLocks noRot="1" noChangeAspect="1" noMove="1" noResize="1" noEditPoints="1" noAdjustHandles="1" noChangeArrowheads="1" noChangeShapeType="1" noTextEdit="1"/>
              </p:cNvSpPr>
              <p:nvPr/>
            </p:nvSpPr>
            <p:spPr>
              <a:xfrm>
                <a:off x="7945860" y="5112286"/>
                <a:ext cx="332655" cy="153888"/>
              </a:xfrm>
              <a:prstGeom prst="rect">
                <a:avLst/>
              </a:prstGeom>
              <a:blipFill>
                <a:blip r:embed="rId11"/>
                <a:stretch>
                  <a:fillRect l="-9091" r="-7273" b="-12000"/>
                </a:stretch>
              </a:blipFill>
              <a:ln w="3810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TextBox 52"/>
              <p:cNvSpPr txBox="1"/>
              <p:nvPr/>
            </p:nvSpPr>
            <p:spPr>
              <a:xfrm>
                <a:off x="5774202" y="3440340"/>
                <a:ext cx="332655" cy="153888"/>
              </a:xfrm>
              <a:prstGeom prst="rect">
                <a:avLst/>
              </a:prstGeom>
              <a:noFill/>
              <a:ln w="38100">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000" b="0" i="1" smtClean="0">
                          <a:solidFill>
                            <a:srgbClr val="ADA79C"/>
                          </a:solidFill>
                          <a:latin typeface="Cambria Math" panose="02040503050406030204" pitchFamily="18" charset="0"/>
                        </a:rPr>
                        <m:t>𝑃𝑖𝑥𝑒𝑙</m:t>
                      </m:r>
                    </m:oMath>
                  </m:oMathPara>
                </a14:m>
                <a:endParaRPr lang="en-US" sz="1000" i="1" dirty="0">
                  <a:solidFill>
                    <a:srgbClr val="ADA79C"/>
                  </a:solidFill>
                </a:endParaRPr>
              </a:p>
            </p:txBody>
          </p:sp>
        </mc:Choice>
        <mc:Fallback xmlns="">
          <p:sp>
            <p:nvSpPr>
              <p:cNvPr id="53" name="TextBox 52"/>
              <p:cNvSpPr txBox="1">
                <a:spLocks noRot="1" noChangeAspect="1" noMove="1" noResize="1" noEditPoints="1" noAdjustHandles="1" noChangeArrowheads="1" noChangeShapeType="1" noTextEdit="1"/>
              </p:cNvSpPr>
              <p:nvPr/>
            </p:nvSpPr>
            <p:spPr>
              <a:xfrm>
                <a:off x="5774202" y="3440340"/>
                <a:ext cx="332655" cy="153888"/>
              </a:xfrm>
              <a:prstGeom prst="rect">
                <a:avLst/>
              </a:prstGeom>
              <a:blipFill>
                <a:blip r:embed="rId11"/>
                <a:stretch>
                  <a:fillRect l="-9091" r="-7273" b="-7692"/>
                </a:stretch>
              </a:blipFill>
              <a:ln w="38100">
                <a:noFill/>
              </a:ln>
            </p:spPr>
            <p:txBody>
              <a:bodyPr/>
              <a:lstStyle/>
              <a:p>
                <a:r>
                  <a:rPr lang="en-US">
                    <a:noFill/>
                  </a:rPr>
                  <a:t> </a:t>
                </a:r>
              </a:p>
            </p:txBody>
          </p:sp>
        </mc:Fallback>
      </mc:AlternateContent>
    </p:spTree>
    <p:extLst>
      <p:ext uri="{BB962C8B-B14F-4D97-AF65-F5344CB8AC3E}">
        <p14:creationId xmlns:p14="http://schemas.microsoft.com/office/powerpoint/2010/main" val="4074316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wipe(left)">
                                      <p:cBhvr>
                                        <p:cTn id="10" dur="500"/>
                                        <p:tgtEl>
                                          <p:spTgt spid="19"/>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wipe(left)">
                                      <p:cBhvr>
                                        <p:cTn id="13" dur="500"/>
                                        <p:tgtEl>
                                          <p:spTgt spid="20"/>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46"/>
                                        </p:tgtEl>
                                        <p:attrNameLst>
                                          <p:attrName>style.visibility</p:attrName>
                                        </p:attrNameLst>
                                      </p:cBhvr>
                                      <p:to>
                                        <p:strVal val="visible"/>
                                      </p:to>
                                    </p:set>
                                    <p:animEffect transition="in" filter="wipe(left)">
                                      <p:cBhvr>
                                        <p:cTn id="16" dur="500"/>
                                        <p:tgtEl>
                                          <p:spTgt spid="46"/>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47"/>
                                        </p:tgtEl>
                                        <p:attrNameLst>
                                          <p:attrName>style.visibility</p:attrName>
                                        </p:attrNameLst>
                                      </p:cBhvr>
                                      <p:to>
                                        <p:strVal val="visible"/>
                                      </p:to>
                                    </p:set>
                                    <p:animEffect transition="in" filter="wipe(left)">
                                      <p:cBhvr>
                                        <p:cTn id="19" dur="500"/>
                                        <p:tgtEl>
                                          <p:spTgt spid="47"/>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48"/>
                                        </p:tgtEl>
                                        <p:attrNameLst>
                                          <p:attrName>style.visibility</p:attrName>
                                        </p:attrNameLst>
                                      </p:cBhvr>
                                      <p:to>
                                        <p:strVal val="visible"/>
                                      </p:to>
                                    </p:set>
                                    <p:animEffect transition="in" filter="wipe(left)">
                                      <p:cBhvr>
                                        <p:cTn id="22"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0" grpId="0" animBg="1"/>
      <p:bldP spid="46" grpId="0" animBg="1"/>
      <p:bldP spid="47" grpId="0" animBg="1"/>
      <p:bldP spid="48"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r>
              <a:rPr lang="en-SG" dirty="0"/>
              <a:t>SYPT 2020</a:t>
            </a:r>
          </a:p>
        </p:txBody>
      </p:sp>
      <p:sp>
        <p:nvSpPr>
          <p:cNvPr id="3" name="Slide Number Placeholder 2"/>
          <p:cNvSpPr>
            <a:spLocks noGrp="1"/>
          </p:cNvSpPr>
          <p:nvPr>
            <p:ph type="sldNum" sz="quarter" idx="11"/>
          </p:nvPr>
        </p:nvSpPr>
        <p:spPr/>
        <p:txBody>
          <a:bodyPr/>
          <a:lstStyle/>
          <a:p>
            <a:fld id="{6FB55397-3576-4B12-B4D8-3E370C504D99}" type="slidenum">
              <a:rPr lang="en-SG" smtClean="0"/>
              <a:t>49</a:t>
            </a:fld>
            <a:endParaRPr lang="en-SG"/>
          </a:p>
        </p:txBody>
      </p:sp>
      <p:sp>
        <p:nvSpPr>
          <p:cNvPr id="4" name="Title 3"/>
          <p:cNvSpPr>
            <a:spLocks noGrp="1"/>
          </p:cNvSpPr>
          <p:nvPr>
            <p:ph type="title"/>
          </p:nvPr>
        </p:nvSpPr>
        <p:spPr/>
        <p:txBody>
          <a:bodyPr/>
          <a:lstStyle/>
          <a:p>
            <a:r>
              <a:rPr lang="en-US" dirty="0"/>
              <a:t>Summary</a:t>
            </a:r>
          </a:p>
        </p:txBody>
      </p:sp>
      <p:grpSp>
        <p:nvGrpSpPr>
          <p:cNvPr id="25" name="Group 24">
            <a:extLst>
              <a:ext uri="{FF2B5EF4-FFF2-40B4-BE49-F238E27FC236}">
                <a16:creationId xmlns:a16="http://schemas.microsoft.com/office/drawing/2014/main" id="{0E3A7137-AA01-4EB1-BD3A-2A487073D941}"/>
              </a:ext>
            </a:extLst>
          </p:cNvPr>
          <p:cNvGrpSpPr/>
          <p:nvPr/>
        </p:nvGrpSpPr>
        <p:grpSpPr>
          <a:xfrm>
            <a:off x="1183167" y="6269881"/>
            <a:ext cx="6777665" cy="344469"/>
            <a:chOff x="164165" y="6353803"/>
            <a:chExt cx="6777665" cy="344469"/>
          </a:xfrm>
        </p:grpSpPr>
        <p:sp>
          <p:nvSpPr>
            <p:cNvPr id="26" name="TextBox 25">
              <a:extLst>
                <a:ext uri="{FF2B5EF4-FFF2-40B4-BE49-F238E27FC236}">
                  <a16:creationId xmlns:a16="http://schemas.microsoft.com/office/drawing/2014/main" id="{80AAD0A4-97ED-4120-A4C9-E6B44E876CC9}"/>
                </a:ext>
              </a:extLst>
            </p:cNvPr>
            <p:cNvSpPr txBox="1"/>
            <p:nvPr/>
          </p:nvSpPr>
          <p:spPr>
            <a:xfrm>
              <a:off x="2189065" y="6353804"/>
              <a:ext cx="1034963" cy="307777"/>
            </a:xfrm>
            <a:prstGeom prst="rect">
              <a:avLst/>
            </a:prstGeom>
            <a:noFill/>
          </p:spPr>
          <p:txBody>
            <a:bodyPr wrap="none" rtlCol="0">
              <a:spAutoFit/>
            </a:bodyPr>
            <a:lstStyle/>
            <a:p>
              <a:pPr algn="ctr"/>
              <a:r>
                <a:rPr lang="en-SG" sz="1400" dirty="0">
                  <a:ea typeface="Segoe UI" charset="0"/>
                  <a:cs typeface="Segoe UI" charset="0"/>
                </a:rPr>
                <a:t>Qualitative</a:t>
              </a:r>
            </a:p>
          </p:txBody>
        </p:sp>
        <p:sp>
          <p:nvSpPr>
            <p:cNvPr id="27" name="TextBox 26">
              <a:extLst>
                <a:ext uri="{FF2B5EF4-FFF2-40B4-BE49-F238E27FC236}">
                  <a16:creationId xmlns:a16="http://schemas.microsoft.com/office/drawing/2014/main" id="{CB06E594-14E8-4349-A3B2-51B1C83AB8C8}"/>
                </a:ext>
              </a:extLst>
            </p:cNvPr>
            <p:cNvSpPr txBox="1"/>
            <p:nvPr/>
          </p:nvSpPr>
          <p:spPr>
            <a:xfrm>
              <a:off x="3860508" y="6353803"/>
              <a:ext cx="1153586" cy="307777"/>
            </a:xfrm>
            <a:prstGeom prst="rect">
              <a:avLst/>
            </a:prstGeom>
            <a:noFill/>
            <a:ln>
              <a:noFill/>
            </a:ln>
          </p:spPr>
          <p:txBody>
            <a:bodyPr wrap="none" rtlCol="0">
              <a:spAutoFit/>
            </a:bodyPr>
            <a:lstStyle/>
            <a:p>
              <a:pPr algn="ctr"/>
              <a:r>
                <a:rPr lang="en-SG" sz="1400" b="0" dirty="0">
                  <a:ln>
                    <a:noFill/>
                  </a:ln>
                  <a:solidFill>
                    <a:srgbClr val="C00000"/>
                  </a:solidFill>
                  <a:latin typeface="Segoe UI" charset="0"/>
                  <a:ea typeface="Segoe UI" charset="0"/>
                  <a:cs typeface="Segoe UI" charset="0"/>
                </a:rPr>
                <a:t>Quantitative</a:t>
              </a:r>
            </a:p>
          </p:txBody>
        </p:sp>
        <p:sp>
          <p:nvSpPr>
            <p:cNvPr id="28" name="TextBox 27">
              <a:extLst>
                <a:ext uri="{FF2B5EF4-FFF2-40B4-BE49-F238E27FC236}">
                  <a16:creationId xmlns:a16="http://schemas.microsoft.com/office/drawing/2014/main" id="{E642D2CC-CF26-46EF-A352-43F1F7A7DE0E}"/>
                </a:ext>
              </a:extLst>
            </p:cNvPr>
            <p:cNvSpPr txBox="1"/>
            <p:nvPr/>
          </p:nvSpPr>
          <p:spPr>
            <a:xfrm>
              <a:off x="5612553" y="6353803"/>
              <a:ext cx="1034257" cy="307777"/>
            </a:xfrm>
            <a:prstGeom prst="rect">
              <a:avLst/>
            </a:prstGeom>
            <a:noFill/>
          </p:spPr>
          <p:txBody>
            <a:bodyPr wrap="none" rtlCol="0">
              <a:spAutoFit/>
            </a:bodyPr>
            <a:lstStyle/>
            <a:p>
              <a:pPr algn="ctr"/>
              <a:r>
                <a:rPr lang="en-SG" sz="1400" dirty="0"/>
                <a:t>Conclusion</a:t>
              </a:r>
            </a:p>
          </p:txBody>
        </p:sp>
        <p:cxnSp>
          <p:nvCxnSpPr>
            <p:cNvPr id="29" name="Straight Connector 28">
              <a:extLst>
                <a:ext uri="{FF2B5EF4-FFF2-40B4-BE49-F238E27FC236}">
                  <a16:creationId xmlns:a16="http://schemas.microsoft.com/office/drawing/2014/main" id="{3C5A11E0-5486-4291-BAFC-4703AFFBA72B}"/>
                </a:ext>
              </a:extLst>
            </p:cNvPr>
            <p:cNvCxnSpPr>
              <a:cxnSpLocks/>
            </p:cNvCxnSpPr>
            <p:nvPr/>
          </p:nvCxnSpPr>
          <p:spPr>
            <a:xfrm flipV="1">
              <a:off x="164165" y="6695222"/>
              <a:ext cx="1624295" cy="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C038DE49-FC64-4960-AFBE-A134066B0299}"/>
                </a:ext>
              </a:extLst>
            </p:cNvPr>
            <p:cNvSpPr txBox="1"/>
            <p:nvPr/>
          </p:nvSpPr>
          <p:spPr>
            <a:xfrm>
              <a:off x="407967" y="6353806"/>
              <a:ext cx="1131335" cy="307777"/>
            </a:xfrm>
            <a:prstGeom prst="rect">
              <a:avLst/>
            </a:prstGeom>
            <a:noFill/>
          </p:spPr>
          <p:txBody>
            <a:bodyPr wrap="none" rtlCol="0">
              <a:spAutoFit/>
            </a:bodyPr>
            <a:lstStyle/>
            <a:p>
              <a:pPr algn="ctr"/>
              <a:r>
                <a:rPr lang="en-SG" sz="1400" dirty="0">
                  <a:cs typeface="Segoe UI Semibold" panose="020B0702040204020203" pitchFamily="34" charset="0"/>
                </a:rPr>
                <a:t>Introduction</a:t>
              </a:r>
            </a:p>
          </p:txBody>
        </p:sp>
        <p:cxnSp>
          <p:nvCxnSpPr>
            <p:cNvPr id="31" name="Straight Connector 30">
              <a:extLst>
                <a:ext uri="{FF2B5EF4-FFF2-40B4-BE49-F238E27FC236}">
                  <a16:creationId xmlns:a16="http://schemas.microsoft.com/office/drawing/2014/main" id="{0B173E45-F167-485F-A5F6-AE1D1B0940DF}"/>
                </a:ext>
              </a:extLst>
            </p:cNvPr>
            <p:cNvCxnSpPr>
              <a:cxnSpLocks/>
            </p:cNvCxnSpPr>
            <p:nvPr/>
          </p:nvCxnSpPr>
          <p:spPr>
            <a:xfrm flipV="1">
              <a:off x="1880544" y="6695220"/>
              <a:ext cx="1624295" cy="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2D103EE8-4103-4552-9545-15389E7BA077}"/>
                </a:ext>
              </a:extLst>
            </p:cNvPr>
            <p:cNvCxnSpPr>
              <a:cxnSpLocks/>
            </p:cNvCxnSpPr>
            <p:nvPr/>
          </p:nvCxnSpPr>
          <p:spPr>
            <a:xfrm flipV="1">
              <a:off x="3596923" y="6698270"/>
              <a:ext cx="1624295" cy="2"/>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A421A564-AF8E-4A82-B1BF-AC07D1BFBC26}"/>
                </a:ext>
              </a:extLst>
            </p:cNvPr>
            <p:cNvCxnSpPr>
              <a:cxnSpLocks/>
            </p:cNvCxnSpPr>
            <p:nvPr/>
          </p:nvCxnSpPr>
          <p:spPr>
            <a:xfrm flipV="1">
              <a:off x="5317535" y="6695218"/>
              <a:ext cx="1624295" cy="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graphicFrame>
        <p:nvGraphicFramePr>
          <p:cNvPr id="51" name="Table 50"/>
          <p:cNvGraphicFramePr>
            <a:graphicFrameLocks noGrp="1"/>
          </p:cNvGraphicFramePr>
          <p:nvPr>
            <p:extLst>
              <p:ext uri="{D42A27DB-BD31-4B8C-83A1-F6EECF244321}">
                <p14:modId xmlns:p14="http://schemas.microsoft.com/office/powerpoint/2010/main" val="1832767550"/>
              </p:ext>
            </p:extLst>
          </p:nvPr>
        </p:nvGraphicFramePr>
        <p:xfrm>
          <a:off x="428499" y="2487827"/>
          <a:ext cx="3959674" cy="2799543"/>
        </p:xfrm>
        <a:graphic>
          <a:graphicData uri="http://schemas.openxmlformats.org/drawingml/2006/table">
            <a:tbl>
              <a:tblPr firstRow="1" bandRow="1">
                <a:tableStyleId>{2D5ABB26-0587-4C30-8999-92F81FD0307C}</a:tableStyleId>
              </a:tblPr>
              <a:tblGrid>
                <a:gridCol w="2254264">
                  <a:extLst>
                    <a:ext uri="{9D8B030D-6E8A-4147-A177-3AD203B41FA5}">
                      <a16:colId xmlns:a16="http://schemas.microsoft.com/office/drawing/2014/main" val="421728719"/>
                    </a:ext>
                  </a:extLst>
                </a:gridCol>
                <a:gridCol w="1705410">
                  <a:extLst>
                    <a:ext uri="{9D8B030D-6E8A-4147-A177-3AD203B41FA5}">
                      <a16:colId xmlns:a16="http://schemas.microsoft.com/office/drawing/2014/main" val="3121983759"/>
                    </a:ext>
                  </a:extLst>
                </a:gridCol>
              </a:tblGrid>
              <a:tr h="933181">
                <a:tc>
                  <a:txBody>
                    <a:bodyPr/>
                    <a:lstStyle/>
                    <a:p>
                      <a:pPr algn="r">
                        <a:lnSpc>
                          <a:spcPct val="150000"/>
                        </a:lnSpc>
                      </a:pPr>
                      <a:r>
                        <a:rPr lang="en-US" b="0" i="1" dirty="0"/>
                        <a:t>Distance of Lens</a:t>
                      </a:r>
                      <a:r>
                        <a:rPr lang="en-US" b="0" i="1" baseline="0" dirty="0"/>
                        <a:t> </a:t>
                      </a:r>
                    </a:p>
                    <a:p>
                      <a:pPr algn="r">
                        <a:lnSpc>
                          <a:spcPct val="150000"/>
                        </a:lnSpc>
                      </a:pPr>
                      <a:r>
                        <a:rPr lang="en-US" b="0" i="1" baseline="0" dirty="0"/>
                        <a:t>from Dark Surface (Zo)</a:t>
                      </a:r>
                      <a:endParaRPr lang="en-US" b="0" i="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lnSpc>
                          <a:spcPct val="150000"/>
                        </a:lnSpc>
                      </a:pPr>
                      <a:r>
                        <a:rPr lang="en-US" i="1" dirty="0"/>
                        <a:t>Drift</a:t>
                      </a:r>
                      <a:r>
                        <a:rPr lang="en-US" i="1" baseline="0" dirty="0"/>
                        <a:t> Velocity</a:t>
                      </a:r>
                      <a:endParaRPr lang="en-US" i="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83608597"/>
                  </a:ext>
                </a:extLst>
              </a:tr>
              <a:tr h="933181">
                <a:tc>
                  <a:txBody>
                    <a:bodyPr/>
                    <a:lstStyle/>
                    <a:p>
                      <a:pPr algn="r">
                        <a:lnSpc>
                          <a:spcPct val="150000"/>
                        </a:lnSpc>
                      </a:pPr>
                      <a:r>
                        <a:rPr lang="en-US" b="0" i="1" dirty="0"/>
                        <a:t>Distance of Lens</a:t>
                      </a:r>
                      <a:r>
                        <a:rPr lang="en-US" b="0" i="1" baseline="0" dirty="0"/>
                        <a:t> </a:t>
                      </a:r>
                    </a:p>
                    <a:p>
                      <a:pPr algn="r">
                        <a:lnSpc>
                          <a:spcPct val="150000"/>
                        </a:lnSpc>
                      </a:pPr>
                      <a:r>
                        <a:rPr lang="en-US" b="0" i="1" baseline="0" dirty="0"/>
                        <a:t>from Image Sensor (</a:t>
                      </a:r>
                      <a:r>
                        <a:rPr lang="en-US" b="0" i="1" baseline="0" dirty="0" err="1"/>
                        <a:t>Zr</a:t>
                      </a:r>
                      <a:r>
                        <a:rPr lang="en-US" b="0" i="1" baseline="0" dirty="0"/>
                        <a:t>)</a:t>
                      </a:r>
                      <a:endParaRPr lang="en-US" i="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r" defTabSz="685800" rtl="0" eaLnBrk="1" fontAlgn="auto" latinLnBrk="0" hangingPunct="1">
                        <a:lnSpc>
                          <a:spcPct val="150000"/>
                        </a:lnSpc>
                        <a:spcBef>
                          <a:spcPts val="0"/>
                        </a:spcBef>
                        <a:spcAft>
                          <a:spcPts val="0"/>
                        </a:spcAft>
                        <a:buClrTx/>
                        <a:buSzTx/>
                        <a:buFontTx/>
                        <a:buNone/>
                        <a:tabLst/>
                        <a:defRPr/>
                      </a:pPr>
                      <a:r>
                        <a:rPr lang="en-US" i="1" dirty="0"/>
                        <a:t>Drift</a:t>
                      </a:r>
                      <a:r>
                        <a:rPr lang="en-US" i="1" baseline="0" dirty="0"/>
                        <a:t> Velocity</a:t>
                      </a:r>
                      <a:endParaRPr lang="en-US" i="1" dirty="0"/>
                    </a:p>
                    <a:p>
                      <a:pPr algn="r">
                        <a:lnSpc>
                          <a:spcPct val="150000"/>
                        </a:lnSpc>
                      </a:pPr>
                      <a:endParaRPr lang="en-US" i="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13850676"/>
                  </a:ext>
                </a:extLst>
              </a:tr>
              <a:tr h="933181">
                <a:tc>
                  <a:txBody>
                    <a:bodyPr/>
                    <a:lstStyle/>
                    <a:p>
                      <a:pPr algn="r">
                        <a:lnSpc>
                          <a:spcPct val="150000"/>
                        </a:lnSpc>
                      </a:pPr>
                      <a:r>
                        <a:rPr lang="en-US" i="1" dirty="0"/>
                        <a:t>Focal Length (f)</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r" defTabSz="685800" rtl="0" eaLnBrk="1" fontAlgn="auto" latinLnBrk="0" hangingPunct="1">
                        <a:lnSpc>
                          <a:spcPct val="150000"/>
                        </a:lnSpc>
                        <a:spcBef>
                          <a:spcPts val="0"/>
                        </a:spcBef>
                        <a:spcAft>
                          <a:spcPts val="0"/>
                        </a:spcAft>
                        <a:buClrTx/>
                        <a:buSzTx/>
                        <a:buFontTx/>
                        <a:buNone/>
                        <a:tabLst/>
                        <a:defRPr/>
                      </a:pPr>
                      <a:r>
                        <a:rPr lang="en-US" i="1" dirty="0"/>
                        <a:t>Drift</a:t>
                      </a:r>
                      <a:r>
                        <a:rPr lang="en-US" i="1" baseline="0" dirty="0"/>
                        <a:t> Velocity</a:t>
                      </a:r>
                      <a:endParaRPr lang="en-US" i="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06283615"/>
                  </a:ext>
                </a:extLst>
              </a:tr>
            </a:tbl>
          </a:graphicData>
        </a:graphic>
      </p:graphicFrame>
      <p:sp>
        <p:nvSpPr>
          <p:cNvPr id="52" name="Right Arrow 51"/>
          <p:cNvSpPr/>
          <p:nvPr/>
        </p:nvSpPr>
        <p:spPr>
          <a:xfrm rot="16200000">
            <a:off x="2525852" y="2769103"/>
            <a:ext cx="816290" cy="400606"/>
          </a:xfrm>
          <a:prstGeom prst="rightArrow">
            <a:avLst/>
          </a:prstGeom>
          <a:solidFill>
            <a:srgbClr val="43C142"/>
          </a:solidFill>
          <a:ln>
            <a:solidFill>
              <a:srgbClr val="43C1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ight Arrow 52"/>
          <p:cNvSpPr/>
          <p:nvPr/>
        </p:nvSpPr>
        <p:spPr>
          <a:xfrm rot="16200000">
            <a:off x="265794" y="2769103"/>
            <a:ext cx="816290" cy="400606"/>
          </a:xfrm>
          <a:prstGeom prst="rightArrow">
            <a:avLst/>
          </a:prstGeom>
          <a:solidFill>
            <a:srgbClr val="43C142"/>
          </a:solidFill>
          <a:ln>
            <a:solidFill>
              <a:srgbClr val="43C1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ight Arrow 53"/>
          <p:cNvSpPr/>
          <p:nvPr/>
        </p:nvSpPr>
        <p:spPr>
          <a:xfrm rot="16200000">
            <a:off x="2525853" y="3657514"/>
            <a:ext cx="816290" cy="400606"/>
          </a:xfrm>
          <a:prstGeom prst="rightArrow">
            <a:avLst/>
          </a:prstGeom>
          <a:solidFill>
            <a:srgbClr val="43C142"/>
          </a:solidFill>
          <a:ln>
            <a:solidFill>
              <a:srgbClr val="43C1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ight Arrow 54"/>
          <p:cNvSpPr/>
          <p:nvPr/>
        </p:nvSpPr>
        <p:spPr>
          <a:xfrm rot="16200000">
            <a:off x="265795" y="3657514"/>
            <a:ext cx="816290" cy="400606"/>
          </a:xfrm>
          <a:prstGeom prst="rightArrow">
            <a:avLst/>
          </a:prstGeom>
          <a:solidFill>
            <a:srgbClr val="43C142"/>
          </a:solidFill>
          <a:ln>
            <a:solidFill>
              <a:srgbClr val="43C1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ight Arrow 55"/>
          <p:cNvSpPr/>
          <p:nvPr/>
        </p:nvSpPr>
        <p:spPr>
          <a:xfrm rot="5400000">
            <a:off x="2525852" y="4612766"/>
            <a:ext cx="816290" cy="400606"/>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ight Arrow 56"/>
          <p:cNvSpPr/>
          <p:nvPr/>
        </p:nvSpPr>
        <p:spPr>
          <a:xfrm rot="16200000">
            <a:off x="265794" y="4612766"/>
            <a:ext cx="816290" cy="400606"/>
          </a:xfrm>
          <a:prstGeom prst="rightArrow">
            <a:avLst/>
          </a:prstGeom>
          <a:solidFill>
            <a:srgbClr val="43C142"/>
          </a:solidFill>
          <a:ln>
            <a:solidFill>
              <a:srgbClr val="43C1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4" name="Table 33"/>
          <p:cNvGraphicFramePr>
            <a:graphicFrameLocks noGrp="1"/>
          </p:cNvGraphicFramePr>
          <p:nvPr>
            <p:extLst>
              <p:ext uri="{D42A27DB-BD31-4B8C-83A1-F6EECF244321}">
                <p14:modId xmlns:p14="http://schemas.microsoft.com/office/powerpoint/2010/main" val="1783321602"/>
              </p:ext>
            </p:extLst>
          </p:nvPr>
        </p:nvGraphicFramePr>
        <p:xfrm>
          <a:off x="4700819" y="2475456"/>
          <a:ext cx="3959674" cy="933181"/>
        </p:xfrm>
        <a:graphic>
          <a:graphicData uri="http://schemas.openxmlformats.org/drawingml/2006/table">
            <a:tbl>
              <a:tblPr firstRow="1" bandRow="1">
                <a:tableStyleId>{2D5ABB26-0587-4C30-8999-92F81FD0307C}</a:tableStyleId>
              </a:tblPr>
              <a:tblGrid>
                <a:gridCol w="2254264">
                  <a:extLst>
                    <a:ext uri="{9D8B030D-6E8A-4147-A177-3AD203B41FA5}">
                      <a16:colId xmlns:a16="http://schemas.microsoft.com/office/drawing/2014/main" val="421728719"/>
                    </a:ext>
                  </a:extLst>
                </a:gridCol>
                <a:gridCol w="1705410">
                  <a:extLst>
                    <a:ext uri="{9D8B030D-6E8A-4147-A177-3AD203B41FA5}">
                      <a16:colId xmlns:a16="http://schemas.microsoft.com/office/drawing/2014/main" val="3121983759"/>
                    </a:ext>
                  </a:extLst>
                </a:gridCol>
              </a:tblGrid>
              <a:tr h="933181">
                <a:tc>
                  <a:txBody>
                    <a:bodyPr/>
                    <a:lstStyle/>
                    <a:p>
                      <a:pPr algn="r">
                        <a:lnSpc>
                          <a:spcPct val="150000"/>
                        </a:lnSpc>
                      </a:pPr>
                      <a:r>
                        <a:rPr lang="en-US" i="1" dirty="0"/>
                        <a:t>Wavelength</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r" defTabSz="685800" rtl="0" eaLnBrk="1" fontAlgn="auto" latinLnBrk="0" hangingPunct="1">
                        <a:lnSpc>
                          <a:spcPct val="150000"/>
                        </a:lnSpc>
                        <a:spcBef>
                          <a:spcPts val="0"/>
                        </a:spcBef>
                        <a:spcAft>
                          <a:spcPts val="0"/>
                        </a:spcAft>
                        <a:buClrTx/>
                        <a:buSzTx/>
                        <a:buFontTx/>
                        <a:buNone/>
                        <a:tabLst/>
                        <a:defRPr/>
                      </a:pPr>
                      <a:r>
                        <a:rPr lang="en-US" i="1" dirty="0"/>
                        <a:t>Granular Pattern</a:t>
                      </a:r>
                    </a:p>
                    <a:p>
                      <a:pPr marL="0" marR="0" indent="0" algn="r" defTabSz="685800" rtl="0" eaLnBrk="1" fontAlgn="auto" latinLnBrk="0" hangingPunct="1">
                        <a:lnSpc>
                          <a:spcPct val="150000"/>
                        </a:lnSpc>
                        <a:spcBef>
                          <a:spcPts val="0"/>
                        </a:spcBef>
                        <a:spcAft>
                          <a:spcPts val="0"/>
                        </a:spcAft>
                        <a:buClrTx/>
                        <a:buSzTx/>
                        <a:buFontTx/>
                        <a:buNone/>
                        <a:tabLst/>
                        <a:defRPr/>
                      </a:pPr>
                      <a:r>
                        <a:rPr lang="en-US" i="1" dirty="0"/>
                        <a:t>Density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60487798"/>
                  </a:ext>
                </a:extLst>
              </a:tr>
            </a:tbl>
          </a:graphicData>
        </a:graphic>
      </p:graphicFrame>
      <p:sp>
        <p:nvSpPr>
          <p:cNvPr id="42" name="Right Arrow 41"/>
          <p:cNvSpPr/>
          <p:nvPr/>
        </p:nvSpPr>
        <p:spPr>
          <a:xfrm rot="5400000">
            <a:off x="6809819" y="2737241"/>
            <a:ext cx="816290" cy="400606"/>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ight Arrow 42"/>
          <p:cNvSpPr/>
          <p:nvPr/>
        </p:nvSpPr>
        <p:spPr>
          <a:xfrm rot="16200000">
            <a:off x="4549761" y="2737241"/>
            <a:ext cx="816290" cy="400606"/>
          </a:xfrm>
          <a:prstGeom prst="rightArrow">
            <a:avLst/>
          </a:prstGeom>
          <a:solidFill>
            <a:srgbClr val="43C142"/>
          </a:solidFill>
          <a:ln>
            <a:solidFill>
              <a:srgbClr val="43C1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1ABEAD5E-158E-4A49-B586-C0B9581DF5EC}"/>
                  </a:ext>
                </a:extLst>
              </p:cNvPr>
              <p:cNvSpPr txBox="1"/>
              <p:nvPr/>
            </p:nvSpPr>
            <p:spPr>
              <a:xfrm>
                <a:off x="4800489" y="4588516"/>
                <a:ext cx="452367" cy="461665"/>
              </a:xfrm>
              <a:prstGeom prst="rect">
                <a:avLst/>
              </a:prstGeom>
              <a:noFill/>
              <a:ln w="38100">
                <a:noFill/>
              </a:ln>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SG" sz="2400" b="0" i="1" smtClean="0">
                          <a:latin typeface="Cambria Math" panose="02040503050406030204" pitchFamily="18" charset="0"/>
                        </a:rPr>
                        <m:t>Δ</m:t>
                      </m:r>
                    </m:oMath>
                  </m:oMathPara>
                </a14:m>
                <a:endParaRPr lang="en-SG" sz="2400" b="0" i="1" dirty="0"/>
              </a:p>
            </p:txBody>
          </p:sp>
        </mc:Choice>
        <mc:Fallback xmlns="">
          <p:sp>
            <p:nvSpPr>
              <p:cNvPr id="44" name="TextBox 43">
                <a:extLst>
                  <a:ext uri="{FF2B5EF4-FFF2-40B4-BE49-F238E27FC236}">
                    <a16:creationId xmlns:a16="http://schemas.microsoft.com/office/drawing/2014/main" id="{1ABEAD5E-158E-4A49-B586-C0B9581DF5EC}"/>
                  </a:ext>
                </a:extLst>
              </p:cNvPr>
              <p:cNvSpPr txBox="1">
                <a:spLocks noRot="1" noChangeAspect="1" noMove="1" noResize="1" noEditPoints="1" noAdjustHandles="1" noChangeArrowheads="1" noChangeShapeType="1" noTextEdit="1"/>
              </p:cNvSpPr>
              <p:nvPr/>
            </p:nvSpPr>
            <p:spPr>
              <a:xfrm>
                <a:off x="4800489" y="4588516"/>
                <a:ext cx="452367" cy="461665"/>
              </a:xfrm>
              <a:prstGeom prst="rect">
                <a:avLst/>
              </a:prstGeom>
              <a:blipFill>
                <a:blip r:embed="rId3"/>
                <a:stretch>
                  <a:fillRect/>
                </a:stretch>
              </a:blipFill>
              <a:ln w="3810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304568A6-4AD9-486C-BEE2-53AB9012CD55}"/>
                  </a:ext>
                </a:extLst>
              </p:cNvPr>
              <p:cNvSpPr txBox="1"/>
              <p:nvPr/>
            </p:nvSpPr>
            <p:spPr>
              <a:xfrm>
                <a:off x="7037310" y="4604781"/>
                <a:ext cx="452367" cy="461665"/>
              </a:xfrm>
              <a:prstGeom prst="rect">
                <a:avLst/>
              </a:prstGeom>
              <a:noFill/>
              <a:ln w="38100">
                <a:noFill/>
              </a:ln>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SG" sz="2400" b="0" i="1" smtClean="0">
                          <a:latin typeface="Cambria Math" panose="02040503050406030204" pitchFamily="18" charset="0"/>
                        </a:rPr>
                        <m:t>Δ</m:t>
                      </m:r>
                    </m:oMath>
                  </m:oMathPara>
                </a14:m>
                <a:endParaRPr lang="en-SG" sz="2400" b="0" i="1" dirty="0"/>
              </a:p>
            </p:txBody>
          </p:sp>
        </mc:Choice>
        <mc:Fallback xmlns="">
          <p:sp>
            <p:nvSpPr>
              <p:cNvPr id="45" name="TextBox 44">
                <a:extLst>
                  <a:ext uri="{FF2B5EF4-FFF2-40B4-BE49-F238E27FC236}">
                    <a16:creationId xmlns:a16="http://schemas.microsoft.com/office/drawing/2014/main" id="{304568A6-4AD9-486C-BEE2-53AB9012CD55}"/>
                  </a:ext>
                </a:extLst>
              </p:cNvPr>
              <p:cNvSpPr txBox="1">
                <a:spLocks noRot="1" noChangeAspect="1" noMove="1" noResize="1" noEditPoints="1" noAdjustHandles="1" noChangeArrowheads="1" noChangeShapeType="1" noTextEdit="1"/>
              </p:cNvSpPr>
              <p:nvPr/>
            </p:nvSpPr>
            <p:spPr>
              <a:xfrm>
                <a:off x="7037310" y="4604781"/>
                <a:ext cx="452367" cy="461665"/>
              </a:xfrm>
              <a:prstGeom prst="rect">
                <a:avLst/>
              </a:prstGeom>
              <a:blipFill>
                <a:blip r:embed="rId4"/>
                <a:stretch>
                  <a:fillRect/>
                </a:stretch>
              </a:blipFill>
              <a:ln w="38100">
                <a:noFill/>
              </a:ln>
            </p:spPr>
            <p:txBody>
              <a:bodyPr/>
              <a:lstStyle/>
              <a:p>
                <a:r>
                  <a:rPr lang="en-US">
                    <a:noFill/>
                  </a:rPr>
                  <a:t> </a:t>
                </a:r>
              </a:p>
            </p:txBody>
          </p:sp>
        </mc:Fallback>
      </mc:AlternateContent>
      <p:sp>
        <p:nvSpPr>
          <p:cNvPr id="5" name="Rectangle 4"/>
          <p:cNvSpPr/>
          <p:nvPr/>
        </p:nvSpPr>
        <p:spPr>
          <a:xfrm>
            <a:off x="1921664" y="1852231"/>
            <a:ext cx="1431546" cy="456215"/>
          </a:xfrm>
          <a:prstGeom prst="rect">
            <a:avLst/>
          </a:prstGeom>
        </p:spPr>
        <p:txBody>
          <a:bodyPr wrap="none">
            <a:spAutoFit/>
          </a:bodyPr>
          <a:lstStyle/>
          <a:p>
            <a:pPr algn="r">
              <a:lnSpc>
                <a:spcPct val="150000"/>
              </a:lnSpc>
            </a:pPr>
            <a:r>
              <a:rPr lang="en-US" b="1" i="1" dirty="0"/>
              <a:t>Drift Velocity</a:t>
            </a:r>
          </a:p>
        </p:txBody>
      </p:sp>
      <p:graphicFrame>
        <p:nvGraphicFramePr>
          <p:cNvPr id="46" name="Table 45"/>
          <p:cNvGraphicFramePr>
            <a:graphicFrameLocks noGrp="1"/>
          </p:cNvGraphicFramePr>
          <p:nvPr>
            <p:extLst>
              <p:ext uri="{D42A27DB-BD31-4B8C-83A1-F6EECF244321}">
                <p14:modId xmlns:p14="http://schemas.microsoft.com/office/powerpoint/2010/main" val="3378223040"/>
              </p:ext>
            </p:extLst>
          </p:nvPr>
        </p:nvGraphicFramePr>
        <p:xfrm>
          <a:off x="4717143" y="4372033"/>
          <a:ext cx="3959674" cy="933181"/>
        </p:xfrm>
        <a:graphic>
          <a:graphicData uri="http://schemas.openxmlformats.org/drawingml/2006/table">
            <a:tbl>
              <a:tblPr firstRow="1" bandRow="1">
                <a:tableStyleId>{2D5ABB26-0587-4C30-8999-92F81FD0307C}</a:tableStyleId>
              </a:tblPr>
              <a:tblGrid>
                <a:gridCol w="2254264">
                  <a:extLst>
                    <a:ext uri="{9D8B030D-6E8A-4147-A177-3AD203B41FA5}">
                      <a16:colId xmlns:a16="http://schemas.microsoft.com/office/drawing/2014/main" val="421728719"/>
                    </a:ext>
                  </a:extLst>
                </a:gridCol>
                <a:gridCol w="1705410">
                  <a:extLst>
                    <a:ext uri="{9D8B030D-6E8A-4147-A177-3AD203B41FA5}">
                      <a16:colId xmlns:a16="http://schemas.microsoft.com/office/drawing/2014/main" val="3121983759"/>
                    </a:ext>
                  </a:extLst>
                </a:gridCol>
              </a:tblGrid>
              <a:tr h="933181">
                <a:tc>
                  <a:txBody>
                    <a:bodyPr/>
                    <a:lstStyle/>
                    <a:p>
                      <a:pPr algn="r">
                        <a:lnSpc>
                          <a:spcPct val="150000"/>
                        </a:lnSpc>
                      </a:pPr>
                      <a:r>
                        <a:rPr lang="en-US" i="1" dirty="0"/>
                        <a:t>Surface Profile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lnSpc>
                          <a:spcPct val="150000"/>
                        </a:lnSpc>
                      </a:pPr>
                      <a:r>
                        <a:rPr lang="en-US" i="1" dirty="0"/>
                        <a:t>Speckle Contrast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50880134"/>
                  </a:ext>
                </a:extLst>
              </a:tr>
            </a:tbl>
          </a:graphicData>
        </a:graphic>
      </p:graphicFrame>
      <p:sp>
        <p:nvSpPr>
          <p:cNvPr id="7" name="Rectangle 6"/>
          <p:cNvSpPr/>
          <p:nvPr/>
        </p:nvSpPr>
        <p:spPr>
          <a:xfrm>
            <a:off x="3688584" y="1871070"/>
            <a:ext cx="4050537" cy="456215"/>
          </a:xfrm>
          <a:prstGeom prst="rect">
            <a:avLst/>
          </a:prstGeom>
        </p:spPr>
        <p:txBody>
          <a:bodyPr wrap="square">
            <a:spAutoFit/>
          </a:bodyPr>
          <a:lstStyle/>
          <a:p>
            <a:pPr algn="r" defTabSz="685800">
              <a:lnSpc>
                <a:spcPct val="150000"/>
              </a:lnSpc>
              <a:defRPr/>
            </a:pPr>
            <a:r>
              <a:rPr lang="en-US" b="1" i="1" dirty="0"/>
              <a:t>Pattern Density</a:t>
            </a:r>
          </a:p>
        </p:txBody>
      </p:sp>
      <p:sp>
        <p:nvSpPr>
          <p:cNvPr id="8" name="Rectangle 7"/>
          <p:cNvSpPr/>
          <p:nvPr/>
        </p:nvSpPr>
        <p:spPr>
          <a:xfrm>
            <a:off x="6012066" y="3748940"/>
            <a:ext cx="1798889" cy="456215"/>
          </a:xfrm>
          <a:prstGeom prst="rect">
            <a:avLst/>
          </a:prstGeom>
        </p:spPr>
        <p:txBody>
          <a:bodyPr wrap="none">
            <a:spAutoFit/>
          </a:bodyPr>
          <a:lstStyle/>
          <a:p>
            <a:pPr algn="r">
              <a:lnSpc>
                <a:spcPct val="150000"/>
              </a:lnSpc>
            </a:pPr>
            <a:r>
              <a:rPr lang="en-US" b="1" i="1" dirty="0"/>
              <a:t>Speckle Contrast</a:t>
            </a:r>
          </a:p>
        </p:txBody>
      </p:sp>
    </p:spTree>
    <p:extLst>
      <p:ext uri="{BB962C8B-B14F-4D97-AF65-F5344CB8AC3E}">
        <p14:creationId xmlns:p14="http://schemas.microsoft.com/office/powerpoint/2010/main" val="2300970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wipe(left)">
                                      <p:cBhvr>
                                        <p:cTn id="7" dur="500"/>
                                        <p:tgtEl>
                                          <p:spTgt spid="51"/>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52"/>
                                        </p:tgtEl>
                                        <p:attrNameLst>
                                          <p:attrName>style.visibility</p:attrName>
                                        </p:attrNameLst>
                                      </p:cBhvr>
                                      <p:to>
                                        <p:strVal val="visible"/>
                                      </p:to>
                                    </p:set>
                                    <p:animEffect transition="in" filter="wipe(left)">
                                      <p:cBhvr>
                                        <p:cTn id="10" dur="500"/>
                                        <p:tgtEl>
                                          <p:spTgt spid="52"/>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53"/>
                                        </p:tgtEl>
                                        <p:attrNameLst>
                                          <p:attrName>style.visibility</p:attrName>
                                        </p:attrNameLst>
                                      </p:cBhvr>
                                      <p:to>
                                        <p:strVal val="visible"/>
                                      </p:to>
                                    </p:set>
                                    <p:animEffect transition="in" filter="wipe(left)">
                                      <p:cBhvr>
                                        <p:cTn id="13" dur="500"/>
                                        <p:tgtEl>
                                          <p:spTgt spid="53"/>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54"/>
                                        </p:tgtEl>
                                        <p:attrNameLst>
                                          <p:attrName>style.visibility</p:attrName>
                                        </p:attrNameLst>
                                      </p:cBhvr>
                                      <p:to>
                                        <p:strVal val="visible"/>
                                      </p:to>
                                    </p:set>
                                    <p:animEffect transition="in" filter="wipe(left)">
                                      <p:cBhvr>
                                        <p:cTn id="16" dur="500"/>
                                        <p:tgtEl>
                                          <p:spTgt spid="54"/>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55"/>
                                        </p:tgtEl>
                                        <p:attrNameLst>
                                          <p:attrName>style.visibility</p:attrName>
                                        </p:attrNameLst>
                                      </p:cBhvr>
                                      <p:to>
                                        <p:strVal val="visible"/>
                                      </p:to>
                                    </p:set>
                                    <p:animEffect transition="in" filter="wipe(left)">
                                      <p:cBhvr>
                                        <p:cTn id="19" dur="500"/>
                                        <p:tgtEl>
                                          <p:spTgt spid="55"/>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56"/>
                                        </p:tgtEl>
                                        <p:attrNameLst>
                                          <p:attrName>style.visibility</p:attrName>
                                        </p:attrNameLst>
                                      </p:cBhvr>
                                      <p:to>
                                        <p:strVal val="visible"/>
                                      </p:to>
                                    </p:set>
                                    <p:animEffect transition="in" filter="wipe(left)">
                                      <p:cBhvr>
                                        <p:cTn id="22" dur="500"/>
                                        <p:tgtEl>
                                          <p:spTgt spid="56"/>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57"/>
                                        </p:tgtEl>
                                        <p:attrNameLst>
                                          <p:attrName>style.visibility</p:attrName>
                                        </p:attrNameLst>
                                      </p:cBhvr>
                                      <p:to>
                                        <p:strVal val="visible"/>
                                      </p:to>
                                    </p:set>
                                    <p:animEffect transition="in" filter="wipe(left)">
                                      <p:cBhvr>
                                        <p:cTn id="25" dur="500"/>
                                        <p:tgtEl>
                                          <p:spTgt spid="57"/>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34"/>
                                        </p:tgtEl>
                                        <p:attrNameLst>
                                          <p:attrName>style.visibility</p:attrName>
                                        </p:attrNameLst>
                                      </p:cBhvr>
                                      <p:to>
                                        <p:strVal val="visible"/>
                                      </p:to>
                                    </p:set>
                                    <p:animEffect transition="in" filter="wipe(left)">
                                      <p:cBhvr>
                                        <p:cTn id="30" dur="500"/>
                                        <p:tgtEl>
                                          <p:spTgt spid="34"/>
                                        </p:tgtEl>
                                      </p:cBhvr>
                                    </p:animEffect>
                                  </p:childTnLst>
                                </p:cTn>
                              </p:par>
                              <p:par>
                                <p:cTn id="31" presetID="22" presetClass="entr" presetSubtype="8" fill="hold" grpId="0" nodeType="withEffect">
                                  <p:stCondLst>
                                    <p:cond delay="0"/>
                                  </p:stCondLst>
                                  <p:childTnLst>
                                    <p:set>
                                      <p:cBhvr>
                                        <p:cTn id="32" dur="1" fill="hold">
                                          <p:stCondLst>
                                            <p:cond delay="0"/>
                                          </p:stCondLst>
                                        </p:cTn>
                                        <p:tgtEl>
                                          <p:spTgt spid="42"/>
                                        </p:tgtEl>
                                        <p:attrNameLst>
                                          <p:attrName>style.visibility</p:attrName>
                                        </p:attrNameLst>
                                      </p:cBhvr>
                                      <p:to>
                                        <p:strVal val="visible"/>
                                      </p:to>
                                    </p:set>
                                    <p:animEffect transition="in" filter="wipe(left)">
                                      <p:cBhvr>
                                        <p:cTn id="33" dur="500"/>
                                        <p:tgtEl>
                                          <p:spTgt spid="42"/>
                                        </p:tgtEl>
                                      </p:cBhvr>
                                    </p:animEffect>
                                  </p:childTnLst>
                                </p:cTn>
                              </p:par>
                              <p:par>
                                <p:cTn id="34" presetID="22" presetClass="entr" presetSubtype="8" fill="hold" grpId="0" nodeType="withEffect">
                                  <p:stCondLst>
                                    <p:cond delay="0"/>
                                  </p:stCondLst>
                                  <p:childTnLst>
                                    <p:set>
                                      <p:cBhvr>
                                        <p:cTn id="35" dur="1" fill="hold">
                                          <p:stCondLst>
                                            <p:cond delay="0"/>
                                          </p:stCondLst>
                                        </p:cTn>
                                        <p:tgtEl>
                                          <p:spTgt spid="43"/>
                                        </p:tgtEl>
                                        <p:attrNameLst>
                                          <p:attrName>style.visibility</p:attrName>
                                        </p:attrNameLst>
                                      </p:cBhvr>
                                      <p:to>
                                        <p:strVal val="visible"/>
                                      </p:to>
                                    </p:set>
                                    <p:animEffect transition="in" filter="wipe(left)">
                                      <p:cBhvr>
                                        <p:cTn id="36" dur="500"/>
                                        <p:tgtEl>
                                          <p:spTgt spid="43"/>
                                        </p:tgtEl>
                                      </p:cBhvr>
                                    </p:animEffect>
                                  </p:childTnLst>
                                </p:cTn>
                              </p:par>
                              <p:par>
                                <p:cTn id="37" presetID="22" presetClass="entr" presetSubtype="8" fill="hold" grpId="0" nodeType="withEffect">
                                  <p:stCondLst>
                                    <p:cond delay="0"/>
                                  </p:stCondLst>
                                  <p:childTnLst>
                                    <p:set>
                                      <p:cBhvr>
                                        <p:cTn id="38" dur="1" fill="hold">
                                          <p:stCondLst>
                                            <p:cond delay="0"/>
                                          </p:stCondLst>
                                        </p:cTn>
                                        <p:tgtEl>
                                          <p:spTgt spid="44"/>
                                        </p:tgtEl>
                                        <p:attrNameLst>
                                          <p:attrName>style.visibility</p:attrName>
                                        </p:attrNameLst>
                                      </p:cBhvr>
                                      <p:to>
                                        <p:strVal val="visible"/>
                                      </p:to>
                                    </p:set>
                                    <p:animEffect transition="in" filter="wipe(left)">
                                      <p:cBhvr>
                                        <p:cTn id="39" dur="500"/>
                                        <p:tgtEl>
                                          <p:spTgt spid="44"/>
                                        </p:tgtEl>
                                      </p:cBhvr>
                                    </p:animEffect>
                                  </p:childTnLst>
                                </p:cTn>
                              </p:par>
                              <p:par>
                                <p:cTn id="40" presetID="22" presetClass="entr" presetSubtype="8" fill="hold" grpId="0" nodeType="withEffect">
                                  <p:stCondLst>
                                    <p:cond delay="0"/>
                                  </p:stCondLst>
                                  <p:childTnLst>
                                    <p:set>
                                      <p:cBhvr>
                                        <p:cTn id="41" dur="1" fill="hold">
                                          <p:stCondLst>
                                            <p:cond delay="0"/>
                                          </p:stCondLst>
                                        </p:cTn>
                                        <p:tgtEl>
                                          <p:spTgt spid="45"/>
                                        </p:tgtEl>
                                        <p:attrNameLst>
                                          <p:attrName>style.visibility</p:attrName>
                                        </p:attrNameLst>
                                      </p:cBhvr>
                                      <p:to>
                                        <p:strVal val="visible"/>
                                      </p:to>
                                    </p:set>
                                    <p:animEffect transition="in" filter="wipe(left)">
                                      <p:cBhvr>
                                        <p:cTn id="42" dur="500"/>
                                        <p:tgtEl>
                                          <p:spTgt spid="45"/>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46"/>
                                        </p:tgtEl>
                                        <p:attrNameLst>
                                          <p:attrName>style.visibility</p:attrName>
                                        </p:attrNameLst>
                                      </p:cBhvr>
                                      <p:to>
                                        <p:strVal val="visible"/>
                                      </p:to>
                                    </p:set>
                                    <p:animEffect transition="in" filter="wipe(left)">
                                      <p:cBhvr>
                                        <p:cTn id="47"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53" grpId="0" animBg="1"/>
      <p:bldP spid="54" grpId="0" animBg="1"/>
      <p:bldP spid="55" grpId="0" animBg="1"/>
      <p:bldP spid="56" grpId="0" animBg="1"/>
      <p:bldP spid="57" grpId="0" animBg="1"/>
      <p:bldP spid="42" grpId="0" animBg="1"/>
      <p:bldP spid="43" grpId="0" animBg="1"/>
      <p:bldP spid="44" grpId="0"/>
      <p:bldP spid="4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l="12363" t="30151" r="68471" b="29947"/>
          <a:stretch/>
        </p:blipFill>
        <p:spPr>
          <a:xfrm>
            <a:off x="2628899" y="1578168"/>
            <a:ext cx="4013171" cy="4405766"/>
          </a:xfrm>
          <a:prstGeom prst="rect">
            <a:avLst/>
          </a:prstGeom>
        </p:spPr>
      </p:pic>
      <p:sp>
        <p:nvSpPr>
          <p:cNvPr id="2" name="Footer Placeholder 1"/>
          <p:cNvSpPr>
            <a:spLocks noGrp="1"/>
          </p:cNvSpPr>
          <p:nvPr>
            <p:ph type="ftr" sz="quarter" idx="10"/>
          </p:nvPr>
        </p:nvSpPr>
        <p:spPr/>
        <p:txBody>
          <a:bodyPr/>
          <a:lstStyle/>
          <a:p>
            <a:r>
              <a:rPr lang="en-SG" dirty="0"/>
              <a:t>SYPT 2020</a:t>
            </a:r>
          </a:p>
        </p:txBody>
      </p:sp>
      <p:sp>
        <p:nvSpPr>
          <p:cNvPr id="3" name="Slide Number Placeholder 2"/>
          <p:cNvSpPr>
            <a:spLocks noGrp="1"/>
          </p:cNvSpPr>
          <p:nvPr>
            <p:ph type="sldNum" sz="quarter" idx="11"/>
          </p:nvPr>
        </p:nvSpPr>
        <p:spPr/>
        <p:txBody>
          <a:bodyPr/>
          <a:lstStyle/>
          <a:p>
            <a:fld id="{6FB55397-3576-4B12-B4D8-3E370C504D99}" type="slidenum">
              <a:rPr lang="en-SG" smtClean="0"/>
              <a:t>5</a:t>
            </a:fld>
            <a:endParaRPr lang="en-SG"/>
          </a:p>
        </p:txBody>
      </p:sp>
      <p:sp>
        <p:nvSpPr>
          <p:cNvPr id="4" name="Title 3"/>
          <p:cNvSpPr>
            <a:spLocks noGrp="1"/>
          </p:cNvSpPr>
          <p:nvPr>
            <p:ph type="title"/>
          </p:nvPr>
        </p:nvSpPr>
        <p:spPr/>
        <p:txBody>
          <a:bodyPr/>
          <a:lstStyle/>
          <a:p>
            <a:r>
              <a:rPr lang="en-US" dirty="0"/>
              <a:t>Definition</a:t>
            </a:r>
          </a:p>
        </p:txBody>
      </p:sp>
      <p:sp>
        <p:nvSpPr>
          <p:cNvPr id="24" name="TextBox 23"/>
          <p:cNvSpPr txBox="1"/>
          <p:nvPr/>
        </p:nvSpPr>
        <p:spPr>
          <a:xfrm>
            <a:off x="355055" y="3616417"/>
            <a:ext cx="1656223" cy="369332"/>
          </a:xfrm>
          <a:prstGeom prst="rect">
            <a:avLst/>
          </a:prstGeom>
          <a:solidFill>
            <a:srgbClr val="FFC524">
              <a:alpha val="73000"/>
            </a:srgbClr>
          </a:solidFill>
          <a:ln w="38100">
            <a:solidFill>
              <a:schemeClr val="tx1"/>
            </a:solidFill>
          </a:ln>
        </p:spPr>
        <p:txBody>
          <a:bodyPr wrap="none" rtlCol="0">
            <a:spAutoFit/>
          </a:bodyPr>
          <a:lstStyle/>
          <a:p>
            <a:r>
              <a:rPr lang="en-US" i="1" dirty="0"/>
              <a:t>Scattering Spot</a:t>
            </a:r>
          </a:p>
        </p:txBody>
      </p:sp>
      <p:sp>
        <p:nvSpPr>
          <p:cNvPr id="26" name="TextBox 25"/>
          <p:cNvSpPr txBox="1"/>
          <p:nvPr/>
        </p:nvSpPr>
        <p:spPr>
          <a:xfrm>
            <a:off x="7168334" y="3107490"/>
            <a:ext cx="901209" cy="369332"/>
          </a:xfrm>
          <a:prstGeom prst="rect">
            <a:avLst/>
          </a:prstGeom>
          <a:solidFill>
            <a:srgbClr val="FFC524">
              <a:alpha val="73000"/>
            </a:srgbClr>
          </a:solidFill>
          <a:ln w="38100">
            <a:solidFill>
              <a:schemeClr val="tx1"/>
            </a:solidFill>
          </a:ln>
        </p:spPr>
        <p:txBody>
          <a:bodyPr wrap="none" rtlCol="0">
            <a:spAutoFit/>
          </a:bodyPr>
          <a:lstStyle/>
          <a:p>
            <a:r>
              <a:rPr lang="en-US" i="1" dirty="0"/>
              <a:t>Speckle</a:t>
            </a:r>
          </a:p>
        </p:txBody>
      </p:sp>
      <p:cxnSp>
        <p:nvCxnSpPr>
          <p:cNvPr id="11" name="Straight Arrow Connector 10"/>
          <p:cNvCxnSpPr>
            <a:stCxn id="5" idx="2"/>
            <a:endCxn id="24" idx="3"/>
          </p:cNvCxnSpPr>
          <p:nvPr/>
        </p:nvCxnSpPr>
        <p:spPr>
          <a:xfrm flipH="1">
            <a:off x="2011278" y="3796292"/>
            <a:ext cx="687317" cy="4791"/>
          </a:xfrm>
          <a:prstGeom prst="straightConnector1">
            <a:avLst/>
          </a:prstGeom>
          <a:ln w="28575">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9" name="Oval 28"/>
          <p:cNvSpPr/>
          <p:nvPr/>
        </p:nvSpPr>
        <p:spPr>
          <a:xfrm>
            <a:off x="4748367" y="3202664"/>
            <a:ext cx="189966" cy="178985"/>
          </a:xfrm>
          <a:prstGeom prst="ellipse">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Arrow Connector 26"/>
          <p:cNvCxnSpPr>
            <a:stCxn id="29" idx="6"/>
            <a:endCxn id="26" idx="1"/>
          </p:cNvCxnSpPr>
          <p:nvPr/>
        </p:nvCxnSpPr>
        <p:spPr>
          <a:xfrm flipV="1">
            <a:off x="4938333" y="3292156"/>
            <a:ext cx="2230001" cy="1"/>
          </a:xfrm>
          <a:prstGeom prst="straightConnector1">
            <a:avLst/>
          </a:prstGeom>
          <a:ln w="28575">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5" name="Oval 4"/>
          <p:cNvSpPr/>
          <p:nvPr/>
        </p:nvSpPr>
        <p:spPr>
          <a:xfrm>
            <a:off x="2698595" y="1725370"/>
            <a:ext cx="3858755" cy="4141844"/>
          </a:xfrm>
          <a:prstGeom prst="ellipse">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912918D5-B18A-4E04-A984-9E302BB5D8B4}"/>
              </a:ext>
            </a:extLst>
          </p:cNvPr>
          <p:cNvSpPr txBox="1"/>
          <p:nvPr/>
        </p:nvSpPr>
        <p:spPr>
          <a:xfrm>
            <a:off x="-13063" y="4753682"/>
            <a:ext cx="9157063" cy="932934"/>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none" rtlCol="0" anchor="ctr" anchorCtr="0">
            <a:noAutofit/>
          </a:bodyPr>
          <a:lstStyle/>
          <a:p>
            <a:pPr algn="ctr"/>
            <a:r>
              <a:rPr lang="en-SG" b="1" i="1" dirty="0">
                <a:solidFill>
                  <a:schemeClr val="bg1"/>
                </a:solidFill>
              </a:rPr>
              <a:t>Drift velocity </a:t>
            </a:r>
            <a:r>
              <a:rPr lang="en-SG" i="1" dirty="0">
                <a:solidFill>
                  <a:schemeClr val="bg1"/>
                </a:solidFill>
              </a:rPr>
              <a:t>refers to velocity of speckles relative to scattering spot</a:t>
            </a:r>
          </a:p>
        </p:txBody>
      </p:sp>
    </p:spTree>
    <p:extLst>
      <p:ext uri="{BB962C8B-B14F-4D97-AF65-F5344CB8AC3E}">
        <p14:creationId xmlns:p14="http://schemas.microsoft.com/office/powerpoint/2010/main" val="3403415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left)">
                                      <p:cBhvr>
                                        <p:cTn id="7" dur="500"/>
                                        <p:tgtEl>
                                          <p:spTgt spid="29"/>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7"/>
                                        </p:tgtEl>
                                        <p:attrNameLst>
                                          <p:attrName>style.visibility</p:attrName>
                                        </p:attrNameLst>
                                      </p:cBhvr>
                                      <p:to>
                                        <p:strVal val="visible"/>
                                      </p:to>
                                    </p:set>
                                    <p:animEffect transition="in" filter="wipe(left)">
                                      <p:cBhvr>
                                        <p:cTn id="11" dur="500"/>
                                        <p:tgtEl>
                                          <p:spTgt spid="27"/>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26"/>
                                        </p:tgtEl>
                                        <p:attrNameLst>
                                          <p:attrName>style.visibility</p:attrName>
                                        </p:attrNameLst>
                                      </p:cBhvr>
                                      <p:to>
                                        <p:strVal val="visible"/>
                                      </p:to>
                                    </p:set>
                                    <p:animEffect transition="in" filter="wipe(left)">
                                      <p:cBhvr>
                                        <p:cTn id="15" dur="500"/>
                                        <p:tgtEl>
                                          <p:spTgt spid="26"/>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wipe(left)">
                                      <p:cBhvr>
                                        <p:cTn id="20" dur="500"/>
                                        <p:tgtEl>
                                          <p:spTgt spid="5"/>
                                        </p:tgtEl>
                                      </p:cBhvr>
                                    </p:animEffect>
                                  </p:childTnLst>
                                </p:cTn>
                              </p:par>
                            </p:childTnLst>
                          </p:cTn>
                        </p:par>
                        <p:par>
                          <p:cTn id="21" fill="hold">
                            <p:stCondLst>
                              <p:cond delay="500"/>
                            </p:stCondLst>
                            <p:childTnLst>
                              <p:par>
                                <p:cTn id="22" presetID="22" presetClass="entr" presetSubtype="2" fill="hold" nodeType="after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wipe(right)">
                                      <p:cBhvr>
                                        <p:cTn id="24" dur="500"/>
                                        <p:tgtEl>
                                          <p:spTgt spid="11"/>
                                        </p:tgtEl>
                                      </p:cBhvr>
                                    </p:animEffect>
                                  </p:childTnLst>
                                </p:cTn>
                              </p:par>
                            </p:childTnLst>
                          </p:cTn>
                        </p:par>
                        <p:par>
                          <p:cTn id="25" fill="hold">
                            <p:stCondLst>
                              <p:cond delay="1000"/>
                            </p:stCondLst>
                            <p:childTnLst>
                              <p:par>
                                <p:cTn id="26" presetID="22" presetClass="entr" presetSubtype="2" fill="hold" grpId="0" nodeType="afterEffect">
                                  <p:stCondLst>
                                    <p:cond delay="0"/>
                                  </p:stCondLst>
                                  <p:childTnLst>
                                    <p:set>
                                      <p:cBhvr>
                                        <p:cTn id="27" dur="1" fill="hold">
                                          <p:stCondLst>
                                            <p:cond delay="0"/>
                                          </p:stCondLst>
                                        </p:cTn>
                                        <p:tgtEl>
                                          <p:spTgt spid="24"/>
                                        </p:tgtEl>
                                        <p:attrNameLst>
                                          <p:attrName>style.visibility</p:attrName>
                                        </p:attrNameLst>
                                      </p:cBhvr>
                                      <p:to>
                                        <p:strVal val="visible"/>
                                      </p:to>
                                    </p:set>
                                    <p:animEffect transition="in" filter="wipe(right)">
                                      <p:cBhvr>
                                        <p:cTn id="28" dur="500"/>
                                        <p:tgtEl>
                                          <p:spTgt spid="24"/>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25"/>
                                        </p:tgtEl>
                                        <p:attrNameLst>
                                          <p:attrName>style.visibility</p:attrName>
                                        </p:attrNameLst>
                                      </p:cBhvr>
                                      <p:to>
                                        <p:strVal val="visible"/>
                                      </p:to>
                                    </p:set>
                                    <p:animEffect transition="in" filter="wipe(left)">
                                      <p:cBhvr>
                                        <p:cTn id="33"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6" grpId="0" animBg="1"/>
      <p:bldP spid="29" grpId="0" animBg="1"/>
      <p:bldP spid="5" grpId="0" animBg="1"/>
      <p:bldP spid="25"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A3EB4A3A-F43B-49DB-B69A-A2231726C5EB}"/>
              </a:ext>
            </a:extLst>
          </p:cNvPr>
          <p:cNvSpPr>
            <a:spLocks noGrp="1"/>
          </p:cNvSpPr>
          <p:nvPr>
            <p:ph type="ftr" sz="quarter" idx="10"/>
          </p:nvPr>
        </p:nvSpPr>
        <p:spPr/>
        <p:txBody>
          <a:bodyPr/>
          <a:lstStyle/>
          <a:p>
            <a:r>
              <a:rPr lang="en-SG" dirty="0"/>
              <a:t>SYPT 2020</a:t>
            </a:r>
          </a:p>
        </p:txBody>
      </p:sp>
      <p:sp>
        <p:nvSpPr>
          <p:cNvPr id="4" name="Slide Number Placeholder 3">
            <a:extLst>
              <a:ext uri="{FF2B5EF4-FFF2-40B4-BE49-F238E27FC236}">
                <a16:creationId xmlns:a16="http://schemas.microsoft.com/office/drawing/2014/main" id="{2D123F4D-CA8B-47E3-B102-BA8FC3BF9C8E}"/>
              </a:ext>
            </a:extLst>
          </p:cNvPr>
          <p:cNvSpPr>
            <a:spLocks noGrp="1"/>
          </p:cNvSpPr>
          <p:nvPr>
            <p:ph type="sldNum" sz="quarter" idx="11"/>
          </p:nvPr>
        </p:nvSpPr>
        <p:spPr/>
        <p:txBody>
          <a:bodyPr/>
          <a:lstStyle/>
          <a:p>
            <a:fld id="{6FB55397-3576-4B12-B4D8-3E370C504D99}" type="slidenum">
              <a:rPr lang="en-SG" smtClean="0"/>
              <a:t>50</a:t>
            </a:fld>
            <a:endParaRPr lang="en-SG"/>
          </a:p>
        </p:txBody>
      </p:sp>
      <p:sp>
        <p:nvSpPr>
          <p:cNvPr id="5" name="Title 4">
            <a:extLst>
              <a:ext uri="{FF2B5EF4-FFF2-40B4-BE49-F238E27FC236}">
                <a16:creationId xmlns:a16="http://schemas.microsoft.com/office/drawing/2014/main" id="{0E946EDD-3FAC-4A74-8D2F-FCD9F44FAF13}"/>
              </a:ext>
            </a:extLst>
          </p:cNvPr>
          <p:cNvSpPr>
            <a:spLocks noGrp="1"/>
          </p:cNvSpPr>
          <p:nvPr>
            <p:ph type="title"/>
          </p:nvPr>
        </p:nvSpPr>
        <p:spPr>
          <a:xfrm>
            <a:off x="628650" y="3110010"/>
            <a:ext cx="7886700" cy="1325563"/>
          </a:xfrm>
        </p:spPr>
        <p:txBody>
          <a:bodyPr>
            <a:normAutofit/>
          </a:bodyPr>
          <a:lstStyle/>
          <a:p>
            <a:r>
              <a:rPr lang="en-SG" sz="4400" dirty="0"/>
              <a:t>Conclusion</a:t>
            </a:r>
          </a:p>
        </p:txBody>
      </p:sp>
      <p:sp>
        <p:nvSpPr>
          <p:cNvPr id="6" name="Text Placeholder 2">
            <a:extLst>
              <a:ext uri="{FF2B5EF4-FFF2-40B4-BE49-F238E27FC236}">
                <a16:creationId xmlns:a16="http://schemas.microsoft.com/office/drawing/2014/main" id="{12E88A84-2E20-47B5-A20B-392A1BF842AC}"/>
              </a:ext>
            </a:extLst>
          </p:cNvPr>
          <p:cNvSpPr txBox="1">
            <a:spLocks/>
          </p:cNvSpPr>
          <p:nvPr/>
        </p:nvSpPr>
        <p:spPr>
          <a:xfrm>
            <a:off x="628650" y="4094168"/>
            <a:ext cx="7886700" cy="1500187"/>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400" kern="1200">
                <a:solidFill>
                  <a:schemeClr val="tx2"/>
                </a:solidFill>
                <a:latin typeface="+mn-lt"/>
                <a:ea typeface="+mn-ea"/>
                <a:cs typeface="Segoe UI" panose="020B0502040204020203"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2000" kern="1200">
                <a:solidFill>
                  <a:schemeClr val="tx2"/>
                </a:solidFill>
                <a:latin typeface="+mn-lt"/>
                <a:ea typeface="+mn-ea"/>
                <a:cs typeface="Segoe UI" panose="020B0502040204020203"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600" kern="1200">
                <a:solidFill>
                  <a:schemeClr val="tx2"/>
                </a:solidFill>
                <a:latin typeface="+mn-lt"/>
                <a:ea typeface="+mn-ea"/>
                <a:cs typeface="Segoe UI" panose="020B0502040204020203"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400" kern="1200">
                <a:solidFill>
                  <a:schemeClr val="tx2"/>
                </a:solidFill>
                <a:latin typeface="+mn-lt"/>
                <a:ea typeface="+mn-ea"/>
                <a:cs typeface="Segoe UI" panose="020B0502040204020203"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400" kern="1200">
                <a:solidFill>
                  <a:schemeClr val="tx2"/>
                </a:solidFill>
                <a:latin typeface="+mn-lt"/>
                <a:ea typeface="+mn-ea"/>
                <a:cs typeface="Segoe UI" panose="020B0502040204020203"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endParaRPr lang="en-SG" dirty="0"/>
          </a:p>
        </p:txBody>
      </p:sp>
    </p:spTree>
    <p:extLst>
      <p:ext uri="{BB962C8B-B14F-4D97-AF65-F5344CB8AC3E}">
        <p14:creationId xmlns:p14="http://schemas.microsoft.com/office/powerpoint/2010/main" val="21026685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88629" y="838843"/>
            <a:ext cx="8205226" cy="1729088"/>
          </a:xfrm>
        </p:spPr>
        <p:txBody>
          <a:bodyPr>
            <a:normAutofit fontScale="55000" lnSpcReduction="20000"/>
          </a:bodyPr>
          <a:lstStyle/>
          <a:p>
            <a:pPr marL="0" indent="0" algn="just">
              <a:lnSpc>
                <a:spcPct val="150000"/>
              </a:lnSpc>
              <a:buNone/>
            </a:pPr>
            <a:r>
              <a:rPr lang="en-US" sz="3200" dirty="0"/>
              <a:t>Shine a laser beam onto a dark surface. A granular pattern can be seen inside the spot. When the pattern is observed by a camera or the eye, that is moving slowly, the pattern seems to drift relative to the surface. Explain the phenomenon and investigate how the drift depends on relevant parameters.</a:t>
            </a:r>
            <a:endParaRPr lang="en-SG" sz="4000" dirty="0"/>
          </a:p>
        </p:txBody>
      </p:sp>
      <p:sp>
        <p:nvSpPr>
          <p:cNvPr id="5" name="Slide Number Placeholder 4"/>
          <p:cNvSpPr>
            <a:spLocks noGrp="1"/>
          </p:cNvSpPr>
          <p:nvPr>
            <p:ph type="sldNum" sz="quarter" idx="4"/>
          </p:nvPr>
        </p:nvSpPr>
        <p:spPr>
          <a:xfrm>
            <a:off x="7998106" y="174373"/>
            <a:ext cx="517244" cy="365125"/>
          </a:xfrm>
        </p:spPr>
        <p:txBody>
          <a:bodyPr/>
          <a:lstStyle/>
          <a:p>
            <a:fld id="{D524B6CE-5D57-4459-A907-3F1D5BE11E1F}" type="slidenum">
              <a:rPr lang="en-SG" smtClean="0">
                <a:solidFill>
                  <a:prstClr val="black"/>
                </a:solidFill>
              </a:rPr>
              <a:pPr/>
              <a:t>51</a:t>
            </a:fld>
            <a:endParaRPr lang="en-SG" dirty="0">
              <a:solidFill>
                <a:prstClr val="black"/>
              </a:solidFill>
            </a:endParaRPr>
          </a:p>
        </p:txBody>
      </p:sp>
      <p:sp>
        <p:nvSpPr>
          <p:cNvPr id="12" name="Footer Placeholder 1"/>
          <p:cNvSpPr>
            <a:spLocks noGrp="1"/>
          </p:cNvSpPr>
          <p:nvPr>
            <p:ph type="ftr" sz="quarter" idx="4294967295"/>
          </p:nvPr>
        </p:nvSpPr>
        <p:spPr>
          <a:xfrm>
            <a:off x="628650" y="193931"/>
            <a:ext cx="931926" cy="365125"/>
          </a:xfrm>
          <a:prstGeom prst="rect">
            <a:avLst/>
          </a:prstGeom>
        </p:spPr>
        <p:txBody>
          <a:bodyPr/>
          <a:lstStyle/>
          <a:p>
            <a:r>
              <a:rPr lang="en-SG" dirty="0"/>
              <a:t>SYPT 2020</a:t>
            </a:r>
          </a:p>
        </p:txBody>
      </p:sp>
      <p:sp>
        <p:nvSpPr>
          <p:cNvPr id="6" name="TextBox 5"/>
          <p:cNvSpPr txBox="1"/>
          <p:nvPr/>
        </p:nvSpPr>
        <p:spPr>
          <a:xfrm>
            <a:off x="1270925" y="2941243"/>
            <a:ext cx="1274873" cy="369332"/>
          </a:xfrm>
          <a:prstGeom prst="rect">
            <a:avLst/>
          </a:prstGeom>
          <a:solidFill>
            <a:srgbClr val="FFC524">
              <a:alpha val="73000"/>
            </a:srgbClr>
          </a:solidFill>
          <a:ln w="38100">
            <a:solidFill>
              <a:schemeClr val="tx1"/>
            </a:solidFill>
          </a:ln>
        </p:spPr>
        <p:txBody>
          <a:bodyPr wrap="square" rtlCol="0">
            <a:spAutoFit/>
          </a:bodyPr>
          <a:lstStyle/>
          <a:p>
            <a:r>
              <a:rPr lang="en-US" i="1" dirty="0"/>
              <a:t>Qualitative</a:t>
            </a:r>
          </a:p>
        </p:txBody>
      </p:sp>
      <p:sp>
        <p:nvSpPr>
          <p:cNvPr id="7" name="TextBox 6"/>
          <p:cNvSpPr txBox="1"/>
          <p:nvPr/>
        </p:nvSpPr>
        <p:spPr>
          <a:xfrm>
            <a:off x="795940" y="3631691"/>
            <a:ext cx="2584073" cy="1631216"/>
          </a:xfrm>
          <a:prstGeom prst="rect">
            <a:avLst/>
          </a:prstGeom>
          <a:noFill/>
          <a:ln w="38100">
            <a:noFill/>
          </a:ln>
        </p:spPr>
        <p:txBody>
          <a:bodyPr wrap="square" rtlCol="0">
            <a:spAutoFit/>
          </a:bodyPr>
          <a:lstStyle/>
          <a:p>
            <a:pPr marL="285750" indent="-285750">
              <a:buFont typeface="Arial" panose="020B0604020202020204" pitchFamily="34" charset="0"/>
              <a:buChar char="•"/>
            </a:pPr>
            <a:r>
              <a:rPr lang="en-US" sz="2000" b="1" dirty="0"/>
              <a:t>Rough Surface</a:t>
            </a:r>
          </a:p>
          <a:p>
            <a:pPr marL="285750" indent="-285750">
              <a:buFont typeface="Arial" panose="020B0604020202020204" pitchFamily="34" charset="0"/>
              <a:buChar char="•"/>
            </a:pPr>
            <a:r>
              <a:rPr lang="en-US" sz="2000" b="1" dirty="0"/>
              <a:t>Dark vs Bright Surface</a:t>
            </a:r>
          </a:p>
          <a:p>
            <a:pPr marL="285750" indent="-285750">
              <a:buFont typeface="Arial" panose="020B0604020202020204" pitchFamily="34" charset="0"/>
              <a:buChar char="•"/>
            </a:pPr>
            <a:r>
              <a:rPr lang="en-US" sz="2000" b="1" dirty="0"/>
              <a:t>Cause of Drift</a:t>
            </a:r>
          </a:p>
          <a:p>
            <a:pPr marL="285750" indent="-285750">
              <a:buFont typeface="Arial" panose="020B0604020202020204" pitchFamily="34" charset="0"/>
              <a:buChar char="•"/>
            </a:pPr>
            <a:endParaRPr lang="en-US" sz="2000" b="1" dirty="0"/>
          </a:p>
        </p:txBody>
      </p:sp>
      <p:grpSp>
        <p:nvGrpSpPr>
          <p:cNvPr id="2" name="Group 1"/>
          <p:cNvGrpSpPr/>
          <p:nvPr/>
        </p:nvGrpSpPr>
        <p:grpSpPr>
          <a:xfrm>
            <a:off x="4591242" y="2517619"/>
            <a:ext cx="1065922" cy="962418"/>
            <a:chOff x="3630384" y="2776223"/>
            <a:chExt cx="2274238" cy="2440695"/>
          </a:xfrm>
        </p:grpSpPr>
        <p:sp>
          <p:nvSpPr>
            <p:cNvPr id="11" name="Rectangle 10"/>
            <p:cNvSpPr/>
            <p:nvPr/>
          </p:nvSpPr>
          <p:spPr>
            <a:xfrm>
              <a:off x="3630384" y="2776223"/>
              <a:ext cx="2274238" cy="2440695"/>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12"/>
            <p:cNvSpPr/>
            <p:nvPr/>
          </p:nvSpPr>
          <p:spPr>
            <a:xfrm>
              <a:off x="4624966" y="2867276"/>
              <a:ext cx="548863" cy="2328808"/>
            </a:xfrm>
            <a:custGeom>
              <a:avLst/>
              <a:gdLst>
                <a:gd name="connsiteX0" fmla="*/ 130628 w 548863"/>
                <a:gd name="connsiteY0" fmla="*/ 0 h 4572000"/>
                <a:gd name="connsiteX1" fmla="*/ 209006 w 548863"/>
                <a:gd name="connsiteY1" fmla="*/ 13063 h 4572000"/>
                <a:gd name="connsiteX2" fmla="*/ 287383 w 548863"/>
                <a:gd name="connsiteY2" fmla="*/ 65315 h 4572000"/>
                <a:gd name="connsiteX3" fmla="*/ 391886 w 548863"/>
                <a:gd name="connsiteY3" fmla="*/ 104503 h 4572000"/>
                <a:gd name="connsiteX4" fmla="*/ 418011 w 548863"/>
                <a:gd name="connsiteY4" fmla="*/ 143692 h 4572000"/>
                <a:gd name="connsiteX5" fmla="*/ 339634 w 548863"/>
                <a:gd name="connsiteY5" fmla="*/ 209006 h 4572000"/>
                <a:gd name="connsiteX6" fmla="*/ 274320 w 548863"/>
                <a:gd name="connsiteY6" fmla="*/ 287383 h 4572000"/>
                <a:gd name="connsiteX7" fmla="*/ 261257 w 548863"/>
                <a:gd name="connsiteY7" fmla="*/ 326572 h 4572000"/>
                <a:gd name="connsiteX8" fmla="*/ 209006 w 548863"/>
                <a:gd name="connsiteY8" fmla="*/ 418012 h 4572000"/>
                <a:gd name="connsiteX9" fmla="*/ 195943 w 548863"/>
                <a:gd name="connsiteY9" fmla="*/ 470263 h 4572000"/>
                <a:gd name="connsiteX10" fmla="*/ 209006 w 548863"/>
                <a:gd name="connsiteY10" fmla="*/ 640080 h 4572000"/>
                <a:gd name="connsiteX11" fmla="*/ 235131 w 548863"/>
                <a:gd name="connsiteY11" fmla="*/ 679269 h 4572000"/>
                <a:gd name="connsiteX12" fmla="*/ 274320 w 548863"/>
                <a:gd name="connsiteY12" fmla="*/ 692332 h 4572000"/>
                <a:gd name="connsiteX13" fmla="*/ 391886 w 548863"/>
                <a:gd name="connsiteY13" fmla="*/ 718458 h 4572000"/>
                <a:gd name="connsiteX14" fmla="*/ 326571 w 548863"/>
                <a:gd name="connsiteY14" fmla="*/ 796835 h 4572000"/>
                <a:gd name="connsiteX15" fmla="*/ 300446 w 548863"/>
                <a:gd name="connsiteY15" fmla="*/ 836023 h 4572000"/>
                <a:gd name="connsiteX16" fmla="*/ 222068 w 548863"/>
                <a:gd name="connsiteY16" fmla="*/ 875212 h 4572000"/>
                <a:gd name="connsiteX17" fmla="*/ 209006 w 548863"/>
                <a:gd name="connsiteY17" fmla="*/ 1097280 h 4572000"/>
                <a:gd name="connsiteX18" fmla="*/ 261257 w 548863"/>
                <a:gd name="connsiteY18" fmla="*/ 1136469 h 4572000"/>
                <a:gd name="connsiteX19" fmla="*/ 300446 w 548863"/>
                <a:gd name="connsiteY19" fmla="*/ 1175658 h 4572000"/>
                <a:gd name="connsiteX20" fmla="*/ 287383 w 548863"/>
                <a:gd name="connsiteY20" fmla="*/ 1280160 h 4572000"/>
                <a:gd name="connsiteX21" fmla="*/ 248194 w 548863"/>
                <a:gd name="connsiteY21" fmla="*/ 1319349 h 4572000"/>
                <a:gd name="connsiteX22" fmla="*/ 235131 w 548863"/>
                <a:gd name="connsiteY22" fmla="*/ 1358538 h 4572000"/>
                <a:gd name="connsiteX23" fmla="*/ 222068 w 548863"/>
                <a:gd name="connsiteY23" fmla="*/ 1436915 h 4572000"/>
                <a:gd name="connsiteX24" fmla="*/ 209006 w 548863"/>
                <a:gd name="connsiteY24" fmla="*/ 1567543 h 4572000"/>
                <a:gd name="connsiteX25" fmla="*/ 182880 w 548863"/>
                <a:gd name="connsiteY25" fmla="*/ 1619795 h 4572000"/>
                <a:gd name="connsiteX26" fmla="*/ 117566 w 548863"/>
                <a:gd name="connsiteY26" fmla="*/ 1698172 h 4572000"/>
                <a:gd name="connsiteX27" fmla="*/ 78377 w 548863"/>
                <a:gd name="connsiteY27" fmla="*/ 1724298 h 4572000"/>
                <a:gd name="connsiteX28" fmla="*/ 104503 w 548863"/>
                <a:gd name="connsiteY28" fmla="*/ 1789612 h 4572000"/>
                <a:gd name="connsiteX29" fmla="*/ 143691 w 548863"/>
                <a:gd name="connsiteY29" fmla="*/ 1815738 h 4572000"/>
                <a:gd name="connsiteX30" fmla="*/ 169817 w 548863"/>
                <a:gd name="connsiteY30" fmla="*/ 1881052 h 4572000"/>
                <a:gd name="connsiteX31" fmla="*/ 156754 w 548863"/>
                <a:gd name="connsiteY31" fmla="*/ 1920240 h 4572000"/>
                <a:gd name="connsiteX32" fmla="*/ 104503 w 548863"/>
                <a:gd name="connsiteY32" fmla="*/ 2011680 h 4572000"/>
                <a:gd name="connsiteX33" fmla="*/ 91440 w 548863"/>
                <a:gd name="connsiteY33" fmla="*/ 2063932 h 4572000"/>
                <a:gd name="connsiteX34" fmla="*/ 169817 w 548863"/>
                <a:gd name="connsiteY34" fmla="*/ 2181498 h 4572000"/>
                <a:gd name="connsiteX35" fmla="*/ 248194 w 548863"/>
                <a:gd name="connsiteY35" fmla="*/ 2259875 h 4572000"/>
                <a:gd name="connsiteX36" fmla="*/ 522514 w 548863"/>
                <a:gd name="connsiteY36" fmla="*/ 2299063 h 4572000"/>
                <a:gd name="connsiteX37" fmla="*/ 535577 w 548863"/>
                <a:gd name="connsiteY37" fmla="*/ 2429692 h 4572000"/>
                <a:gd name="connsiteX38" fmla="*/ 496388 w 548863"/>
                <a:gd name="connsiteY38" fmla="*/ 2481943 h 4572000"/>
                <a:gd name="connsiteX39" fmla="*/ 470263 w 548863"/>
                <a:gd name="connsiteY39" fmla="*/ 2534195 h 4572000"/>
                <a:gd name="connsiteX40" fmla="*/ 457200 w 548863"/>
                <a:gd name="connsiteY40" fmla="*/ 2586446 h 4572000"/>
                <a:gd name="connsiteX41" fmla="*/ 418011 w 548863"/>
                <a:gd name="connsiteY41" fmla="*/ 2599509 h 4572000"/>
                <a:gd name="connsiteX42" fmla="*/ 365760 w 548863"/>
                <a:gd name="connsiteY42" fmla="*/ 2638698 h 4572000"/>
                <a:gd name="connsiteX43" fmla="*/ 326571 w 548863"/>
                <a:gd name="connsiteY43" fmla="*/ 2651760 h 4572000"/>
                <a:gd name="connsiteX44" fmla="*/ 235131 w 548863"/>
                <a:gd name="connsiteY44" fmla="*/ 2717075 h 4572000"/>
                <a:gd name="connsiteX45" fmla="*/ 182880 w 548863"/>
                <a:gd name="connsiteY45" fmla="*/ 2730138 h 4572000"/>
                <a:gd name="connsiteX46" fmla="*/ 104503 w 548863"/>
                <a:gd name="connsiteY46" fmla="*/ 2834640 h 4572000"/>
                <a:gd name="connsiteX47" fmla="*/ 117566 w 548863"/>
                <a:gd name="connsiteY47" fmla="*/ 3017520 h 4572000"/>
                <a:gd name="connsiteX48" fmla="*/ 143691 w 548863"/>
                <a:gd name="connsiteY48" fmla="*/ 3082835 h 4572000"/>
                <a:gd name="connsiteX49" fmla="*/ 169817 w 548863"/>
                <a:gd name="connsiteY49" fmla="*/ 3122023 h 4572000"/>
                <a:gd name="connsiteX50" fmla="*/ 248194 w 548863"/>
                <a:gd name="connsiteY50" fmla="*/ 3213463 h 4572000"/>
                <a:gd name="connsiteX51" fmla="*/ 261257 w 548863"/>
                <a:gd name="connsiteY51" fmla="*/ 3304903 h 4572000"/>
                <a:gd name="connsiteX52" fmla="*/ 261257 w 548863"/>
                <a:gd name="connsiteY52" fmla="*/ 3461658 h 4572000"/>
                <a:gd name="connsiteX53" fmla="*/ 169817 w 548863"/>
                <a:gd name="connsiteY53" fmla="*/ 3500846 h 4572000"/>
                <a:gd name="connsiteX54" fmla="*/ 117566 w 548863"/>
                <a:gd name="connsiteY54" fmla="*/ 3540035 h 4572000"/>
                <a:gd name="connsiteX55" fmla="*/ 78377 w 548863"/>
                <a:gd name="connsiteY55" fmla="*/ 3553098 h 4572000"/>
                <a:gd name="connsiteX56" fmla="*/ 39188 w 548863"/>
                <a:gd name="connsiteY56" fmla="*/ 3579223 h 4572000"/>
                <a:gd name="connsiteX57" fmla="*/ 26126 w 548863"/>
                <a:gd name="connsiteY57" fmla="*/ 3631475 h 4572000"/>
                <a:gd name="connsiteX58" fmla="*/ 0 w 548863"/>
                <a:gd name="connsiteY58" fmla="*/ 3670663 h 4572000"/>
                <a:gd name="connsiteX59" fmla="*/ 26126 w 548863"/>
                <a:gd name="connsiteY59" fmla="*/ 3853543 h 4572000"/>
                <a:gd name="connsiteX60" fmla="*/ 78377 w 548863"/>
                <a:gd name="connsiteY60" fmla="*/ 3931920 h 4572000"/>
                <a:gd name="connsiteX61" fmla="*/ 104503 w 548863"/>
                <a:gd name="connsiteY61" fmla="*/ 4036423 h 4572000"/>
                <a:gd name="connsiteX62" fmla="*/ 143691 w 548863"/>
                <a:gd name="connsiteY62" fmla="*/ 4114800 h 4572000"/>
                <a:gd name="connsiteX63" fmla="*/ 156754 w 548863"/>
                <a:gd name="connsiteY63" fmla="*/ 4402183 h 4572000"/>
                <a:gd name="connsiteX64" fmla="*/ 182880 w 548863"/>
                <a:gd name="connsiteY64" fmla="*/ 4441372 h 4572000"/>
                <a:gd name="connsiteX65" fmla="*/ 195943 w 548863"/>
                <a:gd name="connsiteY65" fmla="*/ 4493623 h 4572000"/>
                <a:gd name="connsiteX66" fmla="*/ 143691 w 548863"/>
                <a:gd name="connsiteY66" fmla="*/ 4532812 h 4572000"/>
                <a:gd name="connsiteX67" fmla="*/ 104503 w 548863"/>
                <a:gd name="connsiteY67" fmla="*/ 4558938 h 4572000"/>
                <a:gd name="connsiteX68" fmla="*/ 104503 w 548863"/>
                <a:gd name="connsiteY68" fmla="*/ 4572000 h 457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548863" h="4572000">
                  <a:moveTo>
                    <a:pt x="130628" y="0"/>
                  </a:moveTo>
                  <a:cubicBezTo>
                    <a:pt x="156754" y="4354"/>
                    <a:pt x="184557" y="2876"/>
                    <a:pt x="209006" y="13063"/>
                  </a:cubicBezTo>
                  <a:cubicBezTo>
                    <a:pt x="237990" y="25140"/>
                    <a:pt x="259299" y="51273"/>
                    <a:pt x="287383" y="65315"/>
                  </a:cubicBezTo>
                  <a:cubicBezTo>
                    <a:pt x="355692" y="99469"/>
                    <a:pt x="320743" y="86717"/>
                    <a:pt x="391886" y="104503"/>
                  </a:cubicBezTo>
                  <a:cubicBezTo>
                    <a:pt x="400594" y="117566"/>
                    <a:pt x="420231" y="128150"/>
                    <a:pt x="418011" y="143692"/>
                  </a:cubicBezTo>
                  <a:cubicBezTo>
                    <a:pt x="410893" y="193515"/>
                    <a:pt x="373968" y="197561"/>
                    <a:pt x="339634" y="209006"/>
                  </a:cubicBezTo>
                  <a:cubicBezTo>
                    <a:pt x="310747" y="237894"/>
                    <a:pt x="292505" y="251013"/>
                    <a:pt x="274320" y="287383"/>
                  </a:cubicBezTo>
                  <a:cubicBezTo>
                    <a:pt x="268162" y="299699"/>
                    <a:pt x="266681" y="313916"/>
                    <a:pt x="261257" y="326572"/>
                  </a:cubicBezTo>
                  <a:cubicBezTo>
                    <a:pt x="241371" y="372973"/>
                    <a:pt x="235241" y="378658"/>
                    <a:pt x="209006" y="418012"/>
                  </a:cubicBezTo>
                  <a:cubicBezTo>
                    <a:pt x="204652" y="435429"/>
                    <a:pt x="195943" y="452310"/>
                    <a:pt x="195943" y="470263"/>
                  </a:cubicBezTo>
                  <a:cubicBezTo>
                    <a:pt x="195943" y="527036"/>
                    <a:pt x="198544" y="584279"/>
                    <a:pt x="209006" y="640080"/>
                  </a:cubicBezTo>
                  <a:cubicBezTo>
                    <a:pt x="211899" y="655511"/>
                    <a:pt x="222872" y="669461"/>
                    <a:pt x="235131" y="679269"/>
                  </a:cubicBezTo>
                  <a:cubicBezTo>
                    <a:pt x="245883" y="687871"/>
                    <a:pt x="260962" y="688992"/>
                    <a:pt x="274320" y="692332"/>
                  </a:cubicBezTo>
                  <a:cubicBezTo>
                    <a:pt x="313266" y="702069"/>
                    <a:pt x="352697" y="709749"/>
                    <a:pt x="391886" y="718458"/>
                  </a:cubicBezTo>
                  <a:cubicBezTo>
                    <a:pt x="335837" y="830554"/>
                    <a:pt x="400427" y="722979"/>
                    <a:pt x="326571" y="796835"/>
                  </a:cubicBezTo>
                  <a:cubicBezTo>
                    <a:pt x="315470" y="807936"/>
                    <a:pt x="311547" y="824922"/>
                    <a:pt x="300446" y="836023"/>
                  </a:cubicBezTo>
                  <a:cubicBezTo>
                    <a:pt x="275123" y="861346"/>
                    <a:pt x="253941" y="864588"/>
                    <a:pt x="222068" y="875212"/>
                  </a:cubicBezTo>
                  <a:cubicBezTo>
                    <a:pt x="169923" y="953430"/>
                    <a:pt x="164147" y="944758"/>
                    <a:pt x="209006" y="1097280"/>
                  </a:cubicBezTo>
                  <a:cubicBezTo>
                    <a:pt x="215149" y="1118167"/>
                    <a:pt x="244727" y="1122300"/>
                    <a:pt x="261257" y="1136469"/>
                  </a:cubicBezTo>
                  <a:cubicBezTo>
                    <a:pt x="275283" y="1148492"/>
                    <a:pt x="287383" y="1162595"/>
                    <a:pt x="300446" y="1175658"/>
                  </a:cubicBezTo>
                  <a:cubicBezTo>
                    <a:pt x="296092" y="1210492"/>
                    <a:pt x="299380" y="1247169"/>
                    <a:pt x="287383" y="1280160"/>
                  </a:cubicBezTo>
                  <a:cubicBezTo>
                    <a:pt x="281070" y="1297522"/>
                    <a:pt x="258441" y="1303978"/>
                    <a:pt x="248194" y="1319349"/>
                  </a:cubicBezTo>
                  <a:cubicBezTo>
                    <a:pt x="240556" y="1330806"/>
                    <a:pt x="238118" y="1345096"/>
                    <a:pt x="235131" y="1358538"/>
                  </a:cubicBezTo>
                  <a:cubicBezTo>
                    <a:pt x="229385" y="1384393"/>
                    <a:pt x="225353" y="1410633"/>
                    <a:pt x="222068" y="1436915"/>
                  </a:cubicBezTo>
                  <a:cubicBezTo>
                    <a:pt x="216640" y="1480337"/>
                    <a:pt x="218175" y="1524755"/>
                    <a:pt x="209006" y="1567543"/>
                  </a:cubicBezTo>
                  <a:cubicBezTo>
                    <a:pt x="204926" y="1586584"/>
                    <a:pt x="192541" y="1602888"/>
                    <a:pt x="182880" y="1619795"/>
                  </a:cubicBezTo>
                  <a:cubicBezTo>
                    <a:pt x="164199" y="1652486"/>
                    <a:pt x="147036" y="1673613"/>
                    <a:pt x="117566" y="1698172"/>
                  </a:cubicBezTo>
                  <a:cubicBezTo>
                    <a:pt x="105505" y="1708223"/>
                    <a:pt x="91440" y="1715589"/>
                    <a:pt x="78377" y="1724298"/>
                  </a:cubicBezTo>
                  <a:cubicBezTo>
                    <a:pt x="87086" y="1746069"/>
                    <a:pt x="90874" y="1770531"/>
                    <a:pt x="104503" y="1789612"/>
                  </a:cubicBezTo>
                  <a:cubicBezTo>
                    <a:pt x="113628" y="1802387"/>
                    <a:pt x="134566" y="1802963"/>
                    <a:pt x="143691" y="1815738"/>
                  </a:cubicBezTo>
                  <a:cubicBezTo>
                    <a:pt x="157320" y="1834819"/>
                    <a:pt x="161108" y="1859281"/>
                    <a:pt x="169817" y="1881052"/>
                  </a:cubicBezTo>
                  <a:cubicBezTo>
                    <a:pt x="165463" y="1894115"/>
                    <a:pt x="162912" y="1907924"/>
                    <a:pt x="156754" y="1920240"/>
                  </a:cubicBezTo>
                  <a:cubicBezTo>
                    <a:pt x="118856" y="1996034"/>
                    <a:pt x="138852" y="1920080"/>
                    <a:pt x="104503" y="2011680"/>
                  </a:cubicBezTo>
                  <a:cubicBezTo>
                    <a:pt x="98199" y="2028490"/>
                    <a:pt x="95794" y="2046515"/>
                    <a:pt x="91440" y="2063932"/>
                  </a:cubicBezTo>
                  <a:cubicBezTo>
                    <a:pt x="134904" y="2172591"/>
                    <a:pt x="92382" y="2091157"/>
                    <a:pt x="169817" y="2181498"/>
                  </a:cubicBezTo>
                  <a:cubicBezTo>
                    <a:pt x="201067" y="2217957"/>
                    <a:pt x="193025" y="2240172"/>
                    <a:pt x="248194" y="2259875"/>
                  </a:cubicBezTo>
                  <a:cubicBezTo>
                    <a:pt x="321040" y="2285891"/>
                    <a:pt x="448262" y="2292313"/>
                    <a:pt x="522514" y="2299063"/>
                  </a:cubicBezTo>
                  <a:cubicBezTo>
                    <a:pt x="542204" y="2358132"/>
                    <a:pt x="563216" y="2374414"/>
                    <a:pt x="535577" y="2429692"/>
                  </a:cubicBezTo>
                  <a:cubicBezTo>
                    <a:pt x="525840" y="2449165"/>
                    <a:pt x="507927" y="2463481"/>
                    <a:pt x="496388" y="2481943"/>
                  </a:cubicBezTo>
                  <a:cubicBezTo>
                    <a:pt x="486067" y="2498456"/>
                    <a:pt x="477100" y="2515962"/>
                    <a:pt x="470263" y="2534195"/>
                  </a:cubicBezTo>
                  <a:cubicBezTo>
                    <a:pt x="463959" y="2551005"/>
                    <a:pt x="468415" y="2572427"/>
                    <a:pt x="457200" y="2586446"/>
                  </a:cubicBezTo>
                  <a:cubicBezTo>
                    <a:pt x="448598" y="2597198"/>
                    <a:pt x="431074" y="2595155"/>
                    <a:pt x="418011" y="2599509"/>
                  </a:cubicBezTo>
                  <a:cubicBezTo>
                    <a:pt x="400594" y="2612572"/>
                    <a:pt x="384663" y="2627896"/>
                    <a:pt x="365760" y="2638698"/>
                  </a:cubicBezTo>
                  <a:cubicBezTo>
                    <a:pt x="353805" y="2645530"/>
                    <a:pt x="338526" y="2644928"/>
                    <a:pt x="326571" y="2651760"/>
                  </a:cubicBezTo>
                  <a:cubicBezTo>
                    <a:pt x="313181" y="2659411"/>
                    <a:pt x="255354" y="2708408"/>
                    <a:pt x="235131" y="2717075"/>
                  </a:cubicBezTo>
                  <a:cubicBezTo>
                    <a:pt x="218630" y="2724147"/>
                    <a:pt x="200297" y="2725784"/>
                    <a:pt x="182880" y="2730138"/>
                  </a:cubicBezTo>
                  <a:cubicBezTo>
                    <a:pt x="156754" y="2764972"/>
                    <a:pt x="101401" y="2791208"/>
                    <a:pt x="104503" y="2834640"/>
                  </a:cubicBezTo>
                  <a:cubicBezTo>
                    <a:pt x="108857" y="2895600"/>
                    <a:pt x="108034" y="2957153"/>
                    <a:pt x="117566" y="3017520"/>
                  </a:cubicBezTo>
                  <a:cubicBezTo>
                    <a:pt x="121223" y="3040682"/>
                    <a:pt x="133205" y="3061862"/>
                    <a:pt x="143691" y="3082835"/>
                  </a:cubicBezTo>
                  <a:cubicBezTo>
                    <a:pt x="150712" y="3096877"/>
                    <a:pt x="160692" y="3109248"/>
                    <a:pt x="169817" y="3122023"/>
                  </a:cubicBezTo>
                  <a:cubicBezTo>
                    <a:pt x="211713" y="3180676"/>
                    <a:pt x="200719" y="3165988"/>
                    <a:pt x="248194" y="3213463"/>
                  </a:cubicBezTo>
                  <a:cubicBezTo>
                    <a:pt x="252548" y="3243943"/>
                    <a:pt x="255219" y="3274711"/>
                    <a:pt x="261257" y="3304903"/>
                  </a:cubicBezTo>
                  <a:cubicBezTo>
                    <a:pt x="274887" y="3373052"/>
                    <a:pt x="309922" y="3354594"/>
                    <a:pt x="261257" y="3461658"/>
                  </a:cubicBezTo>
                  <a:cubicBezTo>
                    <a:pt x="255492" y="3474340"/>
                    <a:pt x="185899" y="3495485"/>
                    <a:pt x="169817" y="3500846"/>
                  </a:cubicBezTo>
                  <a:cubicBezTo>
                    <a:pt x="152400" y="3513909"/>
                    <a:pt x="136469" y="3529233"/>
                    <a:pt x="117566" y="3540035"/>
                  </a:cubicBezTo>
                  <a:cubicBezTo>
                    <a:pt x="105611" y="3546867"/>
                    <a:pt x="90693" y="3546940"/>
                    <a:pt x="78377" y="3553098"/>
                  </a:cubicBezTo>
                  <a:cubicBezTo>
                    <a:pt x="64335" y="3560119"/>
                    <a:pt x="52251" y="3570515"/>
                    <a:pt x="39188" y="3579223"/>
                  </a:cubicBezTo>
                  <a:cubicBezTo>
                    <a:pt x="34834" y="3596640"/>
                    <a:pt x="33198" y="3614973"/>
                    <a:pt x="26126" y="3631475"/>
                  </a:cubicBezTo>
                  <a:cubicBezTo>
                    <a:pt x="19942" y="3645905"/>
                    <a:pt x="0" y="3654964"/>
                    <a:pt x="0" y="3670663"/>
                  </a:cubicBezTo>
                  <a:cubicBezTo>
                    <a:pt x="0" y="3732242"/>
                    <a:pt x="8431" y="3794561"/>
                    <a:pt x="26126" y="3853543"/>
                  </a:cubicBezTo>
                  <a:cubicBezTo>
                    <a:pt x="35148" y="3883618"/>
                    <a:pt x="78377" y="3931920"/>
                    <a:pt x="78377" y="3931920"/>
                  </a:cubicBezTo>
                  <a:cubicBezTo>
                    <a:pt x="87086" y="3966754"/>
                    <a:pt x="84586" y="4006547"/>
                    <a:pt x="104503" y="4036423"/>
                  </a:cubicBezTo>
                  <a:cubicBezTo>
                    <a:pt x="138266" y="4087069"/>
                    <a:pt x="125663" y="4060718"/>
                    <a:pt x="143691" y="4114800"/>
                  </a:cubicBezTo>
                  <a:cubicBezTo>
                    <a:pt x="148045" y="4210594"/>
                    <a:pt x="145329" y="4306973"/>
                    <a:pt x="156754" y="4402183"/>
                  </a:cubicBezTo>
                  <a:cubicBezTo>
                    <a:pt x="158625" y="4417771"/>
                    <a:pt x="176695" y="4426942"/>
                    <a:pt x="182880" y="4441372"/>
                  </a:cubicBezTo>
                  <a:cubicBezTo>
                    <a:pt x="189952" y="4457873"/>
                    <a:pt x="191589" y="4476206"/>
                    <a:pt x="195943" y="4493623"/>
                  </a:cubicBezTo>
                  <a:cubicBezTo>
                    <a:pt x="178526" y="4506686"/>
                    <a:pt x="161407" y="4520157"/>
                    <a:pt x="143691" y="4532812"/>
                  </a:cubicBezTo>
                  <a:cubicBezTo>
                    <a:pt x="130916" y="4541937"/>
                    <a:pt x="115604" y="4547837"/>
                    <a:pt x="104503" y="4558938"/>
                  </a:cubicBezTo>
                  <a:lnTo>
                    <a:pt x="104503" y="4572000"/>
                  </a:lnTo>
                </a:path>
              </a:pathLst>
            </a:custGeom>
            <a:ln w="28575"/>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grpSp>
      <p:pic>
        <p:nvPicPr>
          <p:cNvPr id="14" name="Picture 13"/>
          <p:cNvPicPr>
            <a:picLocks noChangeAspect="1"/>
          </p:cNvPicPr>
          <p:nvPr/>
        </p:nvPicPr>
        <p:blipFill rotWithShape="1">
          <a:blip r:embed="rId4" cstate="print">
            <a:extLst>
              <a:ext uri="{28A0092B-C50C-407E-A947-70E740481C1C}">
                <a14:useLocalDpi xmlns:a14="http://schemas.microsoft.com/office/drawing/2010/main" val="0"/>
              </a:ext>
            </a:extLst>
          </a:blip>
          <a:srcRect l="18938" t="18148" r="28045" b="8791"/>
          <a:stretch/>
        </p:blipFill>
        <p:spPr>
          <a:xfrm>
            <a:off x="7047659" y="2517619"/>
            <a:ext cx="1233316" cy="1133047"/>
          </a:xfrm>
          <a:prstGeom prst="rect">
            <a:avLst/>
          </a:prstGeom>
        </p:spPr>
      </p:pic>
      <p:pic>
        <p:nvPicPr>
          <p:cNvPr id="15" name="Picture 14"/>
          <p:cNvPicPr>
            <a:picLocks noChangeAspect="1"/>
          </p:cNvPicPr>
          <p:nvPr/>
        </p:nvPicPr>
        <p:blipFill rotWithShape="1">
          <a:blip r:embed="rId5" cstate="print">
            <a:extLst>
              <a:ext uri="{28A0092B-C50C-407E-A947-70E740481C1C}">
                <a14:useLocalDpi xmlns:a14="http://schemas.microsoft.com/office/drawing/2010/main" val="0"/>
              </a:ext>
            </a:extLst>
          </a:blip>
          <a:srcRect l="12363" t="30151" r="68471" b="29947"/>
          <a:stretch/>
        </p:blipFill>
        <p:spPr>
          <a:xfrm>
            <a:off x="4612772" y="4070298"/>
            <a:ext cx="1070919" cy="1175684"/>
          </a:xfrm>
          <a:prstGeom prst="rect">
            <a:avLst/>
          </a:prstGeom>
        </p:spPr>
      </p:pic>
      <p:pic>
        <p:nvPicPr>
          <p:cNvPr id="16" name="Picture 15"/>
          <p:cNvPicPr>
            <a:picLocks noChangeAspect="1"/>
          </p:cNvPicPr>
          <p:nvPr/>
        </p:nvPicPr>
        <p:blipFill rotWithShape="1">
          <a:blip r:embed="rId6" cstate="print">
            <a:extLst>
              <a:ext uri="{BEBA8EAE-BF5A-486C-A8C5-ECC9F3942E4B}">
                <a14:imgProps xmlns:a14="http://schemas.microsoft.com/office/drawing/2010/main">
                  <a14:imgLayer r:embed="rId7">
                    <a14:imgEffect>
                      <a14:brightnessContrast bright="40000"/>
                    </a14:imgEffect>
                  </a14:imgLayer>
                </a14:imgProps>
              </a:ext>
              <a:ext uri="{28A0092B-C50C-407E-A947-70E740481C1C}">
                <a14:useLocalDpi xmlns:a14="http://schemas.microsoft.com/office/drawing/2010/main" val="0"/>
              </a:ext>
            </a:extLst>
          </a:blip>
          <a:srcRect l="31773" t="28482" r="28584" b="13929"/>
          <a:stretch/>
        </p:blipFill>
        <p:spPr>
          <a:xfrm>
            <a:off x="7043714" y="4016042"/>
            <a:ext cx="1241206" cy="1202069"/>
          </a:xfrm>
          <a:prstGeom prst="rect">
            <a:avLst/>
          </a:prstGeom>
        </p:spPr>
      </p:pic>
      <p:grpSp>
        <p:nvGrpSpPr>
          <p:cNvPr id="4" name="Group 3"/>
          <p:cNvGrpSpPr/>
          <p:nvPr/>
        </p:nvGrpSpPr>
        <p:grpSpPr>
          <a:xfrm>
            <a:off x="6520561" y="5533175"/>
            <a:ext cx="2287512" cy="938457"/>
            <a:chOff x="6667299" y="5475125"/>
            <a:chExt cx="2287512" cy="938457"/>
          </a:xfrm>
        </p:grpSpPr>
        <p:grpSp>
          <p:nvGrpSpPr>
            <p:cNvPr id="22" name="Group 21"/>
            <p:cNvGrpSpPr/>
            <p:nvPr/>
          </p:nvGrpSpPr>
          <p:grpSpPr>
            <a:xfrm>
              <a:off x="6667299" y="5475125"/>
              <a:ext cx="1659792" cy="938457"/>
              <a:chOff x="2048688" y="4417284"/>
              <a:chExt cx="1659792" cy="938457"/>
            </a:xfrm>
          </p:grpSpPr>
          <p:sp>
            <p:nvSpPr>
              <p:cNvPr id="23" name="Rectangle 22"/>
              <p:cNvSpPr/>
              <p:nvPr/>
            </p:nvSpPr>
            <p:spPr>
              <a:xfrm>
                <a:off x="2182502" y="4598697"/>
                <a:ext cx="669075" cy="69540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2048688" y="4598697"/>
                <a:ext cx="267629" cy="695408"/>
              </a:xfrm>
              <a:prstGeom prst="ellips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2851577" y="4417284"/>
                <a:ext cx="815548" cy="938457"/>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lowchart: Connector 25"/>
              <p:cNvSpPr/>
              <p:nvPr/>
            </p:nvSpPr>
            <p:spPr>
              <a:xfrm>
                <a:off x="3514893" y="4866164"/>
                <a:ext cx="193587" cy="181738"/>
              </a:xfrm>
              <a:prstGeom prst="flowChartConnector">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7" name="Straight Arrow Connector 26"/>
            <p:cNvCxnSpPr>
              <a:stCxn id="24" idx="7"/>
            </p:cNvCxnSpPr>
            <p:nvPr/>
          </p:nvCxnSpPr>
          <p:spPr>
            <a:xfrm>
              <a:off x="6895735" y="5758378"/>
              <a:ext cx="2059076" cy="255155"/>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stCxn id="24" idx="5"/>
            </p:cNvCxnSpPr>
            <p:nvPr/>
          </p:nvCxnSpPr>
          <p:spPr>
            <a:xfrm flipV="1">
              <a:off x="6895735" y="6029330"/>
              <a:ext cx="2059076" cy="220776"/>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stCxn id="24" idx="6"/>
            </p:cNvCxnSpPr>
            <p:nvPr/>
          </p:nvCxnSpPr>
          <p:spPr>
            <a:xfrm>
              <a:off x="6934928" y="6004242"/>
              <a:ext cx="2019883" cy="18582"/>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5" name="Group 34"/>
          <p:cNvGrpSpPr/>
          <p:nvPr/>
        </p:nvGrpSpPr>
        <p:grpSpPr>
          <a:xfrm>
            <a:off x="3917595" y="5488631"/>
            <a:ext cx="2162327" cy="938457"/>
            <a:chOff x="2993760" y="5473287"/>
            <a:chExt cx="2162327" cy="938457"/>
          </a:xfrm>
        </p:grpSpPr>
        <p:grpSp>
          <p:nvGrpSpPr>
            <p:cNvPr id="17" name="Group 16"/>
            <p:cNvGrpSpPr/>
            <p:nvPr/>
          </p:nvGrpSpPr>
          <p:grpSpPr>
            <a:xfrm>
              <a:off x="2993760" y="5473287"/>
              <a:ext cx="1622030" cy="938457"/>
              <a:chOff x="2048688" y="4417284"/>
              <a:chExt cx="1622030" cy="938457"/>
            </a:xfrm>
          </p:grpSpPr>
          <p:sp>
            <p:nvSpPr>
              <p:cNvPr id="18" name="Rectangle 17"/>
              <p:cNvSpPr/>
              <p:nvPr/>
            </p:nvSpPr>
            <p:spPr>
              <a:xfrm>
                <a:off x="2182502" y="4598697"/>
                <a:ext cx="669075" cy="69540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2048688" y="4598697"/>
                <a:ext cx="267629" cy="695408"/>
              </a:xfrm>
              <a:prstGeom prst="ellips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2851577" y="4417284"/>
                <a:ext cx="815548" cy="938457"/>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lowchart: Connector 20"/>
              <p:cNvSpPr/>
              <p:nvPr/>
            </p:nvSpPr>
            <p:spPr>
              <a:xfrm>
                <a:off x="3477131" y="4868002"/>
                <a:ext cx="193587" cy="181738"/>
              </a:xfrm>
              <a:prstGeom prst="flowChartConnector">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0" name="Straight Arrow Connector 29"/>
            <p:cNvCxnSpPr>
              <a:stCxn id="19" idx="7"/>
            </p:cNvCxnSpPr>
            <p:nvPr/>
          </p:nvCxnSpPr>
          <p:spPr>
            <a:xfrm>
              <a:off x="3222196" y="5756540"/>
              <a:ext cx="1761744" cy="548338"/>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stCxn id="19" idx="5"/>
            </p:cNvCxnSpPr>
            <p:nvPr/>
          </p:nvCxnSpPr>
          <p:spPr>
            <a:xfrm flipV="1">
              <a:off x="3222196" y="5719916"/>
              <a:ext cx="1722552" cy="528352"/>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a:off x="3261389" y="6002404"/>
              <a:ext cx="1894698" cy="26926"/>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47139743"/>
      </p:ext>
    </p:extLst>
  </p:cSld>
  <p:clrMapOvr>
    <a:masterClrMapping/>
  </p:clrMapOvr>
  <mc:AlternateContent xmlns:mc="http://schemas.openxmlformats.org/markup-compatibility/2006" xmlns:p14="http://schemas.microsoft.com/office/powerpoint/2010/main">
    <mc:Choice Requires="p14">
      <p:transition p14:dur="250" advTm="15463">
        <p:fade/>
      </p:transition>
    </mc:Choice>
    <mc:Fallback xmlns="">
      <p:transition advTm="15463">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par>
                                <p:cTn id="8" presetID="22" presetClass="entr" presetSubtype="8"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wipe(left)">
                                      <p:cBhvr>
                                        <p:cTn id="10" dur="500"/>
                                        <p:tgtEl>
                                          <p:spTgt spid="15"/>
                                        </p:tgtEl>
                                      </p:cBhvr>
                                    </p:animEffect>
                                  </p:childTnLst>
                                </p:cTn>
                              </p:par>
                              <p:par>
                                <p:cTn id="11" presetID="22" presetClass="entr" presetSubtype="8"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wipe(left)">
                                      <p:cBhvr>
                                        <p:cTn id="13" dur="500"/>
                                        <p:tgtEl>
                                          <p:spTgt spid="16"/>
                                        </p:tgtEl>
                                      </p:cBhvr>
                                    </p:animEffect>
                                  </p:childTnLst>
                                </p:cTn>
                              </p:par>
                              <p:par>
                                <p:cTn id="14" presetID="22" presetClass="entr" presetSubtype="8" fill="hold" nodeType="with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wipe(left)">
                                      <p:cBhvr>
                                        <p:cTn id="16" dur="500"/>
                                        <p:tgtEl>
                                          <p:spTgt spid="2"/>
                                        </p:tgtEl>
                                      </p:cBhvr>
                                    </p:animEffect>
                                  </p:childTnLst>
                                </p:cTn>
                              </p:par>
                              <p:par>
                                <p:cTn id="17" presetID="22" presetClass="entr" presetSubtype="8" fill="hold"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wipe(left)">
                                      <p:cBhvr>
                                        <p:cTn id="19" dur="500"/>
                                        <p:tgtEl>
                                          <p:spTgt spid="4"/>
                                        </p:tgtEl>
                                      </p:cBhvr>
                                    </p:animEffect>
                                  </p:childTnLst>
                                </p:cTn>
                              </p:par>
                              <p:par>
                                <p:cTn id="20" presetID="22" presetClass="entr" presetSubtype="8" fill="hold" nodeType="withEffect">
                                  <p:stCondLst>
                                    <p:cond delay="0"/>
                                  </p:stCondLst>
                                  <p:childTnLst>
                                    <p:set>
                                      <p:cBhvr>
                                        <p:cTn id="21" dur="1" fill="hold">
                                          <p:stCondLst>
                                            <p:cond delay="0"/>
                                          </p:stCondLst>
                                        </p:cTn>
                                        <p:tgtEl>
                                          <p:spTgt spid="35"/>
                                        </p:tgtEl>
                                        <p:attrNameLst>
                                          <p:attrName>style.visibility</p:attrName>
                                        </p:attrNameLst>
                                      </p:cBhvr>
                                      <p:to>
                                        <p:strVal val="visible"/>
                                      </p:to>
                                    </p:set>
                                    <p:animEffect transition="in" filter="wipe(left)">
                                      <p:cBhvr>
                                        <p:cTn id="22"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E180D4A7-C9FB-4DFB-919C-405C955672EB}">
      <p14:showEvtLst xmlns:p14="http://schemas.microsoft.com/office/powerpoint/2010/main">
        <p14:playEvt time="274" objId="15"/>
        <p14:stopEvt time="3140" objId="15"/>
        <p14:playEvt time="3880" objId="34"/>
        <p14:stopEvt time="6718" objId="34"/>
        <p14:playEvt time="9713" objId="34"/>
        <p14:pauseEvt time="11319" objId="34"/>
        <p14:stopEvt time="15463" objId="34"/>
      </p14:showEvtLst>
    </p:ext>
  </p:extLs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88629" y="838843"/>
            <a:ext cx="8205226" cy="1729088"/>
          </a:xfrm>
        </p:spPr>
        <p:txBody>
          <a:bodyPr>
            <a:normAutofit fontScale="55000" lnSpcReduction="20000"/>
          </a:bodyPr>
          <a:lstStyle/>
          <a:p>
            <a:pPr marL="0" indent="0" algn="just">
              <a:lnSpc>
                <a:spcPct val="150000"/>
              </a:lnSpc>
              <a:buNone/>
            </a:pPr>
            <a:r>
              <a:rPr lang="en-US" sz="3200" dirty="0"/>
              <a:t>Shine a laser beam onto a dark surface. A granular pattern can be seen inside the spot. When the pattern is observed by a camera or the eye, that is moving slowly, the pattern seems to drift relative to the surface. Explain the phenomenon and investigate how the drift depends on relevant parameters.</a:t>
            </a:r>
            <a:endParaRPr lang="en-SG" sz="4000" dirty="0"/>
          </a:p>
        </p:txBody>
      </p:sp>
      <p:sp>
        <p:nvSpPr>
          <p:cNvPr id="5" name="Slide Number Placeholder 4"/>
          <p:cNvSpPr>
            <a:spLocks noGrp="1"/>
          </p:cNvSpPr>
          <p:nvPr>
            <p:ph type="sldNum" sz="quarter" idx="4"/>
          </p:nvPr>
        </p:nvSpPr>
        <p:spPr>
          <a:xfrm>
            <a:off x="7998106" y="174373"/>
            <a:ext cx="517244" cy="365125"/>
          </a:xfrm>
        </p:spPr>
        <p:txBody>
          <a:bodyPr/>
          <a:lstStyle/>
          <a:p>
            <a:fld id="{D524B6CE-5D57-4459-A907-3F1D5BE11E1F}" type="slidenum">
              <a:rPr lang="en-SG" smtClean="0">
                <a:solidFill>
                  <a:prstClr val="black"/>
                </a:solidFill>
              </a:rPr>
              <a:pPr/>
              <a:t>52</a:t>
            </a:fld>
            <a:endParaRPr lang="en-SG" dirty="0">
              <a:solidFill>
                <a:prstClr val="black"/>
              </a:solidFill>
            </a:endParaRPr>
          </a:p>
        </p:txBody>
      </p:sp>
      <p:sp>
        <p:nvSpPr>
          <p:cNvPr id="12" name="Footer Placeholder 1"/>
          <p:cNvSpPr>
            <a:spLocks noGrp="1"/>
          </p:cNvSpPr>
          <p:nvPr>
            <p:ph type="ftr" sz="quarter" idx="4294967295"/>
          </p:nvPr>
        </p:nvSpPr>
        <p:spPr>
          <a:xfrm>
            <a:off x="628650" y="193931"/>
            <a:ext cx="931926" cy="365125"/>
          </a:xfrm>
          <a:prstGeom prst="rect">
            <a:avLst/>
          </a:prstGeom>
        </p:spPr>
        <p:txBody>
          <a:bodyPr/>
          <a:lstStyle/>
          <a:p>
            <a:r>
              <a:rPr lang="en-SG" dirty="0"/>
              <a:t>SYPT 2020</a:t>
            </a:r>
          </a:p>
        </p:txBody>
      </p:sp>
      <p:sp>
        <p:nvSpPr>
          <p:cNvPr id="8" name="TextBox 7"/>
          <p:cNvSpPr txBox="1"/>
          <p:nvPr/>
        </p:nvSpPr>
        <p:spPr>
          <a:xfrm>
            <a:off x="935851" y="2966643"/>
            <a:ext cx="1420128" cy="369332"/>
          </a:xfrm>
          <a:prstGeom prst="rect">
            <a:avLst/>
          </a:prstGeom>
          <a:solidFill>
            <a:srgbClr val="FFC524">
              <a:alpha val="73000"/>
            </a:srgbClr>
          </a:solidFill>
          <a:ln w="38100">
            <a:solidFill>
              <a:schemeClr val="tx1"/>
            </a:solidFill>
          </a:ln>
        </p:spPr>
        <p:txBody>
          <a:bodyPr wrap="square" rtlCol="0">
            <a:spAutoFit/>
          </a:bodyPr>
          <a:lstStyle/>
          <a:p>
            <a:r>
              <a:rPr lang="en-US" i="1" dirty="0"/>
              <a:t>Quantitative</a:t>
            </a:r>
          </a:p>
        </p:txBody>
      </p:sp>
      <p:sp>
        <p:nvSpPr>
          <p:cNvPr id="9" name="TextBox 8"/>
          <p:cNvSpPr txBox="1"/>
          <p:nvPr/>
        </p:nvSpPr>
        <p:spPr>
          <a:xfrm>
            <a:off x="539310" y="3729266"/>
            <a:ext cx="4538429" cy="923330"/>
          </a:xfrm>
          <a:prstGeom prst="rect">
            <a:avLst/>
          </a:prstGeom>
          <a:noFill/>
          <a:ln w="38100">
            <a:noFill/>
          </a:ln>
        </p:spPr>
        <p:txBody>
          <a:bodyPr wrap="square" rtlCol="0">
            <a:spAutoFit/>
          </a:bodyPr>
          <a:lstStyle/>
          <a:p>
            <a:pPr marL="285750" indent="-285750">
              <a:buFont typeface="Arial" panose="020B0604020202020204" pitchFamily="34" charset="0"/>
              <a:buChar char="•"/>
            </a:pPr>
            <a:r>
              <a:rPr lang="en-US" b="1" dirty="0"/>
              <a:t>Full Wave Calculation:</a:t>
            </a:r>
          </a:p>
          <a:p>
            <a:pPr marL="742950" lvl="1" indent="-285750">
              <a:buFont typeface="Arial" panose="020B0604020202020204" pitchFamily="34" charset="0"/>
              <a:buChar char="•"/>
            </a:pPr>
            <a:r>
              <a:rPr lang="en-US" b="1" dirty="0"/>
              <a:t>Speckle Drift</a:t>
            </a:r>
          </a:p>
          <a:p>
            <a:pPr marL="742950" lvl="1" indent="-285750">
              <a:buFont typeface="Arial" panose="020B0604020202020204" pitchFamily="34" charset="0"/>
              <a:buChar char="•"/>
            </a:pPr>
            <a:r>
              <a:rPr lang="en-US" b="1" dirty="0"/>
              <a:t>Granular Pattern</a:t>
            </a:r>
          </a:p>
        </p:txBody>
      </p:sp>
      <p:grpSp>
        <p:nvGrpSpPr>
          <p:cNvPr id="23" name="Group 22"/>
          <p:cNvGrpSpPr/>
          <p:nvPr/>
        </p:nvGrpSpPr>
        <p:grpSpPr>
          <a:xfrm>
            <a:off x="5511453" y="4863153"/>
            <a:ext cx="1750905" cy="1739211"/>
            <a:chOff x="5776324" y="4647855"/>
            <a:chExt cx="2221782" cy="2190924"/>
          </a:xfrm>
        </p:grpSpPr>
        <p:pic>
          <p:nvPicPr>
            <p:cNvPr id="25" name="Content Placeholder 3">
              <a:extLst>
                <a:ext uri="{FF2B5EF4-FFF2-40B4-BE49-F238E27FC236}">
                  <a16:creationId xmlns:a16="http://schemas.microsoft.com/office/drawing/2014/main" id="{8872BA17-EE19-F544-8F68-A11C83BECDB2}"/>
                </a:ext>
              </a:extLst>
            </p:cNvPr>
            <p:cNvPicPr>
              <a:picLocks noChangeAspect="1"/>
            </p:cNvPicPr>
            <p:nvPr/>
          </p:nvPicPr>
          <p:blipFill>
            <a:blip r:embed="rId4">
              <a:lum contrast="40000"/>
            </a:blip>
            <a:stretch>
              <a:fillRect/>
            </a:stretch>
          </p:blipFill>
          <p:spPr>
            <a:xfrm>
              <a:off x="5776324" y="4647855"/>
              <a:ext cx="2221782" cy="2190924"/>
            </a:xfrm>
            <a:prstGeom prst="rect">
              <a:avLst/>
            </a:prstGeom>
          </p:spPr>
        </p:pic>
        <p:pic>
          <p:nvPicPr>
            <p:cNvPr id="26" name="Picture 25"/>
            <p:cNvPicPr>
              <a:picLocks noChangeAspect="1"/>
            </p:cNvPicPr>
            <p:nvPr/>
          </p:nvPicPr>
          <p:blipFill rotWithShape="1">
            <a:blip r:embed="rId5"/>
            <a:srcRect l="1" r="1946"/>
            <a:stretch/>
          </p:blipFill>
          <p:spPr>
            <a:xfrm rot="10800000">
              <a:off x="5951463" y="4731672"/>
              <a:ext cx="1989596" cy="1966307"/>
            </a:xfrm>
            <a:prstGeom prst="rect">
              <a:avLst/>
            </a:prstGeom>
          </p:spPr>
        </p:pic>
      </p:grpSp>
      <p:pic>
        <p:nvPicPr>
          <p:cNvPr id="11" name="Picture 10"/>
          <p:cNvPicPr>
            <a:picLocks noChangeAspect="1"/>
          </p:cNvPicPr>
          <p:nvPr/>
        </p:nvPicPr>
        <p:blipFill>
          <a:blip r:embed="rId6">
            <a:clrChange>
              <a:clrFrom>
                <a:srgbClr val="FFFFFF"/>
              </a:clrFrom>
              <a:clrTo>
                <a:srgbClr val="FFFFFF">
                  <a:alpha val="0"/>
                </a:srgbClr>
              </a:clrTo>
            </a:clrChange>
          </a:blip>
          <a:stretch>
            <a:fillRect/>
          </a:stretch>
        </p:blipFill>
        <p:spPr>
          <a:xfrm>
            <a:off x="4374788" y="3033325"/>
            <a:ext cx="4024233" cy="1736382"/>
          </a:xfrm>
          <a:prstGeom prst="rect">
            <a:avLst/>
          </a:prstGeom>
        </p:spPr>
      </p:pic>
      <mc:AlternateContent xmlns:mc="http://schemas.openxmlformats.org/markup-compatibility/2006" xmlns:a14="http://schemas.microsoft.com/office/drawing/2010/main">
        <mc:Choice Requires="a14">
          <p:sp>
            <p:nvSpPr>
              <p:cNvPr id="13" name="TextBox 12"/>
              <p:cNvSpPr txBox="1"/>
              <p:nvPr/>
            </p:nvSpPr>
            <p:spPr>
              <a:xfrm>
                <a:off x="7618821" y="3746270"/>
                <a:ext cx="1023384" cy="169277"/>
              </a:xfrm>
              <a:prstGeom prst="rect">
                <a:avLst/>
              </a:prstGeom>
              <a:noFill/>
              <a:ln w="38100">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100" b="0" i="1" smtClean="0">
                          <a:latin typeface="Cambria Math" panose="02040503050406030204" pitchFamily="18" charset="0"/>
                          <a:ea typeface="Cambria Math" panose="02040503050406030204" pitchFamily="18" charset="0"/>
                        </a:rPr>
                        <m:t>𝑇h𝑒𝑜𝑟𝑦</m:t>
                      </m:r>
                    </m:oMath>
                  </m:oMathPara>
                </a14:m>
                <a:endParaRPr lang="en-US" sz="1100" i="1" dirty="0">
                  <a:latin typeface="Cambria Math" panose="02040503050406030204" pitchFamily="18" charset="0"/>
                  <a:ea typeface="Cambria Math" panose="02040503050406030204" pitchFamily="18" charset="0"/>
                </a:endParaRPr>
              </a:p>
            </p:txBody>
          </p:sp>
        </mc:Choice>
        <mc:Fallback xmlns="">
          <p:sp>
            <p:nvSpPr>
              <p:cNvPr id="13" name="TextBox 12"/>
              <p:cNvSpPr txBox="1">
                <a:spLocks noRot="1" noChangeAspect="1" noMove="1" noResize="1" noEditPoints="1" noAdjustHandles="1" noChangeArrowheads="1" noChangeShapeType="1" noTextEdit="1"/>
              </p:cNvSpPr>
              <p:nvPr/>
            </p:nvSpPr>
            <p:spPr>
              <a:xfrm>
                <a:off x="7618821" y="3746270"/>
                <a:ext cx="1023384" cy="169277"/>
              </a:xfrm>
              <a:prstGeom prst="rect">
                <a:avLst/>
              </a:prstGeom>
              <a:blipFill>
                <a:blip r:embed="rId7"/>
                <a:stretch>
                  <a:fillRect b="-40741"/>
                </a:stretch>
              </a:blipFill>
              <a:ln w="3810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p:cNvSpPr txBox="1"/>
              <p:nvPr/>
            </p:nvSpPr>
            <p:spPr>
              <a:xfrm>
                <a:off x="7547466" y="3939854"/>
                <a:ext cx="1790881" cy="169277"/>
              </a:xfrm>
              <a:prstGeom prst="rect">
                <a:avLst/>
              </a:prstGeom>
              <a:noFill/>
              <a:ln w="38100">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100" i="1" smtClean="0">
                              <a:latin typeface="Cambria Math" panose="02040503050406030204" pitchFamily="18" charset="0"/>
                            </a:rPr>
                          </m:ctrlPr>
                        </m:sSubPr>
                        <m:e>
                          <m:r>
                            <a:rPr lang="en-US" sz="1100" b="0" i="1" smtClean="0">
                              <a:latin typeface="Cambria Math" panose="02040503050406030204" pitchFamily="18" charset="0"/>
                            </a:rPr>
                            <m:t>𝐸𝑥𝑝</m:t>
                          </m:r>
                          <m:r>
                            <a:rPr lang="en-US" sz="1100" b="0" i="1" smtClean="0">
                              <a:latin typeface="Cambria Math" panose="02040503050406030204" pitchFamily="18" charset="0"/>
                            </a:rPr>
                            <m:t> (</m:t>
                          </m:r>
                          <m:r>
                            <a:rPr lang="en-US" sz="1100" i="1">
                              <a:latin typeface="Cambria Math" panose="02040503050406030204" pitchFamily="18" charset="0"/>
                            </a:rPr>
                            <m:t>𝑍</m:t>
                          </m:r>
                        </m:e>
                        <m:sub>
                          <m:r>
                            <a:rPr lang="en-US" sz="1100" b="0" i="1" smtClean="0">
                              <a:latin typeface="Cambria Math" panose="02040503050406030204" pitchFamily="18" charset="0"/>
                            </a:rPr>
                            <m:t>𝑜</m:t>
                          </m:r>
                        </m:sub>
                      </m:sSub>
                      <m:r>
                        <a:rPr lang="en-US" sz="1100" b="0" i="1" smtClean="0">
                          <a:latin typeface="Cambria Math" panose="02040503050406030204" pitchFamily="18" charset="0"/>
                        </a:rPr>
                        <m:t>=40 </m:t>
                      </m:r>
                      <m:r>
                        <a:rPr lang="en-US" sz="1100" b="0" i="1" smtClean="0">
                          <a:latin typeface="Cambria Math" panose="02040503050406030204" pitchFamily="18" charset="0"/>
                        </a:rPr>
                        <m:t>𝑐𝑚</m:t>
                      </m:r>
                      <m:r>
                        <a:rPr lang="en-US" sz="1100" b="0" i="1" smtClean="0">
                          <a:latin typeface="Cambria Math" panose="02040503050406030204" pitchFamily="18" charset="0"/>
                        </a:rPr>
                        <m:t>)</m:t>
                      </m:r>
                    </m:oMath>
                  </m:oMathPara>
                </a14:m>
                <a:endParaRPr lang="en-US" sz="1100" i="1" dirty="0">
                  <a:latin typeface="Cambria Math" panose="02040503050406030204" pitchFamily="18" charset="0"/>
                  <a:ea typeface="Cambria Math" panose="02040503050406030204" pitchFamily="18" charset="0"/>
                </a:endParaRPr>
              </a:p>
            </p:txBody>
          </p:sp>
        </mc:Choice>
        <mc:Fallback xmlns="">
          <p:sp>
            <p:nvSpPr>
              <p:cNvPr id="14" name="TextBox 13"/>
              <p:cNvSpPr txBox="1">
                <a:spLocks noRot="1" noChangeAspect="1" noMove="1" noResize="1" noEditPoints="1" noAdjustHandles="1" noChangeArrowheads="1" noChangeShapeType="1" noTextEdit="1"/>
              </p:cNvSpPr>
              <p:nvPr/>
            </p:nvSpPr>
            <p:spPr>
              <a:xfrm>
                <a:off x="7547466" y="3939854"/>
                <a:ext cx="1790881" cy="169277"/>
              </a:xfrm>
              <a:prstGeom prst="rect">
                <a:avLst/>
              </a:prstGeom>
              <a:blipFill>
                <a:blip r:embed="rId8"/>
                <a:stretch>
                  <a:fillRect b="-35714"/>
                </a:stretch>
              </a:blipFill>
              <a:ln w="38100">
                <a:noFill/>
              </a:ln>
            </p:spPr>
            <p:txBody>
              <a:bodyPr/>
              <a:lstStyle/>
              <a:p>
                <a:r>
                  <a:rPr lang="en-US">
                    <a:noFill/>
                  </a:rPr>
                  <a:t> </a:t>
                </a:r>
              </a:p>
            </p:txBody>
          </p:sp>
        </mc:Fallback>
      </mc:AlternateContent>
      <p:pic>
        <p:nvPicPr>
          <p:cNvPr id="15" name="Picture 14"/>
          <p:cNvPicPr>
            <a:picLocks noChangeAspect="1"/>
          </p:cNvPicPr>
          <p:nvPr/>
        </p:nvPicPr>
        <p:blipFill rotWithShape="1">
          <a:blip r:embed="rId9">
            <a:clrChange>
              <a:clrFrom>
                <a:srgbClr val="FFFFFF"/>
              </a:clrFrom>
              <a:clrTo>
                <a:srgbClr val="FFFFFF">
                  <a:alpha val="0"/>
                </a:srgbClr>
              </a:clrTo>
            </a:clrChange>
          </a:blip>
          <a:srcRect l="84774" t="34586" r="12041" b="60845"/>
          <a:stretch/>
        </p:blipFill>
        <p:spPr>
          <a:xfrm rot="1345417">
            <a:off x="7637367" y="3773959"/>
            <a:ext cx="171173" cy="131168"/>
          </a:xfrm>
          <a:prstGeom prst="rect">
            <a:avLst/>
          </a:prstGeom>
        </p:spPr>
      </p:pic>
      <p:sp>
        <p:nvSpPr>
          <p:cNvPr id="16" name="Oval 15"/>
          <p:cNvSpPr/>
          <p:nvPr/>
        </p:nvSpPr>
        <p:spPr>
          <a:xfrm>
            <a:off x="7687234" y="4208897"/>
            <a:ext cx="72000" cy="720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7" name="TextBox 16"/>
              <p:cNvSpPr txBox="1"/>
              <p:nvPr/>
            </p:nvSpPr>
            <p:spPr>
              <a:xfrm>
                <a:off x="7466309" y="4141497"/>
                <a:ext cx="2029735" cy="169277"/>
              </a:xfrm>
              <a:prstGeom prst="rect">
                <a:avLst/>
              </a:prstGeom>
              <a:noFill/>
              <a:ln w="38100">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100" i="1" smtClean="0">
                              <a:latin typeface="Cambria Math" panose="02040503050406030204" pitchFamily="18" charset="0"/>
                            </a:rPr>
                          </m:ctrlPr>
                        </m:sSubPr>
                        <m:e>
                          <m:r>
                            <a:rPr lang="en-US" sz="1100" b="0" i="1" smtClean="0">
                              <a:latin typeface="Cambria Math" panose="02040503050406030204" pitchFamily="18" charset="0"/>
                            </a:rPr>
                            <m:t>𝐸𝑥𝑝</m:t>
                          </m:r>
                          <m:r>
                            <a:rPr lang="en-US" sz="1100" b="0" i="1" smtClean="0">
                              <a:latin typeface="Cambria Math" panose="02040503050406030204" pitchFamily="18" charset="0"/>
                            </a:rPr>
                            <m:t> (</m:t>
                          </m:r>
                          <m:r>
                            <a:rPr lang="en-US" sz="1100" i="1">
                              <a:latin typeface="Cambria Math" panose="02040503050406030204" pitchFamily="18" charset="0"/>
                            </a:rPr>
                            <m:t>𝑍</m:t>
                          </m:r>
                        </m:e>
                        <m:sub>
                          <m:r>
                            <a:rPr lang="en-US" sz="1100" b="0" i="1" smtClean="0">
                              <a:latin typeface="Cambria Math" panose="02040503050406030204" pitchFamily="18" charset="0"/>
                            </a:rPr>
                            <m:t>𝑜</m:t>
                          </m:r>
                        </m:sub>
                      </m:sSub>
                      <m:r>
                        <a:rPr lang="en-US" sz="1100" b="0" i="1" smtClean="0">
                          <a:latin typeface="Cambria Math" panose="02040503050406030204" pitchFamily="18" charset="0"/>
                        </a:rPr>
                        <m:t>=21.5 </m:t>
                      </m:r>
                      <m:r>
                        <a:rPr lang="en-US" sz="1100" b="0" i="1" smtClean="0">
                          <a:latin typeface="Cambria Math" panose="02040503050406030204" pitchFamily="18" charset="0"/>
                        </a:rPr>
                        <m:t>𝑐𝑚</m:t>
                      </m:r>
                      <m:r>
                        <a:rPr lang="en-US" sz="1100" b="0" i="1" smtClean="0">
                          <a:latin typeface="Cambria Math" panose="02040503050406030204" pitchFamily="18" charset="0"/>
                        </a:rPr>
                        <m:t>)</m:t>
                      </m:r>
                    </m:oMath>
                  </m:oMathPara>
                </a14:m>
                <a:endParaRPr lang="en-US" sz="1100" i="1" dirty="0">
                  <a:latin typeface="Cambria Math" panose="02040503050406030204" pitchFamily="18" charset="0"/>
                  <a:ea typeface="Cambria Math" panose="02040503050406030204" pitchFamily="18" charset="0"/>
                </a:endParaRPr>
              </a:p>
            </p:txBody>
          </p:sp>
        </mc:Choice>
        <mc:Fallback xmlns="">
          <p:sp>
            <p:nvSpPr>
              <p:cNvPr id="17" name="TextBox 16"/>
              <p:cNvSpPr txBox="1">
                <a:spLocks noRot="1" noChangeAspect="1" noMove="1" noResize="1" noEditPoints="1" noAdjustHandles="1" noChangeArrowheads="1" noChangeShapeType="1" noTextEdit="1"/>
              </p:cNvSpPr>
              <p:nvPr/>
            </p:nvSpPr>
            <p:spPr>
              <a:xfrm>
                <a:off x="7466309" y="4141497"/>
                <a:ext cx="2029735" cy="169277"/>
              </a:xfrm>
              <a:prstGeom prst="rect">
                <a:avLst/>
              </a:prstGeom>
              <a:blipFill>
                <a:blip r:embed="rId10"/>
                <a:stretch>
                  <a:fillRect b="-35714"/>
                </a:stretch>
              </a:blipFill>
              <a:ln w="38100">
                <a:noFill/>
              </a:ln>
            </p:spPr>
            <p:txBody>
              <a:bodyPr/>
              <a:lstStyle/>
              <a:p>
                <a:r>
                  <a:rPr lang="en-US">
                    <a:noFill/>
                  </a:rPr>
                  <a:t> </a:t>
                </a:r>
              </a:p>
            </p:txBody>
          </p:sp>
        </mc:Fallback>
      </mc:AlternateContent>
      <p:sp>
        <p:nvSpPr>
          <p:cNvPr id="18" name="Oval 17"/>
          <p:cNvSpPr/>
          <p:nvPr/>
        </p:nvSpPr>
        <p:spPr>
          <a:xfrm>
            <a:off x="7678546" y="3998502"/>
            <a:ext cx="72000" cy="72000"/>
          </a:xfrm>
          <a:prstGeom prst="ellipse">
            <a:avLst/>
          </a:prstGeom>
          <a:solidFill>
            <a:srgbClr val="0000FF"/>
          </a:solidFill>
          <a:ln>
            <a:solidFill>
              <a:srgbClr val="3636F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2265373628"/>
      </p:ext>
    </p:extLst>
  </p:cSld>
  <p:clrMapOvr>
    <a:masterClrMapping/>
  </p:clrMapOvr>
  <mc:AlternateContent xmlns:mc="http://schemas.openxmlformats.org/markup-compatibility/2006" xmlns:p14="http://schemas.microsoft.com/office/powerpoint/2010/main">
    <mc:Choice Requires="p14">
      <p:transition p14:dur="250" advTm="15463">
        <p:fade/>
      </p:transition>
    </mc:Choice>
    <mc:Fallback xmlns="">
      <p:transition advTm="15463">
        <p:fade/>
      </p:transition>
    </mc:Fallback>
  </mc:AlternateContent>
  <p:extLst>
    <p:ext uri="{E180D4A7-C9FB-4DFB-919C-405C955672EB}">
      <p14:showEvtLst xmlns:p14="http://schemas.microsoft.com/office/powerpoint/2010/main">
        <p14:playEvt time="274" objId="15"/>
        <p14:stopEvt time="3140" objId="15"/>
        <p14:playEvt time="3880" objId="34"/>
        <p14:stopEvt time="6718" objId="34"/>
        <p14:playEvt time="9713" objId="34"/>
        <p14:pauseEvt time="11319" objId="34"/>
        <p14:stopEvt time="15463" objId="34"/>
      </p14:showEvtLst>
    </p:ext>
  </p:extLs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612000" y="2882528"/>
            <a:ext cx="7920000" cy="72000"/>
          </a:xfrm>
          <a:prstGeom prst="rec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15" name="Title 1"/>
          <p:cNvSpPr txBox="1">
            <a:spLocks/>
          </p:cNvSpPr>
          <p:nvPr/>
        </p:nvSpPr>
        <p:spPr>
          <a:xfrm>
            <a:off x="1670304" y="861126"/>
            <a:ext cx="6845046" cy="79374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4400" kern="1200">
                <a:solidFill>
                  <a:schemeClr val="tx1"/>
                </a:solidFill>
                <a:latin typeface="+mj-lt"/>
                <a:ea typeface="+mj-ea"/>
                <a:cs typeface="+mj-cs"/>
              </a:defRPr>
            </a:lvl1pPr>
          </a:lstStyle>
          <a:p>
            <a:r>
              <a:rPr lang="en-SG" dirty="0"/>
              <a:t>Thank You</a:t>
            </a:r>
            <a:endParaRPr lang="en-GB" dirty="0">
              <a:ea typeface="Gill Sans Light" charset="0"/>
              <a:cs typeface="Gill Sans Light" charset="0"/>
            </a:endParaRPr>
          </a:p>
        </p:txBody>
      </p:sp>
      <p:pic>
        <p:nvPicPr>
          <p:cNvPr id="11" name="Picture 2" descr="http://noic.com.br/wp-content/uploads/2014/04/Iyptlogo2008.png"/>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r="50000"/>
          <a:stretch/>
        </p:blipFill>
        <p:spPr bwMode="auto">
          <a:xfrm>
            <a:off x="542809" y="764704"/>
            <a:ext cx="1124336" cy="1872208"/>
          </a:xfrm>
          <a:prstGeom prst="rect">
            <a:avLst/>
          </a:prstGeom>
          <a:noFill/>
          <a:extLst>
            <a:ext uri="{909E8E84-426E-40dd-AFC4-6F175D3DCCD1}">
              <a14:hiddenFill xmlns="" xmlns:a14="http://schemas.microsoft.com/office/drawing/2010/main">
                <a:solidFill>
                  <a:srgbClr val="FFFFFF"/>
                </a:solidFill>
              </a14:hiddenFill>
            </a:ext>
          </a:extLst>
        </p:spPr>
      </p:pic>
      <p:sp>
        <p:nvSpPr>
          <p:cNvPr id="13" name="Footer Placeholder 4"/>
          <p:cNvSpPr>
            <a:spLocks noGrp="1"/>
          </p:cNvSpPr>
          <p:nvPr>
            <p:ph type="ftr" sz="quarter" idx="11"/>
          </p:nvPr>
        </p:nvSpPr>
        <p:spPr>
          <a:xfrm>
            <a:off x="628650" y="193931"/>
            <a:ext cx="931926" cy="365125"/>
          </a:xfrm>
        </p:spPr>
        <p:txBody>
          <a:bodyPr/>
          <a:lstStyle>
            <a:lvl1pPr>
              <a:defRPr/>
            </a:lvl1pPr>
          </a:lstStyle>
          <a:p>
            <a:r>
              <a:rPr lang="en-SG" dirty="0"/>
              <a:t>SYPT 2020</a:t>
            </a:r>
          </a:p>
        </p:txBody>
      </p:sp>
      <p:sp>
        <p:nvSpPr>
          <p:cNvPr id="9" name="Subtitle 2"/>
          <p:cNvSpPr txBox="1">
            <a:spLocks/>
          </p:cNvSpPr>
          <p:nvPr/>
        </p:nvSpPr>
        <p:spPr>
          <a:xfrm>
            <a:off x="1670304" y="1933194"/>
            <a:ext cx="6845046" cy="736091"/>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400" kern="1200">
                <a:solidFill>
                  <a:schemeClr val="tx2"/>
                </a:solidFill>
                <a:latin typeface="+mn-lt"/>
                <a:ea typeface="+mn-ea"/>
                <a:cs typeface="Segoe UI" panose="020B0502040204020203"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2000" kern="1200">
                <a:solidFill>
                  <a:schemeClr val="tx2"/>
                </a:solidFill>
                <a:latin typeface="+mn-lt"/>
                <a:ea typeface="+mn-ea"/>
                <a:cs typeface="Segoe UI" panose="020B0502040204020203"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600" kern="1200">
                <a:solidFill>
                  <a:schemeClr val="tx2"/>
                </a:solidFill>
                <a:latin typeface="+mn-lt"/>
                <a:ea typeface="+mn-ea"/>
                <a:cs typeface="Segoe UI" panose="020B0502040204020203"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400" kern="1200">
                <a:solidFill>
                  <a:schemeClr val="tx2"/>
                </a:solidFill>
                <a:latin typeface="+mn-lt"/>
                <a:ea typeface="+mn-ea"/>
                <a:cs typeface="Segoe UI" panose="020B0502040204020203"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400" kern="1200">
                <a:solidFill>
                  <a:schemeClr val="tx2"/>
                </a:solidFill>
                <a:latin typeface="+mn-lt"/>
                <a:ea typeface="+mn-ea"/>
                <a:cs typeface="Segoe UI" panose="020B0502040204020203"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SG" dirty="0"/>
              <a:t>Albert Ariel – Raffles Institution Team 2</a:t>
            </a:r>
            <a:endParaRPr lang="en-GB" dirty="0">
              <a:solidFill>
                <a:schemeClr val="tx1"/>
              </a:solidFill>
              <a:ea typeface="Gill Sans Light" charset="0"/>
              <a:cs typeface="Gill Sans Light" charset="0"/>
            </a:endParaRPr>
          </a:p>
        </p:txBody>
      </p:sp>
      <p:sp>
        <p:nvSpPr>
          <p:cNvPr id="8" name="Rectangle 7">
            <a:extLst>
              <a:ext uri="{FF2B5EF4-FFF2-40B4-BE49-F238E27FC236}">
                <a16:creationId xmlns:a16="http://schemas.microsoft.com/office/drawing/2014/main" id="{6E42F6AD-C0E5-4490-B2DA-DA2D5BF1FCDC}"/>
              </a:ext>
            </a:extLst>
          </p:cNvPr>
          <p:cNvSpPr/>
          <p:nvPr/>
        </p:nvSpPr>
        <p:spPr>
          <a:xfrm>
            <a:off x="517653" y="3254494"/>
            <a:ext cx="3728249" cy="3001143"/>
          </a:xfrm>
          <a:prstGeom prst="rect">
            <a:avLst/>
          </a:prstGeom>
        </p:spPr>
        <p:txBody>
          <a:bodyPr wrap="square">
            <a:spAutoFit/>
          </a:bodyPr>
          <a:lstStyle/>
          <a:p>
            <a:pPr algn="just">
              <a:lnSpc>
                <a:spcPct val="150000"/>
              </a:lnSpc>
            </a:pPr>
            <a:r>
              <a:rPr lang="en-US" sz="1600" dirty="0"/>
              <a:t>Shine a laser beam onto a dark surface. A granular pattern can be seen inside the spot. When the pattern is observed by a camera or the eye, that is moving slowly, the pattern seems to drift relative to the surface. Explain the phenomenon and investigate how the drift depends on relevant parameters.</a:t>
            </a:r>
            <a:endParaRPr lang="en-SG" sz="2000" dirty="0"/>
          </a:p>
        </p:txBody>
      </p:sp>
      <p:sp>
        <p:nvSpPr>
          <p:cNvPr id="10" name="Slide Number Placeholder 4"/>
          <p:cNvSpPr>
            <a:spLocks noGrp="1"/>
          </p:cNvSpPr>
          <p:nvPr>
            <p:ph type="sldNum" sz="quarter" idx="4"/>
          </p:nvPr>
        </p:nvSpPr>
        <p:spPr>
          <a:xfrm>
            <a:off x="7998106" y="174373"/>
            <a:ext cx="517244" cy="365125"/>
          </a:xfrm>
        </p:spPr>
        <p:txBody>
          <a:bodyPr/>
          <a:lstStyle/>
          <a:p>
            <a:r>
              <a:rPr lang="en-SG" dirty="0">
                <a:solidFill>
                  <a:prstClr val="black"/>
                </a:solidFill>
              </a:rPr>
              <a:t>1</a:t>
            </a:r>
          </a:p>
        </p:txBody>
      </p:sp>
      <p:pic>
        <p:nvPicPr>
          <p:cNvPr id="14" name="Picture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11259" y="3454399"/>
            <a:ext cx="4832741" cy="2547257"/>
          </a:xfrm>
          <a:prstGeom prst="rect">
            <a:avLst/>
          </a:prstGeom>
        </p:spPr>
      </p:pic>
      <p:pic>
        <p:nvPicPr>
          <p:cNvPr id="17" name="Picture 16"/>
          <p:cNvPicPr>
            <a:picLocks noChangeAspect="1"/>
          </p:cNvPicPr>
          <p:nvPr/>
        </p:nvPicPr>
        <p:blipFill>
          <a:blip r:embed="rId5"/>
          <a:stretch>
            <a:fillRect/>
          </a:stretch>
        </p:blipFill>
        <p:spPr>
          <a:xfrm>
            <a:off x="8897257" y="3030656"/>
            <a:ext cx="246742" cy="3827344"/>
          </a:xfrm>
          <a:prstGeom prst="rect">
            <a:avLst/>
          </a:prstGeom>
        </p:spPr>
      </p:pic>
      <p:sp>
        <p:nvSpPr>
          <p:cNvPr id="16" name="TextBox 15">
            <a:extLst>
              <a:ext uri="{FF2B5EF4-FFF2-40B4-BE49-F238E27FC236}">
                <a16:creationId xmlns:a16="http://schemas.microsoft.com/office/drawing/2014/main" id="{2DBBE1EF-C483-467C-BC63-C264CF29ECFC}"/>
              </a:ext>
            </a:extLst>
          </p:cNvPr>
          <p:cNvSpPr txBox="1"/>
          <p:nvPr/>
        </p:nvSpPr>
        <p:spPr>
          <a:xfrm>
            <a:off x="5173600" y="6070971"/>
            <a:ext cx="2795958" cy="369332"/>
          </a:xfrm>
          <a:prstGeom prst="rect">
            <a:avLst/>
          </a:prstGeom>
          <a:noFill/>
          <a:ln w="38100">
            <a:noFill/>
          </a:ln>
        </p:spPr>
        <p:txBody>
          <a:bodyPr wrap="none" rtlCol="0">
            <a:spAutoFit/>
          </a:bodyPr>
          <a:lstStyle/>
          <a:p>
            <a:r>
              <a:rPr lang="en-SG" i="1" dirty="0"/>
              <a:t>Video for viewing purposes</a:t>
            </a:r>
          </a:p>
        </p:txBody>
      </p:sp>
    </p:spTree>
    <p:extLst>
      <p:ext uri="{BB962C8B-B14F-4D97-AF65-F5344CB8AC3E}">
        <p14:creationId xmlns:p14="http://schemas.microsoft.com/office/powerpoint/2010/main" val="1283038466"/>
      </p:ext>
    </p:extLst>
  </p:cSld>
  <p:clrMapOvr>
    <a:masterClrMapping/>
  </p:clrMapOvr>
  <mc:AlternateContent xmlns:mc="http://schemas.openxmlformats.org/markup-compatibility/2006" xmlns:p14="http://schemas.microsoft.com/office/powerpoint/2010/main">
    <mc:Choice Requires="p14">
      <p:transition p14:dur="250" advTm="8639">
        <p:fade/>
      </p:transition>
    </mc:Choice>
    <mc:Fallback xmlns="">
      <p:transition advTm="8639">
        <p:fade/>
      </p:transition>
    </mc:Fallback>
  </mc:AlternateContent>
  <p:extLst>
    <p:ext uri="{E180D4A7-C9FB-4DFB-919C-405C955672EB}">
      <p14:showEvtLst xmlns:p14="http://schemas.microsoft.com/office/powerpoint/2010/main">
        <p14:playEvt time="7" objId="2"/>
        <p14:playEvt time="6981" objId="2"/>
        <p14:pauseEvt time="7984" objId="2"/>
        <p14:seekEvt time="7995" objId="2" seek="855"/>
        <p14:resumeEvt time="7995" objId="2"/>
        <p14:stopEvt time="8639" objId="2"/>
      </p14:showEvtLst>
    </p:ext>
  </p:extLst>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6" name="Oval 65"/>
          <p:cNvSpPr/>
          <p:nvPr/>
        </p:nvSpPr>
        <p:spPr>
          <a:xfrm>
            <a:off x="5979534" y="2456750"/>
            <a:ext cx="267629" cy="695408"/>
          </a:xfrm>
          <a:prstGeom prst="ellips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28650" y="377318"/>
            <a:ext cx="7886700" cy="1339970"/>
          </a:xfrm>
        </p:spPr>
        <p:txBody>
          <a:bodyPr/>
          <a:lstStyle/>
          <a:p>
            <a:r>
              <a:rPr lang="en-US" dirty="0"/>
              <a:t>Full Wave Calculation</a:t>
            </a:r>
          </a:p>
        </p:txBody>
      </p:sp>
      <p:sp>
        <p:nvSpPr>
          <p:cNvPr id="4" name="Footer Placeholder 3"/>
          <p:cNvSpPr>
            <a:spLocks noGrp="1"/>
          </p:cNvSpPr>
          <p:nvPr>
            <p:ph type="ftr" sz="quarter" idx="11"/>
          </p:nvPr>
        </p:nvSpPr>
        <p:spPr/>
        <p:txBody>
          <a:bodyPr/>
          <a:lstStyle/>
          <a:p>
            <a:r>
              <a:rPr lang="en-SG" dirty="0"/>
              <a:t>SYPT 2020</a:t>
            </a:r>
          </a:p>
        </p:txBody>
      </p:sp>
      <p:sp>
        <p:nvSpPr>
          <p:cNvPr id="5" name="Slide Number Placeholder 4"/>
          <p:cNvSpPr>
            <a:spLocks noGrp="1"/>
          </p:cNvSpPr>
          <p:nvPr>
            <p:ph type="sldNum" sz="quarter" idx="4"/>
          </p:nvPr>
        </p:nvSpPr>
        <p:spPr/>
        <p:txBody>
          <a:bodyPr/>
          <a:lstStyle/>
          <a:p>
            <a:fld id="{D524B6CE-5D57-4459-A907-3F1D5BE11E1F}" type="slidenum">
              <a:rPr lang="en-SG" smtClean="0">
                <a:solidFill>
                  <a:prstClr val="black"/>
                </a:solidFill>
              </a:rPr>
              <a:pPr/>
              <a:t>54</a:t>
            </a:fld>
            <a:endParaRPr lang="en-SG" dirty="0">
              <a:solidFill>
                <a:prstClr val="black"/>
              </a:solidFill>
            </a:endParaRPr>
          </a:p>
        </p:txBody>
      </p:sp>
      <p:grpSp>
        <p:nvGrpSpPr>
          <p:cNvPr id="41" name="Group 40">
            <a:extLst>
              <a:ext uri="{FF2B5EF4-FFF2-40B4-BE49-F238E27FC236}">
                <a16:creationId xmlns:a16="http://schemas.microsoft.com/office/drawing/2014/main" id="{0E3A7137-AA01-4EB1-BD3A-2A487073D941}"/>
              </a:ext>
            </a:extLst>
          </p:cNvPr>
          <p:cNvGrpSpPr/>
          <p:nvPr/>
        </p:nvGrpSpPr>
        <p:grpSpPr>
          <a:xfrm>
            <a:off x="1183167" y="6269881"/>
            <a:ext cx="6777665" cy="344469"/>
            <a:chOff x="164165" y="6353803"/>
            <a:chExt cx="6777665" cy="344469"/>
          </a:xfrm>
        </p:grpSpPr>
        <p:sp>
          <p:nvSpPr>
            <p:cNvPr id="48" name="TextBox 47">
              <a:extLst>
                <a:ext uri="{FF2B5EF4-FFF2-40B4-BE49-F238E27FC236}">
                  <a16:creationId xmlns:a16="http://schemas.microsoft.com/office/drawing/2014/main" id="{80AAD0A4-97ED-4120-A4C9-E6B44E876CC9}"/>
                </a:ext>
              </a:extLst>
            </p:cNvPr>
            <p:cNvSpPr txBox="1"/>
            <p:nvPr/>
          </p:nvSpPr>
          <p:spPr>
            <a:xfrm>
              <a:off x="2189065" y="6353804"/>
              <a:ext cx="1034963" cy="307777"/>
            </a:xfrm>
            <a:prstGeom prst="rect">
              <a:avLst/>
            </a:prstGeom>
            <a:noFill/>
          </p:spPr>
          <p:txBody>
            <a:bodyPr wrap="none" rtlCol="0">
              <a:spAutoFit/>
            </a:bodyPr>
            <a:lstStyle/>
            <a:p>
              <a:pPr algn="ctr"/>
              <a:r>
                <a:rPr lang="en-SG" sz="1400" dirty="0">
                  <a:ea typeface="Segoe UI" charset="0"/>
                  <a:cs typeface="Segoe UI" charset="0"/>
                </a:rPr>
                <a:t>Qualitative</a:t>
              </a:r>
            </a:p>
          </p:txBody>
        </p:sp>
        <p:sp>
          <p:nvSpPr>
            <p:cNvPr id="50" name="TextBox 49">
              <a:extLst>
                <a:ext uri="{FF2B5EF4-FFF2-40B4-BE49-F238E27FC236}">
                  <a16:creationId xmlns:a16="http://schemas.microsoft.com/office/drawing/2014/main" id="{CB06E594-14E8-4349-A3B2-51B1C83AB8C8}"/>
                </a:ext>
              </a:extLst>
            </p:cNvPr>
            <p:cNvSpPr txBox="1"/>
            <p:nvPr/>
          </p:nvSpPr>
          <p:spPr>
            <a:xfrm>
              <a:off x="3860508" y="6353803"/>
              <a:ext cx="1153586" cy="307777"/>
            </a:xfrm>
            <a:prstGeom prst="rect">
              <a:avLst/>
            </a:prstGeom>
            <a:noFill/>
            <a:ln>
              <a:noFill/>
            </a:ln>
          </p:spPr>
          <p:txBody>
            <a:bodyPr wrap="none" rtlCol="0">
              <a:spAutoFit/>
            </a:bodyPr>
            <a:lstStyle/>
            <a:p>
              <a:pPr algn="ctr"/>
              <a:r>
                <a:rPr lang="en-SG" sz="1400" b="0" dirty="0">
                  <a:ln>
                    <a:noFill/>
                  </a:ln>
                  <a:solidFill>
                    <a:srgbClr val="C00000"/>
                  </a:solidFill>
                  <a:latin typeface="Segoe UI" charset="0"/>
                  <a:ea typeface="Segoe UI" charset="0"/>
                  <a:cs typeface="Segoe UI" charset="0"/>
                </a:rPr>
                <a:t>Quantitative</a:t>
              </a:r>
            </a:p>
          </p:txBody>
        </p:sp>
        <p:sp>
          <p:nvSpPr>
            <p:cNvPr id="51" name="TextBox 50">
              <a:extLst>
                <a:ext uri="{FF2B5EF4-FFF2-40B4-BE49-F238E27FC236}">
                  <a16:creationId xmlns:a16="http://schemas.microsoft.com/office/drawing/2014/main" id="{E642D2CC-CF26-46EF-A352-43F1F7A7DE0E}"/>
                </a:ext>
              </a:extLst>
            </p:cNvPr>
            <p:cNvSpPr txBox="1"/>
            <p:nvPr/>
          </p:nvSpPr>
          <p:spPr>
            <a:xfrm>
              <a:off x="5612553" y="6353803"/>
              <a:ext cx="1034257" cy="307777"/>
            </a:xfrm>
            <a:prstGeom prst="rect">
              <a:avLst/>
            </a:prstGeom>
            <a:noFill/>
          </p:spPr>
          <p:txBody>
            <a:bodyPr wrap="none" rtlCol="0">
              <a:spAutoFit/>
            </a:bodyPr>
            <a:lstStyle/>
            <a:p>
              <a:pPr algn="ctr"/>
              <a:r>
                <a:rPr lang="en-SG" sz="1400" dirty="0"/>
                <a:t>Conclusion</a:t>
              </a:r>
            </a:p>
          </p:txBody>
        </p:sp>
        <p:cxnSp>
          <p:nvCxnSpPr>
            <p:cNvPr id="52" name="Straight Connector 51">
              <a:extLst>
                <a:ext uri="{FF2B5EF4-FFF2-40B4-BE49-F238E27FC236}">
                  <a16:creationId xmlns:a16="http://schemas.microsoft.com/office/drawing/2014/main" id="{3C5A11E0-5486-4291-BAFC-4703AFFBA72B}"/>
                </a:ext>
              </a:extLst>
            </p:cNvPr>
            <p:cNvCxnSpPr>
              <a:cxnSpLocks/>
            </p:cNvCxnSpPr>
            <p:nvPr/>
          </p:nvCxnSpPr>
          <p:spPr>
            <a:xfrm flipV="1">
              <a:off x="164165" y="6695222"/>
              <a:ext cx="1624295" cy="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C038DE49-FC64-4960-AFBE-A134066B0299}"/>
                </a:ext>
              </a:extLst>
            </p:cNvPr>
            <p:cNvSpPr txBox="1"/>
            <p:nvPr/>
          </p:nvSpPr>
          <p:spPr>
            <a:xfrm>
              <a:off x="407967" y="6353806"/>
              <a:ext cx="1131335" cy="307777"/>
            </a:xfrm>
            <a:prstGeom prst="rect">
              <a:avLst/>
            </a:prstGeom>
            <a:noFill/>
          </p:spPr>
          <p:txBody>
            <a:bodyPr wrap="none" rtlCol="0">
              <a:spAutoFit/>
            </a:bodyPr>
            <a:lstStyle/>
            <a:p>
              <a:pPr algn="ctr"/>
              <a:r>
                <a:rPr lang="en-SG" sz="1400" dirty="0">
                  <a:cs typeface="Segoe UI Semibold" panose="020B0702040204020203" pitchFamily="34" charset="0"/>
                </a:rPr>
                <a:t>Introduction</a:t>
              </a:r>
            </a:p>
          </p:txBody>
        </p:sp>
        <p:cxnSp>
          <p:nvCxnSpPr>
            <p:cNvPr id="60" name="Straight Connector 59">
              <a:extLst>
                <a:ext uri="{FF2B5EF4-FFF2-40B4-BE49-F238E27FC236}">
                  <a16:creationId xmlns:a16="http://schemas.microsoft.com/office/drawing/2014/main" id="{0B173E45-F167-485F-A5F6-AE1D1B0940DF}"/>
                </a:ext>
              </a:extLst>
            </p:cNvPr>
            <p:cNvCxnSpPr>
              <a:cxnSpLocks/>
            </p:cNvCxnSpPr>
            <p:nvPr/>
          </p:nvCxnSpPr>
          <p:spPr>
            <a:xfrm flipV="1">
              <a:off x="1880544" y="6695220"/>
              <a:ext cx="1624295" cy="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2D103EE8-4103-4552-9545-15389E7BA077}"/>
                </a:ext>
              </a:extLst>
            </p:cNvPr>
            <p:cNvCxnSpPr>
              <a:cxnSpLocks/>
            </p:cNvCxnSpPr>
            <p:nvPr/>
          </p:nvCxnSpPr>
          <p:spPr>
            <a:xfrm flipV="1">
              <a:off x="3596923" y="6698270"/>
              <a:ext cx="1624295" cy="2"/>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A421A564-AF8E-4A82-B1BF-AC07D1BFBC26}"/>
                </a:ext>
              </a:extLst>
            </p:cNvPr>
            <p:cNvCxnSpPr>
              <a:cxnSpLocks/>
            </p:cNvCxnSpPr>
            <p:nvPr/>
          </p:nvCxnSpPr>
          <p:spPr>
            <a:xfrm flipV="1">
              <a:off x="5317535" y="6695218"/>
              <a:ext cx="1624295" cy="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43" name="Picture 4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9598">
            <a:off x="5727451" y="740561"/>
            <a:ext cx="1804463" cy="1402920"/>
          </a:xfrm>
          <a:prstGeom prst="rect">
            <a:avLst/>
          </a:prstGeom>
        </p:spPr>
      </p:pic>
      <p:pic>
        <p:nvPicPr>
          <p:cNvPr id="24" name="Picture 2" descr="Image result for dark cardboard"/>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b="11609"/>
          <a:stretch/>
        </p:blipFill>
        <p:spPr bwMode="auto">
          <a:xfrm>
            <a:off x="1766868" y="1857638"/>
            <a:ext cx="791436" cy="2010179"/>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p:cNvSpPr txBox="1"/>
          <p:nvPr/>
        </p:nvSpPr>
        <p:spPr>
          <a:xfrm>
            <a:off x="7343667" y="1034493"/>
            <a:ext cx="853063" cy="369332"/>
          </a:xfrm>
          <a:prstGeom prst="rect">
            <a:avLst/>
          </a:prstGeom>
          <a:solidFill>
            <a:srgbClr val="FFC524">
              <a:alpha val="73000"/>
            </a:srgbClr>
          </a:solidFill>
          <a:ln w="38100">
            <a:solidFill>
              <a:schemeClr val="tx1"/>
            </a:solidFill>
          </a:ln>
        </p:spPr>
        <p:txBody>
          <a:bodyPr wrap="square" rtlCol="0">
            <a:spAutoFit/>
          </a:bodyPr>
          <a:lstStyle/>
          <a:p>
            <a:pPr algn="ctr"/>
            <a:r>
              <a:rPr lang="en-US" i="1" dirty="0"/>
              <a:t>Laser</a:t>
            </a:r>
          </a:p>
        </p:txBody>
      </p:sp>
      <p:sp>
        <p:nvSpPr>
          <p:cNvPr id="27" name="TextBox 26"/>
          <p:cNvSpPr txBox="1"/>
          <p:nvPr/>
        </p:nvSpPr>
        <p:spPr>
          <a:xfrm>
            <a:off x="497035" y="2523425"/>
            <a:ext cx="1007190" cy="646331"/>
          </a:xfrm>
          <a:prstGeom prst="rect">
            <a:avLst/>
          </a:prstGeom>
          <a:solidFill>
            <a:srgbClr val="FFC524">
              <a:alpha val="73000"/>
            </a:srgbClr>
          </a:solidFill>
          <a:ln w="38100">
            <a:solidFill>
              <a:schemeClr val="tx1"/>
            </a:solidFill>
          </a:ln>
        </p:spPr>
        <p:txBody>
          <a:bodyPr wrap="square" rtlCol="0">
            <a:spAutoFit/>
          </a:bodyPr>
          <a:lstStyle/>
          <a:p>
            <a:r>
              <a:rPr lang="en-US" i="1" dirty="0"/>
              <a:t>Dark Surface</a:t>
            </a:r>
          </a:p>
        </p:txBody>
      </p:sp>
      <p:cxnSp>
        <p:nvCxnSpPr>
          <p:cNvPr id="23" name="Straight Connector 22"/>
          <p:cNvCxnSpPr/>
          <p:nvPr/>
        </p:nvCxnSpPr>
        <p:spPr>
          <a:xfrm flipH="1">
            <a:off x="2568246" y="1682420"/>
            <a:ext cx="3411288" cy="116835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45" name="Isosceles Triangle 44"/>
          <p:cNvSpPr/>
          <p:nvPr/>
        </p:nvSpPr>
        <p:spPr>
          <a:xfrm rot="14806161">
            <a:off x="4263392" y="2119033"/>
            <a:ext cx="172360" cy="255756"/>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rot="19812807">
            <a:off x="2484472" y="2793228"/>
            <a:ext cx="141319" cy="14026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p:cNvSpPr/>
          <p:nvPr/>
        </p:nvSpPr>
        <p:spPr>
          <a:xfrm>
            <a:off x="6113348" y="2456750"/>
            <a:ext cx="669075" cy="69540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p:cNvSpPr/>
          <p:nvPr/>
        </p:nvSpPr>
        <p:spPr>
          <a:xfrm>
            <a:off x="6782423" y="2275337"/>
            <a:ext cx="815548" cy="938457"/>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TextBox 78"/>
          <p:cNvSpPr txBox="1"/>
          <p:nvPr/>
        </p:nvSpPr>
        <p:spPr>
          <a:xfrm>
            <a:off x="6711455" y="1803358"/>
            <a:ext cx="999144" cy="369332"/>
          </a:xfrm>
          <a:prstGeom prst="rect">
            <a:avLst/>
          </a:prstGeom>
          <a:solidFill>
            <a:srgbClr val="FFC524">
              <a:alpha val="73000"/>
            </a:srgbClr>
          </a:solidFill>
          <a:ln w="38100">
            <a:solidFill>
              <a:schemeClr val="tx1"/>
            </a:solidFill>
          </a:ln>
        </p:spPr>
        <p:txBody>
          <a:bodyPr wrap="square" rtlCol="0">
            <a:spAutoFit/>
          </a:bodyPr>
          <a:lstStyle/>
          <a:p>
            <a:r>
              <a:rPr lang="en-US" i="1" dirty="0"/>
              <a:t>Camera</a:t>
            </a:r>
          </a:p>
        </p:txBody>
      </p:sp>
      <p:sp>
        <p:nvSpPr>
          <p:cNvPr id="80" name="TextBox 79"/>
          <p:cNvSpPr txBox="1"/>
          <p:nvPr/>
        </p:nvSpPr>
        <p:spPr>
          <a:xfrm>
            <a:off x="6941518" y="3029128"/>
            <a:ext cx="1538162" cy="369332"/>
          </a:xfrm>
          <a:prstGeom prst="rect">
            <a:avLst/>
          </a:prstGeom>
          <a:solidFill>
            <a:srgbClr val="FFC524">
              <a:alpha val="73000"/>
            </a:srgbClr>
          </a:solidFill>
          <a:ln w="38100">
            <a:solidFill>
              <a:schemeClr val="tx1"/>
            </a:solidFill>
          </a:ln>
        </p:spPr>
        <p:txBody>
          <a:bodyPr wrap="square" rtlCol="0">
            <a:spAutoFit/>
          </a:bodyPr>
          <a:lstStyle/>
          <a:p>
            <a:r>
              <a:rPr lang="en-US" i="1" dirty="0"/>
              <a:t>Image Sensor</a:t>
            </a:r>
          </a:p>
        </p:txBody>
      </p:sp>
      <p:sp>
        <p:nvSpPr>
          <p:cNvPr id="57" name="Oval 56"/>
          <p:cNvSpPr/>
          <p:nvPr/>
        </p:nvSpPr>
        <p:spPr>
          <a:xfrm rot="19812807">
            <a:off x="5970297" y="1586414"/>
            <a:ext cx="141319" cy="14026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p:cNvSpPr/>
          <p:nvPr/>
        </p:nvSpPr>
        <p:spPr>
          <a:xfrm rot="19812807">
            <a:off x="7528908" y="2680486"/>
            <a:ext cx="141319" cy="14026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3" name="TextBox 72"/>
              <p:cNvSpPr txBox="1"/>
              <p:nvPr/>
            </p:nvSpPr>
            <p:spPr>
              <a:xfrm>
                <a:off x="2162586" y="4478079"/>
                <a:ext cx="4986557" cy="307777"/>
              </a:xfrm>
              <a:prstGeom prst="rect">
                <a:avLst/>
              </a:prstGeom>
              <a:noFill/>
              <a:ln w="38100">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ea typeface="Cambria Math" panose="02040503050406030204" pitchFamily="18" charset="0"/>
                        </a:rPr>
                        <m:t>𝛼</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𝑥</m:t>
                      </m:r>
                      <m:r>
                        <a:rPr lang="en-US" sz="2000" b="0" i="1" smtClean="0">
                          <a:latin typeface="Cambria Math" panose="02040503050406030204" pitchFamily="18" charset="0"/>
                          <a:ea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𝑍𝑜𝑠𝑖𝑛</m:t>
                      </m:r>
                      <m:d>
                        <m:dPr>
                          <m:ctrlPr>
                            <a:rPr lang="en-US" sz="2000" b="0" i="1" smtClean="0">
                              <a:latin typeface="Cambria Math" panose="02040503050406030204" pitchFamily="18" charset="0"/>
                              <a:ea typeface="Cambria Math" panose="02040503050406030204" pitchFamily="18" charset="0"/>
                            </a:rPr>
                          </m:ctrlPr>
                        </m:dPr>
                        <m:e>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𝜃</m:t>
                              </m:r>
                            </m:e>
                            <m:sub>
                              <m:r>
                                <a:rPr lang="en-US" sz="2000" b="0" i="1" smtClean="0">
                                  <a:latin typeface="Cambria Math" panose="02040503050406030204" pitchFamily="18" charset="0"/>
                                  <a:ea typeface="Cambria Math" panose="02040503050406030204" pitchFamily="18" charset="0"/>
                                </a:rPr>
                                <m:t>1</m:t>
                              </m:r>
                            </m:sub>
                          </m:sSub>
                        </m:e>
                      </m:d>
                      <m:r>
                        <a:rPr lang="en-US" sz="2000" b="0" i="1" smtClean="0">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𝐷𝑠𝑖𝑛</m:t>
                      </m:r>
                      <m:d>
                        <m:dPr>
                          <m:ctrlPr>
                            <a:rPr lang="en-US" sz="2000" i="1">
                              <a:latin typeface="Cambria Math" panose="02040503050406030204" pitchFamily="18" charset="0"/>
                              <a:ea typeface="Cambria Math" panose="02040503050406030204" pitchFamily="18" charset="0"/>
                            </a:rPr>
                          </m:ctrlPr>
                        </m:dPr>
                        <m:e>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𝜃</m:t>
                              </m:r>
                            </m:e>
                            <m:sub>
                              <m:r>
                                <a:rPr lang="en-US" sz="2000" i="1">
                                  <a:latin typeface="Cambria Math" panose="02040503050406030204" pitchFamily="18" charset="0"/>
                                  <a:ea typeface="Cambria Math" panose="02040503050406030204" pitchFamily="18" charset="0"/>
                                </a:rPr>
                                <m:t>2</m:t>
                              </m:r>
                            </m:sub>
                          </m:sSub>
                        </m:e>
                      </m:d>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𝑍𝑟𝑠𝑖𝑛</m:t>
                      </m:r>
                      <m:d>
                        <m:dPr>
                          <m:ctrlPr>
                            <a:rPr lang="en-US" sz="2000" i="1">
                              <a:latin typeface="Cambria Math" panose="02040503050406030204" pitchFamily="18" charset="0"/>
                              <a:ea typeface="Cambria Math" panose="02040503050406030204" pitchFamily="18" charset="0"/>
                            </a:rPr>
                          </m:ctrlPr>
                        </m:dPr>
                        <m:e>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𝜃</m:t>
                              </m:r>
                            </m:e>
                            <m:sub>
                              <m:r>
                                <a:rPr lang="en-US" sz="2000" b="0" i="1" smtClean="0">
                                  <a:latin typeface="Cambria Math" panose="02040503050406030204" pitchFamily="18" charset="0"/>
                                  <a:ea typeface="Cambria Math" panose="02040503050406030204" pitchFamily="18" charset="0"/>
                                </a:rPr>
                                <m:t>3</m:t>
                              </m:r>
                            </m:sub>
                          </m:sSub>
                        </m:e>
                      </m:d>
                    </m:oMath>
                  </m:oMathPara>
                </a14:m>
                <a:endParaRPr lang="en-US" sz="2000" i="1" dirty="0"/>
              </a:p>
            </p:txBody>
          </p:sp>
        </mc:Choice>
        <mc:Fallback xmlns="">
          <p:sp>
            <p:nvSpPr>
              <p:cNvPr id="73" name="TextBox 72"/>
              <p:cNvSpPr txBox="1">
                <a:spLocks noRot="1" noChangeAspect="1" noMove="1" noResize="1" noEditPoints="1" noAdjustHandles="1" noChangeArrowheads="1" noChangeShapeType="1" noTextEdit="1"/>
              </p:cNvSpPr>
              <p:nvPr/>
            </p:nvSpPr>
            <p:spPr>
              <a:xfrm>
                <a:off x="2162586" y="4478079"/>
                <a:ext cx="4986557" cy="307777"/>
              </a:xfrm>
              <a:prstGeom prst="rect">
                <a:avLst/>
              </a:prstGeom>
              <a:blipFill>
                <a:blip r:embed="rId5"/>
                <a:stretch>
                  <a:fillRect b="-20000"/>
                </a:stretch>
              </a:blipFill>
              <a:ln w="3810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5" name="TextBox 74"/>
              <p:cNvSpPr txBox="1"/>
              <p:nvPr/>
            </p:nvSpPr>
            <p:spPr>
              <a:xfrm>
                <a:off x="7720883" y="2573726"/>
                <a:ext cx="758797" cy="307777"/>
              </a:xfrm>
              <a:prstGeom prst="rect">
                <a:avLst/>
              </a:prstGeom>
              <a:noFill/>
              <a:ln w="38100">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𝛼</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𝛽</m:t>
                      </m:r>
                      <m:r>
                        <a:rPr lang="en-US" sz="2000" b="0" i="1" smtClean="0">
                          <a:latin typeface="Cambria Math" panose="02040503050406030204" pitchFamily="18" charset="0"/>
                        </a:rPr>
                        <m:t>) </m:t>
                      </m:r>
                    </m:oMath>
                  </m:oMathPara>
                </a14:m>
                <a:endParaRPr lang="en-US" sz="2000" i="1" dirty="0"/>
              </a:p>
            </p:txBody>
          </p:sp>
        </mc:Choice>
        <mc:Fallback xmlns="">
          <p:sp>
            <p:nvSpPr>
              <p:cNvPr id="75" name="TextBox 74"/>
              <p:cNvSpPr txBox="1">
                <a:spLocks noRot="1" noChangeAspect="1" noMove="1" noResize="1" noEditPoints="1" noAdjustHandles="1" noChangeArrowheads="1" noChangeShapeType="1" noTextEdit="1"/>
              </p:cNvSpPr>
              <p:nvPr/>
            </p:nvSpPr>
            <p:spPr>
              <a:xfrm>
                <a:off x="7720883" y="2573726"/>
                <a:ext cx="758797" cy="307777"/>
              </a:xfrm>
              <a:prstGeom prst="rect">
                <a:avLst/>
              </a:prstGeom>
              <a:blipFill>
                <a:blip r:embed="rId7"/>
                <a:stretch>
                  <a:fillRect l="-11290" r="-4032" b="-37255"/>
                </a:stretch>
              </a:blipFill>
              <a:ln w="3810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6" name="TextBox 75"/>
              <p:cNvSpPr txBox="1"/>
              <p:nvPr/>
            </p:nvSpPr>
            <p:spPr>
              <a:xfrm>
                <a:off x="2172435" y="5139648"/>
                <a:ext cx="5034455" cy="307777"/>
              </a:xfrm>
              <a:prstGeom prst="rect">
                <a:avLst/>
              </a:prstGeom>
              <a:noFill/>
              <a:ln w="38100">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ea typeface="Cambria Math" panose="02040503050406030204" pitchFamily="18" charset="0"/>
                        </a:rPr>
                        <m:t>𝛽</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𝑦</m:t>
                      </m:r>
                      <m:r>
                        <a:rPr lang="en-US" sz="2000" b="0" i="1" smtClean="0">
                          <a:latin typeface="Cambria Math" panose="02040503050406030204" pitchFamily="18" charset="0"/>
                          <a:ea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𝑍𝑜𝑠𝑖𝑛</m:t>
                      </m:r>
                      <m:d>
                        <m:dPr>
                          <m:ctrlPr>
                            <a:rPr lang="en-US" sz="2000" b="0" i="1" smtClean="0">
                              <a:latin typeface="Cambria Math" panose="02040503050406030204" pitchFamily="18" charset="0"/>
                              <a:ea typeface="Cambria Math" panose="02040503050406030204" pitchFamily="18" charset="0"/>
                            </a:rPr>
                          </m:ctrlPr>
                        </m:dPr>
                        <m:e>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𝜃</m:t>
                              </m:r>
                            </m:e>
                            <m:sub>
                              <m:r>
                                <a:rPr lang="en-US" sz="2000" b="0" i="1" smtClean="0">
                                  <a:latin typeface="Cambria Math" panose="02040503050406030204" pitchFamily="18" charset="0"/>
                                  <a:ea typeface="Cambria Math" panose="02040503050406030204" pitchFamily="18" charset="0"/>
                                </a:rPr>
                                <m:t>4</m:t>
                              </m:r>
                            </m:sub>
                          </m:sSub>
                        </m:e>
                      </m:d>
                      <m:r>
                        <a:rPr lang="en-US" sz="2000" b="0" i="1" smtClean="0">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𝐷𝑠𝑖𝑛</m:t>
                      </m:r>
                      <m:d>
                        <m:dPr>
                          <m:ctrlPr>
                            <a:rPr lang="en-US" sz="2000" i="1">
                              <a:latin typeface="Cambria Math" panose="02040503050406030204" pitchFamily="18" charset="0"/>
                              <a:ea typeface="Cambria Math" panose="02040503050406030204" pitchFamily="18" charset="0"/>
                            </a:rPr>
                          </m:ctrlPr>
                        </m:dPr>
                        <m:e>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𝜃</m:t>
                              </m:r>
                            </m:e>
                            <m:sub>
                              <m:r>
                                <a:rPr lang="en-US" sz="2000" b="0" i="1" smtClean="0">
                                  <a:latin typeface="Cambria Math" panose="02040503050406030204" pitchFamily="18" charset="0"/>
                                  <a:ea typeface="Cambria Math" panose="02040503050406030204" pitchFamily="18" charset="0"/>
                                </a:rPr>
                                <m:t>5</m:t>
                              </m:r>
                            </m:sub>
                          </m:sSub>
                        </m:e>
                      </m:d>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𝑍𝑟𝑠𝑖𝑛</m:t>
                      </m:r>
                      <m:d>
                        <m:dPr>
                          <m:ctrlPr>
                            <a:rPr lang="en-US" sz="2000" i="1">
                              <a:latin typeface="Cambria Math" panose="02040503050406030204" pitchFamily="18" charset="0"/>
                              <a:ea typeface="Cambria Math" panose="02040503050406030204" pitchFamily="18" charset="0"/>
                            </a:rPr>
                          </m:ctrlPr>
                        </m:dPr>
                        <m:e>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𝜃</m:t>
                              </m:r>
                            </m:e>
                            <m:sub>
                              <m:r>
                                <a:rPr lang="en-US" sz="2000" b="0" i="1" smtClean="0">
                                  <a:latin typeface="Cambria Math" panose="02040503050406030204" pitchFamily="18" charset="0"/>
                                  <a:ea typeface="Cambria Math" panose="02040503050406030204" pitchFamily="18" charset="0"/>
                                </a:rPr>
                                <m:t>6</m:t>
                              </m:r>
                            </m:sub>
                          </m:sSub>
                        </m:e>
                      </m:d>
                    </m:oMath>
                  </m:oMathPara>
                </a14:m>
                <a:endParaRPr lang="en-US" sz="2000" i="1" dirty="0"/>
              </a:p>
            </p:txBody>
          </p:sp>
        </mc:Choice>
        <mc:Fallback xmlns="">
          <p:sp>
            <p:nvSpPr>
              <p:cNvPr id="76" name="TextBox 75"/>
              <p:cNvSpPr txBox="1">
                <a:spLocks noRot="1" noChangeAspect="1" noMove="1" noResize="1" noEditPoints="1" noAdjustHandles="1" noChangeArrowheads="1" noChangeShapeType="1" noTextEdit="1"/>
              </p:cNvSpPr>
              <p:nvPr/>
            </p:nvSpPr>
            <p:spPr>
              <a:xfrm>
                <a:off x="2172435" y="5139648"/>
                <a:ext cx="5034455" cy="307777"/>
              </a:xfrm>
              <a:prstGeom prst="rect">
                <a:avLst/>
              </a:prstGeom>
              <a:blipFill>
                <a:blip r:embed="rId8"/>
                <a:stretch>
                  <a:fillRect b="-37255"/>
                </a:stretch>
              </a:blipFill>
              <a:ln w="38100">
                <a:noFill/>
              </a:ln>
            </p:spPr>
            <p:txBody>
              <a:bodyPr/>
              <a:lstStyle/>
              <a:p>
                <a:r>
                  <a:rPr lang="en-US">
                    <a:noFill/>
                  </a:rPr>
                  <a:t> </a:t>
                </a:r>
              </a:p>
            </p:txBody>
          </p:sp>
        </mc:Fallback>
      </mc:AlternateContent>
      <p:cxnSp>
        <p:nvCxnSpPr>
          <p:cNvPr id="34" name="Straight Connector 33"/>
          <p:cNvCxnSpPr>
            <a:stCxn id="32" idx="1"/>
            <a:endCxn id="66" idx="3"/>
          </p:cNvCxnSpPr>
          <p:nvPr/>
        </p:nvCxnSpPr>
        <p:spPr>
          <a:xfrm>
            <a:off x="2487133" y="2845142"/>
            <a:ext cx="3531594" cy="20517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35" name="Isosceles Triangle 34"/>
          <p:cNvSpPr/>
          <p:nvPr/>
        </p:nvSpPr>
        <p:spPr>
          <a:xfrm rot="5686502">
            <a:off x="4121768" y="2813609"/>
            <a:ext cx="172360" cy="255756"/>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Connector 45"/>
          <p:cNvCxnSpPr>
            <a:stCxn id="44" idx="0"/>
            <a:endCxn id="58" idx="2"/>
          </p:cNvCxnSpPr>
          <p:nvPr/>
        </p:nvCxnSpPr>
        <p:spPr>
          <a:xfrm flipV="1">
            <a:off x="6188237" y="2785722"/>
            <a:ext cx="1350007" cy="26876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49" name="Isosceles Triangle 48"/>
          <p:cNvSpPr/>
          <p:nvPr/>
        </p:nvSpPr>
        <p:spPr>
          <a:xfrm rot="4599257">
            <a:off x="7122878" y="2722893"/>
            <a:ext cx="172360" cy="255756"/>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4" name="TextBox 73"/>
              <p:cNvSpPr txBox="1"/>
              <p:nvPr/>
            </p:nvSpPr>
            <p:spPr>
              <a:xfrm>
                <a:off x="2909982" y="2692701"/>
                <a:ext cx="738601" cy="307777"/>
              </a:xfrm>
              <a:prstGeom prst="rect">
                <a:avLst/>
              </a:prstGeom>
              <a:noFill/>
              <a:ln w="38100">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m:t>
                      </m:r>
                      <m:r>
                        <a:rPr lang="en-US" sz="2000" b="0" i="1" smtClean="0">
                          <a:latin typeface="Cambria Math" panose="02040503050406030204" pitchFamily="18" charset="0"/>
                        </a:rPr>
                        <m:t>𝑥</m:t>
                      </m:r>
                      <m:r>
                        <a:rPr lang="en-US" sz="2000" b="0" i="1" smtClean="0">
                          <a:latin typeface="Cambria Math" panose="02040503050406030204" pitchFamily="18" charset="0"/>
                        </a:rPr>
                        <m:t>,</m:t>
                      </m:r>
                      <m:r>
                        <a:rPr lang="en-US" sz="2000" b="0" i="1" smtClean="0">
                          <a:latin typeface="Cambria Math" panose="02040503050406030204" pitchFamily="18" charset="0"/>
                        </a:rPr>
                        <m:t>𝑦</m:t>
                      </m:r>
                      <m:r>
                        <a:rPr lang="en-US" sz="2000" b="0" i="1" smtClean="0">
                          <a:latin typeface="Cambria Math" panose="02040503050406030204" pitchFamily="18" charset="0"/>
                        </a:rPr>
                        <m:t>) </m:t>
                      </m:r>
                    </m:oMath>
                  </m:oMathPara>
                </a14:m>
                <a:endParaRPr lang="en-US" sz="2000" i="1" dirty="0"/>
              </a:p>
            </p:txBody>
          </p:sp>
        </mc:Choice>
        <mc:Fallback xmlns="">
          <p:sp>
            <p:nvSpPr>
              <p:cNvPr id="74" name="TextBox 73"/>
              <p:cNvSpPr txBox="1">
                <a:spLocks noRot="1" noChangeAspect="1" noMove="1" noResize="1" noEditPoints="1" noAdjustHandles="1" noChangeArrowheads="1" noChangeShapeType="1" noTextEdit="1"/>
              </p:cNvSpPr>
              <p:nvPr/>
            </p:nvSpPr>
            <p:spPr>
              <a:xfrm>
                <a:off x="2909982" y="2692701"/>
                <a:ext cx="738601" cy="307777"/>
              </a:xfrm>
              <a:prstGeom prst="rect">
                <a:avLst/>
              </a:prstGeom>
              <a:blipFill>
                <a:blip r:embed="rId9"/>
                <a:stretch>
                  <a:fillRect l="-10656" r="-2459" b="-40000"/>
                </a:stretch>
              </a:blipFill>
              <a:ln w="38100">
                <a:noFill/>
              </a:ln>
            </p:spPr>
            <p:txBody>
              <a:bodyPr/>
              <a:lstStyle/>
              <a:p>
                <a:r>
                  <a:rPr lang="en-US">
                    <a:noFill/>
                  </a:rPr>
                  <a:t> </a:t>
                </a:r>
              </a:p>
            </p:txBody>
          </p:sp>
        </mc:Fallback>
      </mc:AlternateContent>
      <p:sp>
        <p:nvSpPr>
          <p:cNvPr id="54" name="Left Brace 53"/>
          <p:cNvSpPr/>
          <p:nvPr/>
        </p:nvSpPr>
        <p:spPr>
          <a:xfrm rot="5400000">
            <a:off x="6766397" y="1834263"/>
            <a:ext cx="171207" cy="1477305"/>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5" name="Left Brace 54"/>
          <p:cNvSpPr/>
          <p:nvPr/>
        </p:nvSpPr>
        <p:spPr>
          <a:xfrm rot="5400000">
            <a:off x="4227557" y="789058"/>
            <a:ext cx="202098" cy="3544333"/>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6" name="TextBox 55"/>
              <p:cNvSpPr txBox="1"/>
              <p:nvPr/>
            </p:nvSpPr>
            <p:spPr>
              <a:xfrm>
                <a:off x="4481031" y="2224910"/>
                <a:ext cx="287673" cy="276999"/>
              </a:xfrm>
              <a:prstGeom prst="rect">
                <a:avLst/>
              </a:prstGeom>
              <a:noFill/>
              <a:ln w="38100">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𝑍𝑜</m:t>
                      </m:r>
                    </m:oMath>
                  </m:oMathPara>
                </a14:m>
                <a:endParaRPr lang="en-US" i="1" dirty="0"/>
              </a:p>
            </p:txBody>
          </p:sp>
        </mc:Choice>
        <mc:Fallback xmlns="">
          <p:sp>
            <p:nvSpPr>
              <p:cNvPr id="56" name="TextBox 55"/>
              <p:cNvSpPr txBox="1">
                <a:spLocks noRot="1" noChangeAspect="1" noMove="1" noResize="1" noEditPoints="1" noAdjustHandles="1" noChangeArrowheads="1" noChangeShapeType="1" noTextEdit="1"/>
              </p:cNvSpPr>
              <p:nvPr/>
            </p:nvSpPr>
            <p:spPr>
              <a:xfrm>
                <a:off x="4481031" y="2224910"/>
                <a:ext cx="287673" cy="276999"/>
              </a:xfrm>
              <a:prstGeom prst="rect">
                <a:avLst/>
              </a:prstGeom>
              <a:blipFill>
                <a:blip r:embed="rId10"/>
                <a:stretch>
                  <a:fillRect l="-23404" r="-25532" b="-11111"/>
                </a:stretch>
              </a:blipFill>
              <a:ln w="3810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TextBox 60"/>
              <p:cNvSpPr txBox="1"/>
              <p:nvPr/>
            </p:nvSpPr>
            <p:spPr>
              <a:xfrm>
                <a:off x="6941518" y="2244571"/>
                <a:ext cx="287673" cy="276999"/>
              </a:xfrm>
              <a:prstGeom prst="rect">
                <a:avLst/>
              </a:prstGeom>
              <a:noFill/>
              <a:ln w="38100">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𝑍𝑟</m:t>
                      </m:r>
                    </m:oMath>
                  </m:oMathPara>
                </a14:m>
                <a:endParaRPr lang="en-US" i="1" dirty="0"/>
              </a:p>
            </p:txBody>
          </p:sp>
        </mc:Choice>
        <mc:Fallback xmlns="">
          <p:sp>
            <p:nvSpPr>
              <p:cNvPr id="61" name="TextBox 60"/>
              <p:cNvSpPr txBox="1">
                <a:spLocks noRot="1" noChangeAspect="1" noMove="1" noResize="1" noEditPoints="1" noAdjustHandles="1" noChangeArrowheads="1" noChangeShapeType="1" noTextEdit="1"/>
              </p:cNvSpPr>
              <p:nvPr/>
            </p:nvSpPr>
            <p:spPr>
              <a:xfrm>
                <a:off x="6941518" y="2244571"/>
                <a:ext cx="287673" cy="276999"/>
              </a:xfrm>
              <a:prstGeom prst="rect">
                <a:avLst/>
              </a:prstGeom>
              <a:blipFill>
                <a:blip r:embed="rId11"/>
                <a:stretch>
                  <a:fillRect l="-23404" r="-21277" b="-10870"/>
                </a:stretch>
              </a:blipFill>
              <a:ln w="38100">
                <a:noFill/>
              </a:ln>
            </p:spPr>
            <p:txBody>
              <a:bodyPr/>
              <a:lstStyle/>
              <a:p>
                <a:r>
                  <a:rPr lang="en-US">
                    <a:noFill/>
                  </a:rPr>
                  <a:t> </a:t>
                </a:r>
              </a:p>
            </p:txBody>
          </p:sp>
        </mc:Fallback>
      </mc:AlternateContent>
      <p:cxnSp>
        <p:nvCxnSpPr>
          <p:cNvPr id="42" name="Straight Connector 41"/>
          <p:cNvCxnSpPr>
            <a:stCxn id="66" idx="3"/>
            <a:endCxn id="66" idx="5"/>
          </p:cNvCxnSpPr>
          <p:nvPr/>
        </p:nvCxnSpPr>
        <p:spPr>
          <a:xfrm>
            <a:off x="6018727" y="3050318"/>
            <a:ext cx="18924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44" name="Isosceles Triangle 43"/>
          <p:cNvSpPr/>
          <p:nvPr/>
        </p:nvSpPr>
        <p:spPr>
          <a:xfrm rot="5596982">
            <a:off x="6079604" y="2977589"/>
            <a:ext cx="72047" cy="145457"/>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4398180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74"/>
                                        </p:tgtEl>
                                      </p:cBhvr>
                                    </p:animEffect>
                                    <p:animScale>
                                      <p:cBhvr>
                                        <p:cTn id="7" dur="250" autoRev="1" fill="hold"/>
                                        <p:tgtEl>
                                          <p:spTgt spid="74"/>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grpId="0" nodeType="clickEffect">
                                  <p:stCondLst>
                                    <p:cond delay="0"/>
                                  </p:stCondLst>
                                  <p:childTnLst>
                                    <p:animEffect transition="out" filter="fade">
                                      <p:cBhvr>
                                        <p:cTn id="11" dur="500" tmFilter="0, 0; .2, .5; .8, .5; 1, 0"/>
                                        <p:tgtEl>
                                          <p:spTgt spid="75"/>
                                        </p:tgtEl>
                                      </p:cBhvr>
                                    </p:animEffect>
                                    <p:animScale>
                                      <p:cBhvr>
                                        <p:cTn id="12" dur="250" autoRev="1" fill="hold"/>
                                        <p:tgtEl>
                                          <p:spTgt spid="75"/>
                                        </p:tgtEl>
                                      </p:cBhvr>
                                      <p:by x="105000" y="105000"/>
                                    </p:animScale>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5"/>
                                        </p:tgtEl>
                                        <p:attrNameLst>
                                          <p:attrName>style.visibility</p:attrName>
                                        </p:attrNameLst>
                                      </p:cBhvr>
                                      <p:to>
                                        <p:strVal val="visible"/>
                                      </p:to>
                                    </p:set>
                                    <p:animEffect transition="in" filter="wipe(left)">
                                      <p:cBhvr>
                                        <p:cTn id="17" dur="500"/>
                                        <p:tgtEl>
                                          <p:spTgt spid="55"/>
                                        </p:tgtEl>
                                      </p:cBhvr>
                                    </p:animEffect>
                                  </p:childTnLst>
                                </p:cTn>
                              </p:par>
                            </p:childTnLst>
                          </p:cTn>
                        </p:par>
                        <p:par>
                          <p:cTn id="18" fill="hold">
                            <p:stCondLst>
                              <p:cond delay="500"/>
                            </p:stCondLst>
                            <p:childTnLst>
                              <p:par>
                                <p:cTn id="19" presetID="22" presetClass="entr" presetSubtype="8" fill="hold" grpId="0" nodeType="afterEffect">
                                  <p:stCondLst>
                                    <p:cond delay="0"/>
                                  </p:stCondLst>
                                  <p:childTnLst>
                                    <p:set>
                                      <p:cBhvr>
                                        <p:cTn id="20" dur="1" fill="hold">
                                          <p:stCondLst>
                                            <p:cond delay="0"/>
                                          </p:stCondLst>
                                        </p:cTn>
                                        <p:tgtEl>
                                          <p:spTgt spid="56"/>
                                        </p:tgtEl>
                                        <p:attrNameLst>
                                          <p:attrName>style.visibility</p:attrName>
                                        </p:attrNameLst>
                                      </p:cBhvr>
                                      <p:to>
                                        <p:strVal val="visible"/>
                                      </p:to>
                                    </p:set>
                                    <p:animEffect transition="in" filter="wipe(left)">
                                      <p:cBhvr>
                                        <p:cTn id="21" dur="500"/>
                                        <p:tgtEl>
                                          <p:spTgt spid="56"/>
                                        </p:tgtEl>
                                      </p:cBhvr>
                                    </p:animEffect>
                                  </p:childTnLst>
                                </p:cTn>
                              </p:par>
                            </p:childTnLst>
                          </p:cTn>
                        </p:par>
                        <p:par>
                          <p:cTn id="22" fill="hold">
                            <p:stCondLst>
                              <p:cond delay="1000"/>
                            </p:stCondLst>
                            <p:childTnLst>
                              <p:par>
                                <p:cTn id="23" presetID="22" presetClass="entr" presetSubtype="8" fill="hold" grpId="0" nodeType="afterEffect">
                                  <p:stCondLst>
                                    <p:cond delay="0"/>
                                  </p:stCondLst>
                                  <p:childTnLst>
                                    <p:set>
                                      <p:cBhvr>
                                        <p:cTn id="24" dur="1" fill="hold">
                                          <p:stCondLst>
                                            <p:cond delay="0"/>
                                          </p:stCondLst>
                                        </p:cTn>
                                        <p:tgtEl>
                                          <p:spTgt spid="61"/>
                                        </p:tgtEl>
                                        <p:attrNameLst>
                                          <p:attrName>style.visibility</p:attrName>
                                        </p:attrNameLst>
                                      </p:cBhvr>
                                      <p:to>
                                        <p:strVal val="visible"/>
                                      </p:to>
                                    </p:set>
                                    <p:animEffect transition="in" filter="wipe(left)">
                                      <p:cBhvr>
                                        <p:cTn id="25" dur="500"/>
                                        <p:tgtEl>
                                          <p:spTgt spid="61"/>
                                        </p:tgtEl>
                                      </p:cBhvr>
                                    </p:animEffect>
                                  </p:childTnLst>
                                </p:cTn>
                              </p:par>
                            </p:childTnLst>
                          </p:cTn>
                        </p:par>
                        <p:par>
                          <p:cTn id="26" fill="hold">
                            <p:stCondLst>
                              <p:cond delay="1500"/>
                            </p:stCondLst>
                            <p:childTnLst>
                              <p:par>
                                <p:cTn id="27" presetID="22" presetClass="entr" presetSubtype="8" fill="hold" grpId="0" nodeType="afterEffect">
                                  <p:stCondLst>
                                    <p:cond delay="0"/>
                                  </p:stCondLst>
                                  <p:childTnLst>
                                    <p:set>
                                      <p:cBhvr>
                                        <p:cTn id="28" dur="1" fill="hold">
                                          <p:stCondLst>
                                            <p:cond delay="0"/>
                                          </p:stCondLst>
                                        </p:cTn>
                                        <p:tgtEl>
                                          <p:spTgt spid="54"/>
                                        </p:tgtEl>
                                        <p:attrNameLst>
                                          <p:attrName>style.visibility</p:attrName>
                                        </p:attrNameLst>
                                      </p:cBhvr>
                                      <p:to>
                                        <p:strVal val="visible"/>
                                      </p:to>
                                    </p:set>
                                    <p:animEffect transition="in" filter="wipe(left)">
                                      <p:cBhvr>
                                        <p:cTn id="29" dur="500"/>
                                        <p:tgtEl>
                                          <p:spTgt spid="54"/>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76"/>
                                        </p:tgtEl>
                                        <p:attrNameLst>
                                          <p:attrName>style.visibility</p:attrName>
                                        </p:attrNameLst>
                                      </p:cBhvr>
                                      <p:to>
                                        <p:strVal val="visible"/>
                                      </p:to>
                                    </p:set>
                                    <p:animEffect transition="in" filter="wipe(left)">
                                      <p:cBhvr>
                                        <p:cTn id="34" dur="500"/>
                                        <p:tgtEl>
                                          <p:spTgt spid="76"/>
                                        </p:tgtEl>
                                      </p:cBhvr>
                                    </p:animEffect>
                                  </p:childTnLst>
                                </p:cTn>
                              </p:par>
                              <p:par>
                                <p:cTn id="35" presetID="22" presetClass="entr" presetSubtype="8" fill="hold" grpId="0" nodeType="withEffect">
                                  <p:stCondLst>
                                    <p:cond delay="0"/>
                                  </p:stCondLst>
                                  <p:childTnLst>
                                    <p:set>
                                      <p:cBhvr>
                                        <p:cTn id="36" dur="1" fill="hold">
                                          <p:stCondLst>
                                            <p:cond delay="0"/>
                                          </p:stCondLst>
                                        </p:cTn>
                                        <p:tgtEl>
                                          <p:spTgt spid="73"/>
                                        </p:tgtEl>
                                        <p:attrNameLst>
                                          <p:attrName>style.visibility</p:attrName>
                                        </p:attrNameLst>
                                      </p:cBhvr>
                                      <p:to>
                                        <p:strVal val="visible"/>
                                      </p:to>
                                    </p:set>
                                    <p:animEffect transition="in" filter="wipe(left)">
                                      <p:cBhvr>
                                        <p:cTn id="37" dur="500"/>
                                        <p:tgtEl>
                                          <p:spTgt spid="73"/>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xit" presetSubtype="0" fill="hold" grpId="1" nodeType="clickEffect">
                                  <p:stCondLst>
                                    <p:cond delay="0"/>
                                  </p:stCondLst>
                                  <p:childTnLst>
                                    <p:animEffect transition="out" filter="fade">
                                      <p:cBhvr>
                                        <p:cTn id="41" dur="500"/>
                                        <p:tgtEl>
                                          <p:spTgt spid="76"/>
                                        </p:tgtEl>
                                      </p:cBhvr>
                                    </p:animEffect>
                                    <p:set>
                                      <p:cBhvr>
                                        <p:cTn id="42" dur="1" fill="hold">
                                          <p:stCondLst>
                                            <p:cond delay="499"/>
                                          </p:stCondLst>
                                        </p:cTn>
                                        <p:tgtEl>
                                          <p:spTgt spid="76"/>
                                        </p:tgtEl>
                                        <p:attrNameLst>
                                          <p:attrName>style.visibility</p:attrName>
                                        </p:attrNameLst>
                                      </p:cBhvr>
                                      <p:to>
                                        <p:strVal val="hidden"/>
                                      </p:to>
                                    </p:set>
                                  </p:childTnLst>
                                </p:cTn>
                              </p:par>
                              <p:par>
                                <p:cTn id="43" presetID="42" presetClass="path" presetSubtype="0" accel="50000" decel="50000" fill="hold" grpId="1" nodeType="withEffect">
                                  <p:stCondLst>
                                    <p:cond delay="0"/>
                                  </p:stCondLst>
                                  <p:childTnLst>
                                    <p:animMotion origin="layout" path="M 2.22222E-6 -2.96296E-6 L 0.00139 0.17639 " pathEditMode="relative" rAng="0" ptsTypes="AA">
                                      <p:cBhvr>
                                        <p:cTn id="44" dur="2000" fill="hold"/>
                                        <p:tgtEl>
                                          <p:spTgt spid="73"/>
                                        </p:tgtEl>
                                        <p:attrNameLst>
                                          <p:attrName>ppt_x</p:attrName>
                                          <p:attrName>ppt_y</p:attrName>
                                        </p:attrNameLst>
                                      </p:cBhvr>
                                      <p:rCtr x="69" y="8819"/>
                                    </p:animMotion>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nodeType="clickEffect">
                                  <p:stCondLst>
                                    <p:cond delay="0"/>
                                  </p:stCondLst>
                                  <p:childTnLst>
                                    <p:set>
                                      <p:cBhvr>
                                        <p:cTn id="48" dur="1" fill="hold">
                                          <p:stCondLst>
                                            <p:cond delay="0"/>
                                          </p:stCondLst>
                                        </p:cTn>
                                        <p:tgtEl>
                                          <p:spTgt spid="34"/>
                                        </p:tgtEl>
                                        <p:attrNameLst>
                                          <p:attrName>style.visibility</p:attrName>
                                        </p:attrNameLst>
                                      </p:cBhvr>
                                      <p:to>
                                        <p:strVal val="visible"/>
                                      </p:to>
                                    </p:set>
                                    <p:animEffect transition="in" filter="wipe(left)">
                                      <p:cBhvr>
                                        <p:cTn id="49" dur="500"/>
                                        <p:tgtEl>
                                          <p:spTgt spid="34"/>
                                        </p:tgtEl>
                                      </p:cBhvr>
                                    </p:animEffect>
                                  </p:childTnLst>
                                </p:cTn>
                              </p:par>
                              <p:par>
                                <p:cTn id="50" presetID="22" presetClass="entr" presetSubtype="8" fill="hold" nodeType="withEffect">
                                  <p:stCondLst>
                                    <p:cond delay="0"/>
                                  </p:stCondLst>
                                  <p:childTnLst>
                                    <p:set>
                                      <p:cBhvr>
                                        <p:cTn id="51" dur="1" fill="hold">
                                          <p:stCondLst>
                                            <p:cond delay="0"/>
                                          </p:stCondLst>
                                        </p:cTn>
                                        <p:tgtEl>
                                          <p:spTgt spid="42"/>
                                        </p:tgtEl>
                                        <p:attrNameLst>
                                          <p:attrName>style.visibility</p:attrName>
                                        </p:attrNameLst>
                                      </p:cBhvr>
                                      <p:to>
                                        <p:strVal val="visible"/>
                                      </p:to>
                                    </p:set>
                                    <p:animEffect transition="in" filter="wipe(left)">
                                      <p:cBhvr>
                                        <p:cTn id="52" dur="500"/>
                                        <p:tgtEl>
                                          <p:spTgt spid="42"/>
                                        </p:tgtEl>
                                      </p:cBhvr>
                                    </p:animEffect>
                                  </p:childTnLst>
                                </p:cTn>
                              </p:par>
                              <p:par>
                                <p:cTn id="53" presetID="22" presetClass="entr" presetSubtype="8" fill="hold" nodeType="withEffect">
                                  <p:stCondLst>
                                    <p:cond delay="0"/>
                                  </p:stCondLst>
                                  <p:childTnLst>
                                    <p:set>
                                      <p:cBhvr>
                                        <p:cTn id="54" dur="1" fill="hold">
                                          <p:stCondLst>
                                            <p:cond delay="0"/>
                                          </p:stCondLst>
                                        </p:cTn>
                                        <p:tgtEl>
                                          <p:spTgt spid="46"/>
                                        </p:tgtEl>
                                        <p:attrNameLst>
                                          <p:attrName>style.visibility</p:attrName>
                                        </p:attrNameLst>
                                      </p:cBhvr>
                                      <p:to>
                                        <p:strVal val="visible"/>
                                      </p:to>
                                    </p:set>
                                    <p:animEffect transition="in" filter="wipe(left)">
                                      <p:cBhvr>
                                        <p:cTn id="55" dur="500"/>
                                        <p:tgtEl>
                                          <p:spTgt spid="46"/>
                                        </p:tgtEl>
                                      </p:cBhvr>
                                    </p:animEffect>
                                  </p:childTnLst>
                                </p:cTn>
                              </p:par>
                            </p:childTnLst>
                          </p:cTn>
                        </p:par>
                        <p:par>
                          <p:cTn id="56" fill="hold">
                            <p:stCondLst>
                              <p:cond delay="500"/>
                            </p:stCondLst>
                            <p:childTnLst>
                              <p:par>
                                <p:cTn id="57" presetID="22" presetClass="entr" presetSubtype="8" fill="hold" grpId="0" nodeType="afterEffect">
                                  <p:stCondLst>
                                    <p:cond delay="0"/>
                                  </p:stCondLst>
                                  <p:childTnLst>
                                    <p:set>
                                      <p:cBhvr>
                                        <p:cTn id="58" dur="1" fill="hold">
                                          <p:stCondLst>
                                            <p:cond delay="0"/>
                                          </p:stCondLst>
                                        </p:cTn>
                                        <p:tgtEl>
                                          <p:spTgt spid="35"/>
                                        </p:tgtEl>
                                        <p:attrNameLst>
                                          <p:attrName>style.visibility</p:attrName>
                                        </p:attrNameLst>
                                      </p:cBhvr>
                                      <p:to>
                                        <p:strVal val="visible"/>
                                      </p:to>
                                    </p:set>
                                    <p:animEffect transition="in" filter="wipe(left)">
                                      <p:cBhvr>
                                        <p:cTn id="59" dur="500"/>
                                        <p:tgtEl>
                                          <p:spTgt spid="35"/>
                                        </p:tgtEl>
                                      </p:cBhvr>
                                    </p:animEffect>
                                  </p:childTnLst>
                                </p:cTn>
                              </p:par>
                              <p:par>
                                <p:cTn id="60" presetID="22" presetClass="entr" presetSubtype="8" fill="hold" grpId="0" nodeType="withEffect">
                                  <p:stCondLst>
                                    <p:cond delay="0"/>
                                  </p:stCondLst>
                                  <p:childTnLst>
                                    <p:set>
                                      <p:cBhvr>
                                        <p:cTn id="61" dur="1" fill="hold">
                                          <p:stCondLst>
                                            <p:cond delay="0"/>
                                          </p:stCondLst>
                                        </p:cTn>
                                        <p:tgtEl>
                                          <p:spTgt spid="44"/>
                                        </p:tgtEl>
                                        <p:attrNameLst>
                                          <p:attrName>style.visibility</p:attrName>
                                        </p:attrNameLst>
                                      </p:cBhvr>
                                      <p:to>
                                        <p:strVal val="visible"/>
                                      </p:to>
                                    </p:set>
                                    <p:animEffect transition="in" filter="wipe(left)">
                                      <p:cBhvr>
                                        <p:cTn id="62" dur="500"/>
                                        <p:tgtEl>
                                          <p:spTgt spid="44"/>
                                        </p:tgtEl>
                                      </p:cBhvr>
                                    </p:animEffect>
                                  </p:childTnLst>
                                </p:cTn>
                              </p:par>
                              <p:par>
                                <p:cTn id="63" presetID="22" presetClass="entr" presetSubtype="8" fill="hold" grpId="0" nodeType="withEffect">
                                  <p:stCondLst>
                                    <p:cond delay="0"/>
                                  </p:stCondLst>
                                  <p:childTnLst>
                                    <p:set>
                                      <p:cBhvr>
                                        <p:cTn id="64" dur="1" fill="hold">
                                          <p:stCondLst>
                                            <p:cond delay="0"/>
                                          </p:stCondLst>
                                        </p:cTn>
                                        <p:tgtEl>
                                          <p:spTgt spid="49"/>
                                        </p:tgtEl>
                                        <p:attrNameLst>
                                          <p:attrName>style.visibility</p:attrName>
                                        </p:attrNameLst>
                                      </p:cBhvr>
                                      <p:to>
                                        <p:strVal val="visible"/>
                                      </p:to>
                                    </p:set>
                                    <p:animEffect transition="in" filter="wipe(left)">
                                      <p:cBhvr>
                                        <p:cTn id="65"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p:bldP spid="73" grpId="1"/>
      <p:bldP spid="75" grpId="0"/>
      <p:bldP spid="76" grpId="0"/>
      <p:bldP spid="76" grpId="1"/>
      <p:bldP spid="35" grpId="0" animBg="1"/>
      <p:bldP spid="49" grpId="0" animBg="1"/>
      <p:bldP spid="74" grpId="0"/>
      <p:bldP spid="54" grpId="0" animBg="1"/>
      <p:bldP spid="55" grpId="0" animBg="1"/>
      <p:bldP spid="56" grpId="0"/>
      <p:bldP spid="61" grpId="0"/>
      <p:bldP spid="44" grpId="0" animBg="1"/>
    </p:bldLst>
  </p:timing>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6" name="Oval 65"/>
          <p:cNvSpPr/>
          <p:nvPr/>
        </p:nvSpPr>
        <p:spPr>
          <a:xfrm>
            <a:off x="5979534" y="2456750"/>
            <a:ext cx="267629" cy="695408"/>
          </a:xfrm>
          <a:prstGeom prst="ellips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2" name="Straight Connector 61"/>
          <p:cNvCxnSpPr/>
          <p:nvPr/>
        </p:nvCxnSpPr>
        <p:spPr>
          <a:xfrm>
            <a:off x="2487133" y="2845142"/>
            <a:ext cx="3531594" cy="20517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63" name="Isosceles Triangle 62"/>
          <p:cNvSpPr/>
          <p:nvPr/>
        </p:nvSpPr>
        <p:spPr>
          <a:xfrm rot="5686502">
            <a:off x="4121768" y="2813609"/>
            <a:ext cx="172360" cy="255756"/>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9" name="Straight Connector 68"/>
          <p:cNvCxnSpPr/>
          <p:nvPr/>
        </p:nvCxnSpPr>
        <p:spPr>
          <a:xfrm>
            <a:off x="6018727" y="3050318"/>
            <a:ext cx="18924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71" name="Isosceles Triangle 70"/>
          <p:cNvSpPr/>
          <p:nvPr/>
        </p:nvSpPr>
        <p:spPr>
          <a:xfrm rot="5596982">
            <a:off x="6079604" y="2977589"/>
            <a:ext cx="72047" cy="145457"/>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2" name="Straight Connector 71"/>
          <p:cNvCxnSpPr>
            <a:stCxn id="71" idx="0"/>
          </p:cNvCxnSpPr>
          <p:nvPr/>
        </p:nvCxnSpPr>
        <p:spPr>
          <a:xfrm flipV="1">
            <a:off x="6188237" y="2785722"/>
            <a:ext cx="1350007" cy="26876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76" name="Isosceles Triangle 75"/>
          <p:cNvSpPr/>
          <p:nvPr/>
        </p:nvSpPr>
        <p:spPr>
          <a:xfrm rot="4599257">
            <a:off x="7122878" y="2722893"/>
            <a:ext cx="172360" cy="255756"/>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28650" y="377318"/>
            <a:ext cx="7886700" cy="1339970"/>
          </a:xfrm>
        </p:spPr>
        <p:txBody>
          <a:bodyPr/>
          <a:lstStyle/>
          <a:p>
            <a:r>
              <a:rPr lang="en-US" dirty="0"/>
              <a:t>Full Wave Calculation</a:t>
            </a:r>
          </a:p>
        </p:txBody>
      </p:sp>
      <p:sp>
        <p:nvSpPr>
          <p:cNvPr id="4" name="Footer Placeholder 3"/>
          <p:cNvSpPr>
            <a:spLocks noGrp="1"/>
          </p:cNvSpPr>
          <p:nvPr>
            <p:ph type="ftr" sz="quarter" idx="11"/>
          </p:nvPr>
        </p:nvSpPr>
        <p:spPr/>
        <p:txBody>
          <a:bodyPr/>
          <a:lstStyle/>
          <a:p>
            <a:r>
              <a:rPr lang="en-SG" dirty="0"/>
              <a:t>SYPT 2020</a:t>
            </a:r>
          </a:p>
        </p:txBody>
      </p:sp>
      <p:sp>
        <p:nvSpPr>
          <p:cNvPr id="5" name="Slide Number Placeholder 4"/>
          <p:cNvSpPr>
            <a:spLocks noGrp="1"/>
          </p:cNvSpPr>
          <p:nvPr>
            <p:ph type="sldNum" sz="quarter" idx="4"/>
          </p:nvPr>
        </p:nvSpPr>
        <p:spPr/>
        <p:txBody>
          <a:bodyPr/>
          <a:lstStyle/>
          <a:p>
            <a:fld id="{D524B6CE-5D57-4459-A907-3F1D5BE11E1F}" type="slidenum">
              <a:rPr lang="en-SG" smtClean="0">
                <a:solidFill>
                  <a:prstClr val="black"/>
                </a:solidFill>
              </a:rPr>
              <a:pPr/>
              <a:t>55</a:t>
            </a:fld>
            <a:endParaRPr lang="en-SG" dirty="0">
              <a:solidFill>
                <a:prstClr val="black"/>
              </a:solidFill>
            </a:endParaRPr>
          </a:p>
        </p:txBody>
      </p:sp>
      <p:grpSp>
        <p:nvGrpSpPr>
          <p:cNvPr id="41" name="Group 40">
            <a:extLst>
              <a:ext uri="{FF2B5EF4-FFF2-40B4-BE49-F238E27FC236}">
                <a16:creationId xmlns:a16="http://schemas.microsoft.com/office/drawing/2014/main" id="{0E3A7137-AA01-4EB1-BD3A-2A487073D941}"/>
              </a:ext>
            </a:extLst>
          </p:cNvPr>
          <p:cNvGrpSpPr/>
          <p:nvPr/>
        </p:nvGrpSpPr>
        <p:grpSpPr>
          <a:xfrm>
            <a:off x="1183167" y="6269881"/>
            <a:ext cx="6777665" cy="344469"/>
            <a:chOff x="164165" y="6353803"/>
            <a:chExt cx="6777665" cy="344469"/>
          </a:xfrm>
        </p:grpSpPr>
        <p:sp>
          <p:nvSpPr>
            <p:cNvPr id="48" name="TextBox 47">
              <a:extLst>
                <a:ext uri="{FF2B5EF4-FFF2-40B4-BE49-F238E27FC236}">
                  <a16:creationId xmlns:a16="http://schemas.microsoft.com/office/drawing/2014/main" id="{80AAD0A4-97ED-4120-A4C9-E6B44E876CC9}"/>
                </a:ext>
              </a:extLst>
            </p:cNvPr>
            <p:cNvSpPr txBox="1"/>
            <p:nvPr/>
          </p:nvSpPr>
          <p:spPr>
            <a:xfrm>
              <a:off x="2189065" y="6353804"/>
              <a:ext cx="1034963" cy="307777"/>
            </a:xfrm>
            <a:prstGeom prst="rect">
              <a:avLst/>
            </a:prstGeom>
            <a:noFill/>
          </p:spPr>
          <p:txBody>
            <a:bodyPr wrap="none" rtlCol="0">
              <a:spAutoFit/>
            </a:bodyPr>
            <a:lstStyle/>
            <a:p>
              <a:pPr algn="ctr"/>
              <a:r>
                <a:rPr lang="en-SG" sz="1400" dirty="0">
                  <a:ea typeface="Segoe UI" charset="0"/>
                  <a:cs typeface="Segoe UI" charset="0"/>
                </a:rPr>
                <a:t>Qualitative</a:t>
              </a:r>
            </a:p>
          </p:txBody>
        </p:sp>
        <p:sp>
          <p:nvSpPr>
            <p:cNvPr id="50" name="TextBox 49">
              <a:extLst>
                <a:ext uri="{FF2B5EF4-FFF2-40B4-BE49-F238E27FC236}">
                  <a16:creationId xmlns:a16="http://schemas.microsoft.com/office/drawing/2014/main" id="{CB06E594-14E8-4349-A3B2-51B1C83AB8C8}"/>
                </a:ext>
              </a:extLst>
            </p:cNvPr>
            <p:cNvSpPr txBox="1"/>
            <p:nvPr/>
          </p:nvSpPr>
          <p:spPr>
            <a:xfrm>
              <a:off x="3860508" y="6353803"/>
              <a:ext cx="1153586" cy="307777"/>
            </a:xfrm>
            <a:prstGeom prst="rect">
              <a:avLst/>
            </a:prstGeom>
            <a:noFill/>
            <a:ln>
              <a:noFill/>
            </a:ln>
          </p:spPr>
          <p:txBody>
            <a:bodyPr wrap="none" rtlCol="0">
              <a:spAutoFit/>
            </a:bodyPr>
            <a:lstStyle/>
            <a:p>
              <a:pPr algn="ctr"/>
              <a:r>
                <a:rPr lang="en-SG" sz="1400" b="0" dirty="0">
                  <a:ln>
                    <a:noFill/>
                  </a:ln>
                  <a:solidFill>
                    <a:srgbClr val="C00000"/>
                  </a:solidFill>
                  <a:latin typeface="Segoe UI" charset="0"/>
                  <a:ea typeface="Segoe UI" charset="0"/>
                  <a:cs typeface="Segoe UI" charset="0"/>
                </a:rPr>
                <a:t>Quantitative</a:t>
              </a:r>
            </a:p>
          </p:txBody>
        </p:sp>
        <p:sp>
          <p:nvSpPr>
            <p:cNvPr id="51" name="TextBox 50">
              <a:extLst>
                <a:ext uri="{FF2B5EF4-FFF2-40B4-BE49-F238E27FC236}">
                  <a16:creationId xmlns:a16="http://schemas.microsoft.com/office/drawing/2014/main" id="{E642D2CC-CF26-46EF-A352-43F1F7A7DE0E}"/>
                </a:ext>
              </a:extLst>
            </p:cNvPr>
            <p:cNvSpPr txBox="1"/>
            <p:nvPr/>
          </p:nvSpPr>
          <p:spPr>
            <a:xfrm>
              <a:off x="5612553" y="6353803"/>
              <a:ext cx="1034257" cy="307777"/>
            </a:xfrm>
            <a:prstGeom prst="rect">
              <a:avLst/>
            </a:prstGeom>
            <a:noFill/>
          </p:spPr>
          <p:txBody>
            <a:bodyPr wrap="none" rtlCol="0">
              <a:spAutoFit/>
            </a:bodyPr>
            <a:lstStyle/>
            <a:p>
              <a:pPr algn="ctr"/>
              <a:r>
                <a:rPr lang="en-SG" sz="1400" dirty="0"/>
                <a:t>Conclusion</a:t>
              </a:r>
            </a:p>
          </p:txBody>
        </p:sp>
        <p:cxnSp>
          <p:nvCxnSpPr>
            <p:cNvPr id="52" name="Straight Connector 51">
              <a:extLst>
                <a:ext uri="{FF2B5EF4-FFF2-40B4-BE49-F238E27FC236}">
                  <a16:creationId xmlns:a16="http://schemas.microsoft.com/office/drawing/2014/main" id="{3C5A11E0-5486-4291-BAFC-4703AFFBA72B}"/>
                </a:ext>
              </a:extLst>
            </p:cNvPr>
            <p:cNvCxnSpPr>
              <a:cxnSpLocks/>
            </p:cNvCxnSpPr>
            <p:nvPr/>
          </p:nvCxnSpPr>
          <p:spPr>
            <a:xfrm flipV="1">
              <a:off x="164165" y="6695222"/>
              <a:ext cx="1624295" cy="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C038DE49-FC64-4960-AFBE-A134066B0299}"/>
                </a:ext>
              </a:extLst>
            </p:cNvPr>
            <p:cNvSpPr txBox="1"/>
            <p:nvPr/>
          </p:nvSpPr>
          <p:spPr>
            <a:xfrm>
              <a:off x="407967" y="6353806"/>
              <a:ext cx="1131335" cy="307777"/>
            </a:xfrm>
            <a:prstGeom prst="rect">
              <a:avLst/>
            </a:prstGeom>
            <a:noFill/>
          </p:spPr>
          <p:txBody>
            <a:bodyPr wrap="none" rtlCol="0">
              <a:spAutoFit/>
            </a:bodyPr>
            <a:lstStyle/>
            <a:p>
              <a:pPr algn="ctr"/>
              <a:r>
                <a:rPr lang="en-SG" sz="1400" dirty="0">
                  <a:cs typeface="Segoe UI Semibold" panose="020B0702040204020203" pitchFamily="34" charset="0"/>
                </a:rPr>
                <a:t>Introduction</a:t>
              </a:r>
            </a:p>
          </p:txBody>
        </p:sp>
        <p:cxnSp>
          <p:nvCxnSpPr>
            <p:cNvPr id="60" name="Straight Connector 59">
              <a:extLst>
                <a:ext uri="{FF2B5EF4-FFF2-40B4-BE49-F238E27FC236}">
                  <a16:creationId xmlns:a16="http://schemas.microsoft.com/office/drawing/2014/main" id="{0B173E45-F167-485F-A5F6-AE1D1B0940DF}"/>
                </a:ext>
              </a:extLst>
            </p:cNvPr>
            <p:cNvCxnSpPr>
              <a:cxnSpLocks/>
            </p:cNvCxnSpPr>
            <p:nvPr/>
          </p:nvCxnSpPr>
          <p:spPr>
            <a:xfrm flipV="1">
              <a:off x="1880544" y="6695220"/>
              <a:ext cx="1624295" cy="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2D103EE8-4103-4552-9545-15389E7BA077}"/>
                </a:ext>
              </a:extLst>
            </p:cNvPr>
            <p:cNvCxnSpPr>
              <a:cxnSpLocks/>
            </p:cNvCxnSpPr>
            <p:nvPr/>
          </p:nvCxnSpPr>
          <p:spPr>
            <a:xfrm flipV="1">
              <a:off x="3596923" y="6698270"/>
              <a:ext cx="1624295" cy="2"/>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A421A564-AF8E-4A82-B1BF-AC07D1BFBC26}"/>
                </a:ext>
              </a:extLst>
            </p:cNvPr>
            <p:cNvCxnSpPr>
              <a:cxnSpLocks/>
            </p:cNvCxnSpPr>
            <p:nvPr/>
          </p:nvCxnSpPr>
          <p:spPr>
            <a:xfrm flipV="1">
              <a:off x="5317535" y="6695218"/>
              <a:ext cx="1624295" cy="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43" name="Picture 4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9598">
            <a:off x="5727451" y="740561"/>
            <a:ext cx="1804463" cy="1402920"/>
          </a:xfrm>
          <a:prstGeom prst="rect">
            <a:avLst/>
          </a:prstGeom>
        </p:spPr>
      </p:pic>
      <p:pic>
        <p:nvPicPr>
          <p:cNvPr id="24" name="Picture 2" descr="Image result for dark cardboard"/>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b="11609"/>
          <a:stretch/>
        </p:blipFill>
        <p:spPr bwMode="auto">
          <a:xfrm>
            <a:off x="1766868" y="1857638"/>
            <a:ext cx="791436" cy="2010179"/>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p:cNvSpPr txBox="1"/>
          <p:nvPr/>
        </p:nvSpPr>
        <p:spPr>
          <a:xfrm>
            <a:off x="7343667" y="1034493"/>
            <a:ext cx="853063" cy="369332"/>
          </a:xfrm>
          <a:prstGeom prst="rect">
            <a:avLst/>
          </a:prstGeom>
          <a:solidFill>
            <a:srgbClr val="FFC524">
              <a:alpha val="73000"/>
            </a:srgbClr>
          </a:solidFill>
          <a:ln w="38100">
            <a:solidFill>
              <a:schemeClr val="tx1"/>
            </a:solidFill>
          </a:ln>
        </p:spPr>
        <p:txBody>
          <a:bodyPr wrap="square" rtlCol="0">
            <a:spAutoFit/>
          </a:bodyPr>
          <a:lstStyle/>
          <a:p>
            <a:pPr algn="ctr"/>
            <a:r>
              <a:rPr lang="en-US" i="1" dirty="0"/>
              <a:t>Laser</a:t>
            </a:r>
          </a:p>
        </p:txBody>
      </p:sp>
      <p:sp>
        <p:nvSpPr>
          <p:cNvPr id="27" name="TextBox 26"/>
          <p:cNvSpPr txBox="1"/>
          <p:nvPr/>
        </p:nvSpPr>
        <p:spPr>
          <a:xfrm>
            <a:off x="497035" y="2523425"/>
            <a:ext cx="1007190" cy="646331"/>
          </a:xfrm>
          <a:prstGeom prst="rect">
            <a:avLst/>
          </a:prstGeom>
          <a:solidFill>
            <a:srgbClr val="FFC524">
              <a:alpha val="73000"/>
            </a:srgbClr>
          </a:solidFill>
          <a:ln w="38100">
            <a:solidFill>
              <a:schemeClr val="tx1"/>
            </a:solidFill>
          </a:ln>
        </p:spPr>
        <p:txBody>
          <a:bodyPr wrap="square" rtlCol="0">
            <a:spAutoFit/>
          </a:bodyPr>
          <a:lstStyle/>
          <a:p>
            <a:r>
              <a:rPr lang="en-US" i="1" dirty="0"/>
              <a:t>Dark Surface</a:t>
            </a:r>
          </a:p>
        </p:txBody>
      </p:sp>
      <p:cxnSp>
        <p:nvCxnSpPr>
          <p:cNvPr id="23" name="Straight Connector 22"/>
          <p:cNvCxnSpPr/>
          <p:nvPr/>
        </p:nvCxnSpPr>
        <p:spPr>
          <a:xfrm flipH="1">
            <a:off x="2568246" y="1682420"/>
            <a:ext cx="3411288" cy="116835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45" name="Isosceles Triangle 44"/>
          <p:cNvSpPr/>
          <p:nvPr/>
        </p:nvSpPr>
        <p:spPr>
          <a:xfrm rot="14806161">
            <a:off x="4263392" y="2119033"/>
            <a:ext cx="172360" cy="255756"/>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rot="19812807">
            <a:off x="2484472" y="2793228"/>
            <a:ext cx="141319" cy="14026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p:cNvSpPr/>
          <p:nvPr/>
        </p:nvSpPr>
        <p:spPr>
          <a:xfrm>
            <a:off x="6113348" y="2456750"/>
            <a:ext cx="669075" cy="69540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p:cNvSpPr/>
          <p:nvPr/>
        </p:nvSpPr>
        <p:spPr>
          <a:xfrm>
            <a:off x="6782423" y="2275337"/>
            <a:ext cx="815548" cy="938457"/>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TextBox 78"/>
          <p:cNvSpPr txBox="1"/>
          <p:nvPr/>
        </p:nvSpPr>
        <p:spPr>
          <a:xfrm>
            <a:off x="6711455" y="1803358"/>
            <a:ext cx="999144" cy="369332"/>
          </a:xfrm>
          <a:prstGeom prst="rect">
            <a:avLst/>
          </a:prstGeom>
          <a:solidFill>
            <a:srgbClr val="FFC524">
              <a:alpha val="73000"/>
            </a:srgbClr>
          </a:solidFill>
          <a:ln w="38100">
            <a:solidFill>
              <a:schemeClr val="tx1"/>
            </a:solidFill>
          </a:ln>
        </p:spPr>
        <p:txBody>
          <a:bodyPr wrap="square" rtlCol="0">
            <a:spAutoFit/>
          </a:bodyPr>
          <a:lstStyle/>
          <a:p>
            <a:r>
              <a:rPr lang="en-US" i="1" dirty="0"/>
              <a:t>Camera</a:t>
            </a:r>
          </a:p>
        </p:txBody>
      </p:sp>
      <p:sp>
        <p:nvSpPr>
          <p:cNvPr id="80" name="TextBox 79"/>
          <p:cNvSpPr txBox="1"/>
          <p:nvPr/>
        </p:nvSpPr>
        <p:spPr>
          <a:xfrm>
            <a:off x="6941518" y="3029128"/>
            <a:ext cx="1538162" cy="369332"/>
          </a:xfrm>
          <a:prstGeom prst="rect">
            <a:avLst/>
          </a:prstGeom>
          <a:solidFill>
            <a:srgbClr val="FFC524">
              <a:alpha val="73000"/>
            </a:srgbClr>
          </a:solidFill>
          <a:ln w="38100">
            <a:solidFill>
              <a:schemeClr val="tx1"/>
            </a:solidFill>
          </a:ln>
        </p:spPr>
        <p:txBody>
          <a:bodyPr wrap="square" rtlCol="0">
            <a:spAutoFit/>
          </a:bodyPr>
          <a:lstStyle/>
          <a:p>
            <a:r>
              <a:rPr lang="en-US" i="1" dirty="0"/>
              <a:t>Image Sensor</a:t>
            </a:r>
          </a:p>
        </p:txBody>
      </p:sp>
      <p:sp>
        <p:nvSpPr>
          <p:cNvPr id="57" name="Oval 56"/>
          <p:cNvSpPr/>
          <p:nvPr/>
        </p:nvSpPr>
        <p:spPr>
          <a:xfrm rot="19812807">
            <a:off x="5970297" y="1586414"/>
            <a:ext cx="141319" cy="14026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p:cNvSpPr/>
          <p:nvPr/>
        </p:nvSpPr>
        <p:spPr>
          <a:xfrm rot="19812807">
            <a:off x="7528908" y="2680486"/>
            <a:ext cx="141319" cy="14026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3" name="TextBox 72"/>
              <p:cNvSpPr txBox="1"/>
              <p:nvPr/>
            </p:nvSpPr>
            <p:spPr>
              <a:xfrm>
                <a:off x="2175545" y="5694834"/>
                <a:ext cx="4986557" cy="307777"/>
              </a:xfrm>
              <a:prstGeom prst="rect">
                <a:avLst/>
              </a:prstGeom>
              <a:noFill/>
              <a:ln w="38100">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ea typeface="Cambria Math" panose="02040503050406030204" pitchFamily="18" charset="0"/>
                        </a:rPr>
                        <m:t>𝛼</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𝑥</m:t>
                      </m:r>
                      <m:r>
                        <a:rPr lang="en-US" sz="2000" b="0" i="1" smtClean="0">
                          <a:latin typeface="Cambria Math" panose="02040503050406030204" pitchFamily="18" charset="0"/>
                          <a:ea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𝑍𝑜𝑠𝑖𝑛</m:t>
                      </m:r>
                      <m:d>
                        <m:dPr>
                          <m:ctrlPr>
                            <a:rPr lang="en-US" sz="2000" b="0" i="1" smtClean="0">
                              <a:latin typeface="Cambria Math" panose="02040503050406030204" pitchFamily="18" charset="0"/>
                              <a:ea typeface="Cambria Math" panose="02040503050406030204" pitchFamily="18" charset="0"/>
                            </a:rPr>
                          </m:ctrlPr>
                        </m:dPr>
                        <m:e>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𝜃</m:t>
                              </m:r>
                            </m:e>
                            <m:sub>
                              <m:r>
                                <a:rPr lang="en-US" sz="2000" i="1">
                                  <a:latin typeface="Cambria Math" panose="02040503050406030204" pitchFamily="18" charset="0"/>
                                  <a:ea typeface="Cambria Math" panose="02040503050406030204" pitchFamily="18" charset="0"/>
                                </a:rPr>
                                <m:t>1</m:t>
                              </m:r>
                            </m:sub>
                          </m:sSub>
                        </m:e>
                      </m:d>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𝐷𝑠𝑖𝑛</m:t>
                      </m:r>
                      <m:d>
                        <m:dPr>
                          <m:ctrlPr>
                            <a:rPr lang="en-US" sz="2000" i="1">
                              <a:latin typeface="Cambria Math" panose="02040503050406030204" pitchFamily="18" charset="0"/>
                              <a:ea typeface="Cambria Math" panose="02040503050406030204" pitchFamily="18" charset="0"/>
                            </a:rPr>
                          </m:ctrlPr>
                        </m:dPr>
                        <m:e>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𝜃</m:t>
                              </m:r>
                            </m:e>
                            <m:sub>
                              <m:r>
                                <a:rPr lang="en-US" sz="2000" b="0" i="1" smtClean="0">
                                  <a:latin typeface="Cambria Math" panose="02040503050406030204" pitchFamily="18" charset="0"/>
                                  <a:ea typeface="Cambria Math" panose="02040503050406030204" pitchFamily="18" charset="0"/>
                                </a:rPr>
                                <m:t>2</m:t>
                              </m:r>
                            </m:sub>
                          </m:sSub>
                        </m:e>
                      </m:d>
                      <m:r>
                        <a:rPr lang="en-US" sz="2000" b="0" i="1" smtClean="0">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𝑍𝑟𝑠𝑖𝑛</m:t>
                      </m:r>
                      <m:d>
                        <m:dPr>
                          <m:ctrlPr>
                            <a:rPr lang="en-US" sz="2000" i="1">
                              <a:latin typeface="Cambria Math" panose="02040503050406030204" pitchFamily="18" charset="0"/>
                              <a:ea typeface="Cambria Math" panose="02040503050406030204" pitchFamily="18" charset="0"/>
                            </a:rPr>
                          </m:ctrlPr>
                        </m:dPr>
                        <m:e>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𝜃</m:t>
                              </m:r>
                            </m:e>
                            <m:sub>
                              <m:r>
                                <a:rPr lang="en-US" sz="2000" b="0" i="1" smtClean="0">
                                  <a:latin typeface="Cambria Math" panose="02040503050406030204" pitchFamily="18" charset="0"/>
                                  <a:ea typeface="Cambria Math" panose="02040503050406030204" pitchFamily="18" charset="0"/>
                                </a:rPr>
                                <m:t>3</m:t>
                              </m:r>
                            </m:sub>
                          </m:sSub>
                        </m:e>
                      </m:d>
                    </m:oMath>
                  </m:oMathPara>
                </a14:m>
                <a:endParaRPr lang="en-US" sz="2000" i="1" dirty="0"/>
              </a:p>
            </p:txBody>
          </p:sp>
        </mc:Choice>
        <mc:Fallback xmlns="">
          <p:sp>
            <p:nvSpPr>
              <p:cNvPr id="73" name="TextBox 72"/>
              <p:cNvSpPr txBox="1">
                <a:spLocks noRot="1" noChangeAspect="1" noMove="1" noResize="1" noEditPoints="1" noAdjustHandles="1" noChangeArrowheads="1" noChangeShapeType="1" noTextEdit="1"/>
              </p:cNvSpPr>
              <p:nvPr/>
            </p:nvSpPr>
            <p:spPr>
              <a:xfrm>
                <a:off x="2175545" y="5694834"/>
                <a:ext cx="4986557" cy="307777"/>
              </a:xfrm>
              <a:prstGeom prst="rect">
                <a:avLst/>
              </a:prstGeom>
              <a:blipFill>
                <a:blip r:embed="rId6"/>
                <a:stretch>
                  <a:fillRect b="-19608"/>
                </a:stretch>
              </a:blipFill>
              <a:ln w="3810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4" name="TextBox 73"/>
              <p:cNvSpPr txBox="1"/>
              <p:nvPr/>
            </p:nvSpPr>
            <p:spPr>
              <a:xfrm>
                <a:off x="2909982" y="2692701"/>
                <a:ext cx="738601" cy="307777"/>
              </a:xfrm>
              <a:prstGeom prst="rect">
                <a:avLst/>
              </a:prstGeom>
              <a:noFill/>
              <a:ln w="38100">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m:t>
                      </m:r>
                      <m:r>
                        <a:rPr lang="en-US" sz="2000" b="0" i="1" smtClean="0">
                          <a:latin typeface="Cambria Math" panose="02040503050406030204" pitchFamily="18" charset="0"/>
                        </a:rPr>
                        <m:t>𝑥</m:t>
                      </m:r>
                      <m:r>
                        <a:rPr lang="en-US" sz="2000" b="0" i="1" smtClean="0">
                          <a:latin typeface="Cambria Math" panose="02040503050406030204" pitchFamily="18" charset="0"/>
                        </a:rPr>
                        <m:t>,</m:t>
                      </m:r>
                      <m:r>
                        <a:rPr lang="en-US" sz="2000" b="0" i="1" smtClean="0">
                          <a:latin typeface="Cambria Math" panose="02040503050406030204" pitchFamily="18" charset="0"/>
                        </a:rPr>
                        <m:t>𝑦</m:t>
                      </m:r>
                      <m:r>
                        <a:rPr lang="en-US" sz="2000" b="0" i="1" smtClean="0">
                          <a:latin typeface="Cambria Math" panose="02040503050406030204" pitchFamily="18" charset="0"/>
                        </a:rPr>
                        <m:t>) </m:t>
                      </m:r>
                    </m:oMath>
                  </m:oMathPara>
                </a14:m>
                <a:endParaRPr lang="en-US" sz="2000" i="1" dirty="0"/>
              </a:p>
            </p:txBody>
          </p:sp>
        </mc:Choice>
        <mc:Fallback xmlns="">
          <p:sp>
            <p:nvSpPr>
              <p:cNvPr id="74" name="TextBox 73"/>
              <p:cNvSpPr txBox="1">
                <a:spLocks noRot="1" noChangeAspect="1" noMove="1" noResize="1" noEditPoints="1" noAdjustHandles="1" noChangeArrowheads="1" noChangeShapeType="1" noTextEdit="1"/>
              </p:cNvSpPr>
              <p:nvPr/>
            </p:nvSpPr>
            <p:spPr>
              <a:xfrm>
                <a:off x="2909982" y="2692701"/>
                <a:ext cx="738601" cy="307777"/>
              </a:xfrm>
              <a:prstGeom prst="rect">
                <a:avLst/>
              </a:prstGeom>
              <a:blipFill>
                <a:blip r:embed="rId7"/>
                <a:stretch>
                  <a:fillRect l="-10656" r="-2459" b="-40000"/>
                </a:stretch>
              </a:blipFill>
              <a:ln w="3810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5" name="TextBox 74"/>
              <p:cNvSpPr txBox="1"/>
              <p:nvPr/>
            </p:nvSpPr>
            <p:spPr>
              <a:xfrm>
                <a:off x="7720883" y="2573726"/>
                <a:ext cx="758797" cy="307777"/>
              </a:xfrm>
              <a:prstGeom prst="rect">
                <a:avLst/>
              </a:prstGeom>
              <a:noFill/>
              <a:ln w="38100">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𝛼</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𝛽</m:t>
                      </m:r>
                      <m:r>
                        <a:rPr lang="en-US" sz="2000" b="0" i="1" smtClean="0">
                          <a:latin typeface="Cambria Math" panose="02040503050406030204" pitchFamily="18" charset="0"/>
                        </a:rPr>
                        <m:t>) </m:t>
                      </m:r>
                    </m:oMath>
                  </m:oMathPara>
                </a14:m>
                <a:endParaRPr lang="en-US" sz="2000" i="1" dirty="0"/>
              </a:p>
            </p:txBody>
          </p:sp>
        </mc:Choice>
        <mc:Fallback xmlns="">
          <p:sp>
            <p:nvSpPr>
              <p:cNvPr id="75" name="TextBox 74"/>
              <p:cNvSpPr txBox="1">
                <a:spLocks noRot="1" noChangeAspect="1" noMove="1" noResize="1" noEditPoints="1" noAdjustHandles="1" noChangeArrowheads="1" noChangeShapeType="1" noTextEdit="1"/>
              </p:cNvSpPr>
              <p:nvPr/>
            </p:nvSpPr>
            <p:spPr>
              <a:xfrm>
                <a:off x="7720883" y="2573726"/>
                <a:ext cx="758797" cy="307777"/>
              </a:xfrm>
              <a:prstGeom prst="rect">
                <a:avLst/>
              </a:prstGeom>
              <a:blipFill>
                <a:blip r:embed="rId8"/>
                <a:stretch>
                  <a:fillRect l="-11290" r="-4032" b="-37255"/>
                </a:stretch>
              </a:blipFill>
              <a:ln w="38100">
                <a:noFill/>
              </a:ln>
            </p:spPr>
            <p:txBody>
              <a:bodyPr/>
              <a:lstStyle/>
              <a:p>
                <a:r>
                  <a:rPr lang="en-US">
                    <a:noFill/>
                  </a:rPr>
                  <a:t> </a:t>
                </a:r>
              </a:p>
            </p:txBody>
          </p:sp>
        </mc:Fallback>
      </mc:AlternateContent>
      <p:sp>
        <p:nvSpPr>
          <p:cNvPr id="7" name="Rectangle 6"/>
          <p:cNvSpPr/>
          <p:nvPr/>
        </p:nvSpPr>
        <p:spPr>
          <a:xfrm>
            <a:off x="3201704" y="5635407"/>
            <a:ext cx="1185321" cy="481734"/>
          </a:xfrm>
          <a:prstGeom prst="rect">
            <a:avLst/>
          </a:prstGeom>
          <a:noFill/>
          <a:ln w="38100">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p:cNvGrpSpPr/>
          <p:nvPr/>
        </p:nvGrpSpPr>
        <p:grpSpPr>
          <a:xfrm>
            <a:off x="2367179" y="2012258"/>
            <a:ext cx="4689126" cy="3593881"/>
            <a:chOff x="2367179" y="2012258"/>
            <a:chExt cx="4689126" cy="3593881"/>
          </a:xfrm>
        </p:grpSpPr>
        <p:grpSp>
          <p:nvGrpSpPr>
            <p:cNvPr id="3" name="Group 2"/>
            <p:cNvGrpSpPr/>
            <p:nvPr/>
          </p:nvGrpSpPr>
          <p:grpSpPr>
            <a:xfrm>
              <a:off x="2367179" y="2726816"/>
              <a:ext cx="4689126" cy="2879323"/>
              <a:chOff x="2367179" y="2726816"/>
              <a:chExt cx="4689126" cy="2879323"/>
            </a:xfrm>
          </p:grpSpPr>
          <p:grpSp>
            <p:nvGrpSpPr>
              <p:cNvPr id="8" name="Group 7"/>
              <p:cNvGrpSpPr/>
              <p:nvPr/>
            </p:nvGrpSpPr>
            <p:grpSpPr>
              <a:xfrm>
                <a:off x="2367179" y="2726816"/>
                <a:ext cx="4689126" cy="2879323"/>
                <a:chOff x="2367179" y="2726816"/>
                <a:chExt cx="4689126" cy="2879323"/>
              </a:xfrm>
            </p:grpSpPr>
            <p:pic>
              <p:nvPicPr>
                <p:cNvPr id="10" name="Picture 9"/>
                <p:cNvPicPr>
                  <a:picLocks noChangeAspect="1"/>
                </p:cNvPicPr>
                <p:nvPr/>
              </p:nvPicPr>
              <p:blipFill rotWithShape="1">
                <a:blip r:embed="rId9">
                  <a:clrChange>
                    <a:clrFrom>
                      <a:srgbClr val="FFFFFF"/>
                    </a:clrFrom>
                    <a:clrTo>
                      <a:srgbClr val="FFFFFF">
                        <a:alpha val="0"/>
                      </a:srgbClr>
                    </a:clrTo>
                  </a:clrChange>
                </a:blip>
                <a:srcRect t="7982" r="11846"/>
                <a:stretch/>
              </p:blipFill>
              <p:spPr>
                <a:xfrm rot="5400000">
                  <a:off x="2150414" y="3444710"/>
                  <a:ext cx="2524555" cy="1441148"/>
                </a:xfrm>
                <a:prstGeom prst="rect">
                  <a:avLst/>
                </a:prstGeom>
              </p:spPr>
            </p:pic>
            <p:grpSp>
              <p:nvGrpSpPr>
                <p:cNvPr id="34" name="Group 33"/>
                <p:cNvGrpSpPr/>
                <p:nvPr/>
              </p:nvGrpSpPr>
              <p:grpSpPr>
                <a:xfrm>
                  <a:off x="2367179" y="2726816"/>
                  <a:ext cx="4689126" cy="2879323"/>
                  <a:chOff x="636994" y="3396570"/>
                  <a:chExt cx="4108307" cy="3897198"/>
                </a:xfrm>
              </p:grpSpPr>
              <p:cxnSp>
                <p:nvCxnSpPr>
                  <p:cNvPr id="36" name="Straight Connector 35">
                    <a:extLst>
                      <a:ext uri="{FF2B5EF4-FFF2-40B4-BE49-F238E27FC236}">
                        <a16:creationId xmlns:a16="http://schemas.microsoft.com/office/drawing/2014/main" id="{8790CF91-B53F-4392-A025-4FE2EBBE0860}"/>
                      </a:ext>
                    </a:extLst>
                  </p:cNvPr>
                  <p:cNvCxnSpPr>
                    <a:cxnSpLocks/>
                  </p:cNvCxnSpPr>
                  <p:nvPr/>
                </p:nvCxnSpPr>
                <p:spPr>
                  <a:xfrm>
                    <a:off x="924182" y="3407266"/>
                    <a:ext cx="3821118" cy="283044"/>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
                <p:nvSpPr>
                  <p:cNvPr id="37" name="Rectangle 36"/>
                  <p:cNvSpPr/>
                  <p:nvPr/>
                </p:nvSpPr>
                <p:spPr>
                  <a:xfrm>
                    <a:off x="641145" y="3414416"/>
                    <a:ext cx="283037" cy="351648"/>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8" name="Straight Connector 37">
                    <a:extLst>
                      <a:ext uri="{FF2B5EF4-FFF2-40B4-BE49-F238E27FC236}">
                        <a16:creationId xmlns:a16="http://schemas.microsoft.com/office/drawing/2014/main" id="{8790CF91-B53F-4392-A025-4FE2EBBE0860}"/>
                      </a:ext>
                    </a:extLst>
                  </p:cNvPr>
                  <p:cNvCxnSpPr>
                    <a:cxnSpLocks/>
                  </p:cNvCxnSpPr>
                  <p:nvPr/>
                </p:nvCxnSpPr>
                <p:spPr>
                  <a:xfrm>
                    <a:off x="928126" y="3766064"/>
                    <a:ext cx="3817175" cy="3517007"/>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8790CF91-B53F-4392-A025-4FE2EBBE0860}"/>
                      </a:ext>
                    </a:extLst>
                  </p:cNvPr>
                  <p:cNvCxnSpPr>
                    <a:cxnSpLocks/>
                  </p:cNvCxnSpPr>
                  <p:nvPr/>
                </p:nvCxnSpPr>
                <p:spPr>
                  <a:xfrm>
                    <a:off x="636994" y="3766064"/>
                    <a:ext cx="102759" cy="3521786"/>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790CF91-B53F-4392-A025-4FE2EBBE0860}"/>
                      </a:ext>
                    </a:extLst>
                  </p:cNvPr>
                  <p:cNvCxnSpPr>
                    <a:cxnSpLocks/>
                  </p:cNvCxnSpPr>
                  <p:nvPr/>
                </p:nvCxnSpPr>
                <p:spPr>
                  <a:xfrm>
                    <a:off x="641145" y="3396570"/>
                    <a:ext cx="79711" cy="254523"/>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
                <p:nvSpPr>
                  <p:cNvPr id="42" name="Rectangle 41"/>
                  <p:cNvSpPr/>
                  <p:nvPr/>
                </p:nvSpPr>
                <p:spPr>
                  <a:xfrm>
                    <a:off x="720856" y="3657010"/>
                    <a:ext cx="4024445" cy="3636758"/>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 name="Group 5"/>
                <p:cNvGrpSpPr/>
                <p:nvPr/>
              </p:nvGrpSpPr>
              <p:grpSpPr>
                <a:xfrm rot="5400000">
                  <a:off x="3669789" y="3544862"/>
                  <a:ext cx="2095377" cy="1571820"/>
                  <a:chOff x="3234906" y="1977091"/>
                  <a:chExt cx="2095377" cy="1571820"/>
                </a:xfrm>
              </p:grpSpPr>
              <p:cxnSp>
                <p:nvCxnSpPr>
                  <p:cNvPr id="46" name="Straight Connector 45"/>
                  <p:cNvCxnSpPr/>
                  <p:nvPr/>
                </p:nvCxnSpPr>
                <p:spPr>
                  <a:xfrm flipH="1">
                    <a:off x="3336296" y="1977092"/>
                    <a:ext cx="360" cy="1571819"/>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47" name="Isosceles Triangle 46"/>
                  <p:cNvSpPr/>
                  <p:nvPr/>
                </p:nvSpPr>
                <p:spPr>
                  <a:xfrm rot="10800000">
                    <a:off x="3234906" y="2837697"/>
                    <a:ext cx="172360" cy="255756"/>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9" name="Straight Connector 48"/>
                  <p:cNvCxnSpPr/>
                  <p:nvPr/>
                </p:nvCxnSpPr>
                <p:spPr>
                  <a:xfrm flipH="1">
                    <a:off x="3336296" y="2701079"/>
                    <a:ext cx="1993987" cy="84614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54" name="Isosceles Triangle 53"/>
                  <p:cNvSpPr/>
                  <p:nvPr/>
                </p:nvSpPr>
                <p:spPr>
                  <a:xfrm rot="3904559">
                    <a:off x="4269209" y="2996068"/>
                    <a:ext cx="172360" cy="255756"/>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5" name="Straight Connector 54"/>
                  <p:cNvCxnSpPr/>
                  <p:nvPr/>
                </p:nvCxnSpPr>
                <p:spPr>
                  <a:xfrm rot="16200000" flipH="1" flipV="1">
                    <a:off x="3180928" y="2132820"/>
                    <a:ext cx="1541621" cy="1230164"/>
                  </a:xfrm>
                  <a:prstGeom prst="line">
                    <a:avLst/>
                  </a:prstGeom>
                  <a:ln w="28575">
                    <a:solidFill>
                      <a:srgbClr val="FF0000"/>
                    </a:solidFill>
                    <a:prstDash val="dash"/>
                  </a:ln>
                </p:spPr>
                <p:style>
                  <a:lnRef idx="1">
                    <a:schemeClr val="accent1"/>
                  </a:lnRef>
                  <a:fillRef idx="0">
                    <a:schemeClr val="accent1"/>
                  </a:fillRef>
                  <a:effectRef idx="0">
                    <a:schemeClr val="accent1"/>
                  </a:effectRef>
                  <a:fontRef idx="minor">
                    <a:schemeClr val="tx1"/>
                  </a:fontRef>
                </p:style>
              </p:cxnSp>
            </p:grpSp>
          </p:grpSp>
          <mc:AlternateContent xmlns:mc="http://schemas.openxmlformats.org/markup-compatibility/2006" xmlns:a14="http://schemas.microsoft.com/office/drawing/2010/main">
            <mc:Choice Requires="a14">
              <p:sp>
                <p:nvSpPr>
                  <p:cNvPr id="56" name="TextBox 55"/>
                  <p:cNvSpPr txBox="1"/>
                  <p:nvPr/>
                </p:nvSpPr>
                <p:spPr>
                  <a:xfrm>
                    <a:off x="2600896" y="5389759"/>
                    <a:ext cx="790794" cy="169277"/>
                  </a:xfrm>
                  <a:prstGeom prst="rect">
                    <a:avLst/>
                  </a:prstGeom>
                  <a:noFill/>
                  <a:ln w="38100">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100" b="0" i="1" smtClean="0">
                              <a:solidFill>
                                <a:schemeClr val="bg1">
                                  <a:lumMod val="65000"/>
                                </a:schemeClr>
                              </a:solidFill>
                              <a:latin typeface="Cambria Math" panose="02040503050406030204" pitchFamily="18" charset="0"/>
                            </a:rPr>
                            <m:t>𝑥</m:t>
                          </m:r>
                          <m:r>
                            <a:rPr lang="en-US" sz="1100" b="0" i="1" smtClean="0">
                              <a:solidFill>
                                <a:schemeClr val="bg1">
                                  <a:lumMod val="65000"/>
                                </a:schemeClr>
                              </a:solidFill>
                              <a:latin typeface="Cambria Math" panose="02040503050406030204" pitchFamily="18" charset="0"/>
                            </a:rPr>
                            <m:t>/10^−6</m:t>
                          </m:r>
                          <m:r>
                            <a:rPr lang="en-US" sz="1100" b="0" i="1" smtClean="0">
                              <a:solidFill>
                                <a:schemeClr val="bg1">
                                  <a:lumMod val="65000"/>
                                </a:schemeClr>
                              </a:solidFill>
                              <a:latin typeface="Cambria Math" panose="02040503050406030204" pitchFamily="18" charset="0"/>
                            </a:rPr>
                            <m:t>𝑚</m:t>
                          </m:r>
                        </m:oMath>
                      </m:oMathPara>
                    </a14:m>
                    <a:endParaRPr lang="en-US" sz="1100" i="1" dirty="0">
                      <a:solidFill>
                        <a:schemeClr val="bg1">
                          <a:lumMod val="65000"/>
                        </a:schemeClr>
                      </a:solidFill>
                    </a:endParaRPr>
                  </a:p>
                </p:txBody>
              </p:sp>
            </mc:Choice>
            <mc:Fallback xmlns="">
              <p:sp>
                <p:nvSpPr>
                  <p:cNvPr id="56" name="TextBox 55"/>
                  <p:cNvSpPr txBox="1">
                    <a:spLocks noRot="1" noChangeAspect="1" noMove="1" noResize="1" noEditPoints="1" noAdjustHandles="1" noChangeArrowheads="1" noChangeShapeType="1" noTextEdit="1"/>
                  </p:cNvSpPr>
                  <p:nvPr/>
                </p:nvSpPr>
                <p:spPr>
                  <a:xfrm>
                    <a:off x="2600896" y="5389759"/>
                    <a:ext cx="790794" cy="169277"/>
                  </a:xfrm>
                  <a:prstGeom prst="rect">
                    <a:avLst/>
                  </a:prstGeom>
                  <a:blipFill>
                    <a:blip r:embed="rId10"/>
                    <a:stretch>
                      <a:fillRect l="-1550" r="-3876" b="-35714"/>
                    </a:stretch>
                  </a:blipFill>
                  <a:ln w="3810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TextBox 60"/>
                  <p:cNvSpPr txBox="1"/>
                  <p:nvPr/>
                </p:nvSpPr>
                <p:spPr>
                  <a:xfrm>
                    <a:off x="4223037" y="3057936"/>
                    <a:ext cx="1129796" cy="169277"/>
                  </a:xfrm>
                  <a:prstGeom prst="rect">
                    <a:avLst/>
                  </a:prstGeom>
                  <a:noFill/>
                  <a:ln w="38100">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100" b="0" i="1" smtClean="0">
                              <a:solidFill>
                                <a:schemeClr val="bg1">
                                  <a:lumMod val="65000"/>
                                </a:schemeClr>
                              </a:solidFill>
                              <a:latin typeface="Cambria Math" panose="02040503050406030204" pitchFamily="18" charset="0"/>
                            </a:rPr>
                            <m:t>h𝑒𝑖𝑔h𝑡</m:t>
                          </m:r>
                          <m:r>
                            <a:rPr lang="en-US" sz="1100" b="0" i="1" smtClean="0">
                              <a:solidFill>
                                <a:schemeClr val="bg1">
                                  <a:lumMod val="65000"/>
                                </a:schemeClr>
                              </a:solidFill>
                              <a:latin typeface="Cambria Math" panose="02040503050406030204" pitchFamily="18" charset="0"/>
                            </a:rPr>
                            <m:t>/10^−4</m:t>
                          </m:r>
                          <m:r>
                            <a:rPr lang="en-US" sz="1100" b="0" i="1" smtClean="0">
                              <a:solidFill>
                                <a:schemeClr val="bg1">
                                  <a:lumMod val="65000"/>
                                </a:schemeClr>
                              </a:solidFill>
                              <a:latin typeface="Cambria Math" panose="02040503050406030204" pitchFamily="18" charset="0"/>
                            </a:rPr>
                            <m:t>𝑚</m:t>
                          </m:r>
                        </m:oMath>
                      </m:oMathPara>
                    </a14:m>
                    <a:endParaRPr lang="en-US" sz="1100" i="1" dirty="0">
                      <a:solidFill>
                        <a:schemeClr val="bg1">
                          <a:lumMod val="65000"/>
                        </a:schemeClr>
                      </a:solidFill>
                    </a:endParaRPr>
                  </a:p>
                </p:txBody>
              </p:sp>
            </mc:Choice>
            <mc:Fallback xmlns="">
              <p:sp>
                <p:nvSpPr>
                  <p:cNvPr id="61" name="TextBox 60"/>
                  <p:cNvSpPr txBox="1">
                    <a:spLocks noRot="1" noChangeAspect="1" noMove="1" noResize="1" noEditPoints="1" noAdjustHandles="1" noChangeArrowheads="1" noChangeShapeType="1" noTextEdit="1"/>
                  </p:cNvSpPr>
                  <p:nvPr/>
                </p:nvSpPr>
                <p:spPr>
                  <a:xfrm>
                    <a:off x="4223037" y="3057936"/>
                    <a:ext cx="1129796" cy="169277"/>
                  </a:xfrm>
                  <a:prstGeom prst="rect">
                    <a:avLst/>
                  </a:prstGeom>
                  <a:blipFill>
                    <a:blip r:embed="rId11"/>
                    <a:stretch>
                      <a:fillRect l="-3784" r="-2162" b="-40741"/>
                    </a:stretch>
                  </a:blipFill>
                  <a:ln w="38100">
                    <a:noFill/>
                  </a:ln>
                </p:spPr>
                <p:txBody>
                  <a:bodyPr/>
                  <a:lstStyle/>
                  <a:p>
                    <a:r>
                      <a:rPr lang="en-US">
                        <a:noFill/>
                      </a:rPr>
                      <a:t> </a:t>
                    </a:r>
                  </a:p>
                </p:txBody>
              </p:sp>
            </mc:Fallback>
          </mc:AlternateContent>
        </p:grpSp>
        <p:sp>
          <p:nvSpPr>
            <p:cNvPr id="77" name="Arc 76"/>
            <p:cNvSpPr/>
            <p:nvPr/>
          </p:nvSpPr>
          <p:spPr>
            <a:xfrm rot="5400000">
              <a:off x="3084484" y="2424150"/>
              <a:ext cx="2475149" cy="1651366"/>
            </a:xfrm>
            <a:prstGeom prst="arc">
              <a:avLst>
                <a:gd name="adj1" fmla="val 17027983"/>
                <a:gd name="adj2" fmla="val 21266361"/>
              </a:avLst>
            </a:prstGeom>
            <a:noFill/>
            <a:ln w="285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8" name="Rectangle 77"/>
                <p:cNvSpPr/>
                <p:nvPr/>
              </p:nvSpPr>
              <p:spPr>
                <a:xfrm>
                  <a:off x="5113726" y="3650002"/>
                  <a:ext cx="47089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1</m:t>
                            </m:r>
                          </m:sub>
                        </m:sSub>
                      </m:oMath>
                    </m:oMathPara>
                  </a14:m>
                  <a:endParaRPr lang="en-US" dirty="0"/>
                </a:p>
              </p:txBody>
            </p:sp>
          </mc:Choice>
          <mc:Fallback xmlns="">
            <p:sp>
              <p:nvSpPr>
                <p:cNvPr id="78" name="Rectangle 77"/>
                <p:cNvSpPr>
                  <a:spLocks noRot="1" noChangeAspect="1" noMove="1" noResize="1" noEditPoints="1" noAdjustHandles="1" noChangeArrowheads="1" noChangeShapeType="1" noTextEdit="1"/>
                </p:cNvSpPr>
                <p:nvPr/>
              </p:nvSpPr>
              <p:spPr>
                <a:xfrm>
                  <a:off x="5113726" y="3650002"/>
                  <a:ext cx="470898" cy="369332"/>
                </a:xfrm>
                <a:prstGeom prst="rect">
                  <a:avLst/>
                </a:prstGeom>
                <a:blipFill>
                  <a:blip r:embed="rId12"/>
                  <a:stretch>
                    <a:fillRect b="-3333"/>
                  </a:stretch>
                </a:blipFill>
              </p:spPr>
              <p:txBody>
                <a:bodyPr/>
                <a:lstStyle/>
                <a:p>
                  <a:r>
                    <a:rPr lang="en-US">
                      <a:noFill/>
                    </a:rPr>
                    <a:t> </a:t>
                  </a:r>
                </a:p>
              </p:txBody>
            </p:sp>
          </mc:Fallback>
        </mc:AlternateContent>
      </p:grpSp>
      <p:sp>
        <p:nvSpPr>
          <p:cNvPr id="44" name="TextBox 43"/>
          <p:cNvSpPr txBox="1"/>
          <p:nvPr/>
        </p:nvSpPr>
        <p:spPr>
          <a:xfrm>
            <a:off x="6475233" y="4446188"/>
            <a:ext cx="2056338" cy="647218"/>
          </a:xfrm>
          <a:prstGeom prst="rect">
            <a:avLst/>
          </a:prstGeom>
          <a:solidFill>
            <a:srgbClr val="FFC524">
              <a:alpha val="73000"/>
            </a:srgbClr>
          </a:solidFill>
          <a:ln w="38100">
            <a:solidFill>
              <a:schemeClr val="tx1"/>
            </a:solidFill>
          </a:ln>
        </p:spPr>
        <p:txBody>
          <a:bodyPr wrap="square" rtlCol="0">
            <a:spAutoFit/>
          </a:bodyPr>
          <a:lstStyle/>
          <a:p>
            <a:r>
              <a:rPr lang="en-US" i="1" dirty="0"/>
              <a:t>Simulated Rough Surface (Side View)</a:t>
            </a:r>
          </a:p>
        </p:txBody>
      </p:sp>
      <p:sp>
        <p:nvSpPr>
          <p:cNvPr id="81" name="TextBox 80">
            <a:extLst>
              <a:ext uri="{FF2B5EF4-FFF2-40B4-BE49-F238E27FC236}">
                <a16:creationId xmlns:a16="http://schemas.microsoft.com/office/drawing/2014/main" id="{2F1600CA-4B79-4351-B014-E38916AD5B18}"/>
              </a:ext>
            </a:extLst>
          </p:cNvPr>
          <p:cNvSpPr txBox="1"/>
          <p:nvPr/>
        </p:nvSpPr>
        <p:spPr>
          <a:xfrm>
            <a:off x="-511521" y="4687107"/>
            <a:ext cx="3066652" cy="369332"/>
          </a:xfrm>
          <a:prstGeom prst="rect">
            <a:avLst/>
          </a:prstGeom>
          <a:noFill/>
          <a:ln w="38100">
            <a:noFill/>
          </a:ln>
        </p:spPr>
        <p:txBody>
          <a:bodyPr wrap="square" rtlCol="0">
            <a:spAutoFit/>
          </a:bodyPr>
          <a:lstStyle/>
          <a:p>
            <a:pPr algn="ctr"/>
            <a:r>
              <a:rPr lang="en-SG" i="1" dirty="0"/>
              <a:t>Not drawn to scale</a:t>
            </a:r>
          </a:p>
        </p:txBody>
      </p:sp>
      <p:pic>
        <p:nvPicPr>
          <p:cNvPr id="82" name="Graphic 46" descr="Warning">
            <a:extLst>
              <a:ext uri="{FF2B5EF4-FFF2-40B4-BE49-F238E27FC236}">
                <a16:creationId xmlns:a16="http://schemas.microsoft.com/office/drawing/2014/main" id="{B0688166-D321-443C-B160-D4F571611B45}"/>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730997" y="4048712"/>
            <a:ext cx="566285" cy="566285"/>
          </a:xfrm>
          <a:prstGeom prst="rect">
            <a:avLst/>
          </a:prstGeom>
        </p:spPr>
      </p:pic>
    </p:spTree>
    <p:extLst>
      <p:ext uri="{BB962C8B-B14F-4D97-AF65-F5344CB8AC3E}">
        <p14:creationId xmlns:p14="http://schemas.microsoft.com/office/powerpoint/2010/main" val="247534396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4"/>
                                        </p:tgtEl>
                                        <p:attrNameLst>
                                          <p:attrName>style.visibility</p:attrName>
                                        </p:attrNameLst>
                                      </p:cBhvr>
                                      <p:to>
                                        <p:strVal val="visible"/>
                                      </p:to>
                                    </p:set>
                                    <p:animEffect transition="in" filter="wipe(left)">
                                      <p:cBhvr>
                                        <p:cTn id="12" dur="500"/>
                                        <p:tgtEl>
                                          <p:spTgt spid="44"/>
                                        </p:tgtEl>
                                      </p:cBhvr>
                                    </p:animEffect>
                                  </p:childTnLst>
                                </p:cTn>
                              </p:par>
                              <p:par>
                                <p:cTn id="13" presetID="22" presetClass="entr" presetSubtype="8"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wipe(left)">
                                      <p:cBhvr>
                                        <p:cTn id="15" dur="500"/>
                                        <p:tgtEl>
                                          <p:spTgt spid="1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grpId="1" nodeType="clickEffect">
                                  <p:stCondLst>
                                    <p:cond delay="0"/>
                                  </p:stCondLst>
                                  <p:childTnLst>
                                    <p:animEffect transition="out" filter="fade">
                                      <p:cBhvr>
                                        <p:cTn id="19" dur="500"/>
                                        <p:tgtEl>
                                          <p:spTgt spid="44"/>
                                        </p:tgtEl>
                                      </p:cBhvr>
                                    </p:animEffect>
                                    <p:set>
                                      <p:cBhvr>
                                        <p:cTn id="20" dur="1" fill="hold">
                                          <p:stCondLst>
                                            <p:cond delay="499"/>
                                          </p:stCondLst>
                                        </p:cTn>
                                        <p:tgtEl>
                                          <p:spTgt spid="44"/>
                                        </p:tgtEl>
                                        <p:attrNameLst>
                                          <p:attrName>style.visibility</p:attrName>
                                        </p:attrNameLst>
                                      </p:cBhvr>
                                      <p:to>
                                        <p:strVal val="hidden"/>
                                      </p:to>
                                    </p:set>
                                  </p:childTnLst>
                                </p:cTn>
                              </p:par>
                              <p:par>
                                <p:cTn id="21" presetID="10" presetClass="exit" presetSubtype="0" fill="hold" nodeType="withEffect">
                                  <p:stCondLst>
                                    <p:cond delay="0"/>
                                  </p:stCondLst>
                                  <p:childTnLst>
                                    <p:animEffect transition="out" filter="fade">
                                      <p:cBhvr>
                                        <p:cTn id="22" dur="500"/>
                                        <p:tgtEl>
                                          <p:spTgt spid="11"/>
                                        </p:tgtEl>
                                      </p:cBhvr>
                                    </p:animEffect>
                                    <p:set>
                                      <p:cBhvr>
                                        <p:cTn id="23" dur="1" fill="hold">
                                          <p:stCondLst>
                                            <p:cond delay="499"/>
                                          </p:stCondLst>
                                        </p:cTn>
                                        <p:tgtEl>
                                          <p:spTgt spid="11"/>
                                        </p:tgtEl>
                                        <p:attrNameLst>
                                          <p:attrName>style.visibility</p:attrName>
                                        </p:attrNameLst>
                                      </p:cBhvr>
                                      <p:to>
                                        <p:strVal val="hidden"/>
                                      </p:to>
                                    </p:set>
                                  </p:childTnLst>
                                </p:cTn>
                              </p:par>
                              <p:par>
                                <p:cTn id="24" presetID="10" presetClass="exit" presetSubtype="0" fill="hold" grpId="1" nodeType="withEffect">
                                  <p:stCondLst>
                                    <p:cond delay="0"/>
                                  </p:stCondLst>
                                  <p:childTnLst>
                                    <p:animEffect transition="out" filter="fade">
                                      <p:cBhvr>
                                        <p:cTn id="25" dur="500"/>
                                        <p:tgtEl>
                                          <p:spTgt spid="7"/>
                                        </p:tgtEl>
                                      </p:cBhvr>
                                    </p:animEffect>
                                    <p:set>
                                      <p:cBhvr>
                                        <p:cTn id="26"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44" grpId="0" animBg="1"/>
      <p:bldP spid="44" grpId="1" animBg="1"/>
    </p:bldLst>
  </p:timing>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6" name="Oval 65"/>
          <p:cNvSpPr/>
          <p:nvPr/>
        </p:nvSpPr>
        <p:spPr>
          <a:xfrm>
            <a:off x="5979534" y="2456750"/>
            <a:ext cx="267629" cy="695408"/>
          </a:xfrm>
          <a:prstGeom prst="ellips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9" name="Straight Connector 88"/>
          <p:cNvCxnSpPr/>
          <p:nvPr/>
        </p:nvCxnSpPr>
        <p:spPr>
          <a:xfrm>
            <a:off x="2487133" y="2845142"/>
            <a:ext cx="3531594" cy="20517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90" name="Isosceles Triangle 89"/>
          <p:cNvSpPr/>
          <p:nvPr/>
        </p:nvSpPr>
        <p:spPr>
          <a:xfrm rot="5686502">
            <a:off x="4121768" y="2813609"/>
            <a:ext cx="172360" cy="255756"/>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1" name="Straight Connector 90"/>
          <p:cNvCxnSpPr/>
          <p:nvPr/>
        </p:nvCxnSpPr>
        <p:spPr>
          <a:xfrm>
            <a:off x="6018727" y="3050318"/>
            <a:ext cx="18924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92" name="Isosceles Triangle 91"/>
          <p:cNvSpPr/>
          <p:nvPr/>
        </p:nvSpPr>
        <p:spPr>
          <a:xfrm rot="5596982">
            <a:off x="6079604" y="2977589"/>
            <a:ext cx="72047" cy="145457"/>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3" name="Straight Connector 92"/>
          <p:cNvCxnSpPr>
            <a:stCxn id="92" idx="0"/>
          </p:cNvCxnSpPr>
          <p:nvPr/>
        </p:nvCxnSpPr>
        <p:spPr>
          <a:xfrm flipV="1">
            <a:off x="6188237" y="2785722"/>
            <a:ext cx="1350007" cy="26876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94" name="Isosceles Triangle 93"/>
          <p:cNvSpPr/>
          <p:nvPr/>
        </p:nvSpPr>
        <p:spPr>
          <a:xfrm rot="4599257">
            <a:off x="7122878" y="2722893"/>
            <a:ext cx="172360" cy="255756"/>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28650" y="377318"/>
            <a:ext cx="7886700" cy="1339970"/>
          </a:xfrm>
        </p:spPr>
        <p:txBody>
          <a:bodyPr/>
          <a:lstStyle/>
          <a:p>
            <a:r>
              <a:rPr lang="en-US" dirty="0"/>
              <a:t>Full Wave Calculation</a:t>
            </a:r>
          </a:p>
        </p:txBody>
      </p:sp>
      <p:sp>
        <p:nvSpPr>
          <p:cNvPr id="4" name="Footer Placeholder 3"/>
          <p:cNvSpPr>
            <a:spLocks noGrp="1"/>
          </p:cNvSpPr>
          <p:nvPr>
            <p:ph type="ftr" sz="quarter" idx="11"/>
          </p:nvPr>
        </p:nvSpPr>
        <p:spPr/>
        <p:txBody>
          <a:bodyPr/>
          <a:lstStyle/>
          <a:p>
            <a:r>
              <a:rPr lang="en-SG" dirty="0"/>
              <a:t>SYPT 2020</a:t>
            </a:r>
          </a:p>
        </p:txBody>
      </p:sp>
      <p:sp>
        <p:nvSpPr>
          <p:cNvPr id="5" name="Slide Number Placeholder 4"/>
          <p:cNvSpPr>
            <a:spLocks noGrp="1"/>
          </p:cNvSpPr>
          <p:nvPr>
            <p:ph type="sldNum" sz="quarter" idx="4"/>
          </p:nvPr>
        </p:nvSpPr>
        <p:spPr/>
        <p:txBody>
          <a:bodyPr/>
          <a:lstStyle/>
          <a:p>
            <a:fld id="{D524B6CE-5D57-4459-A907-3F1D5BE11E1F}" type="slidenum">
              <a:rPr lang="en-SG" smtClean="0">
                <a:solidFill>
                  <a:prstClr val="black"/>
                </a:solidFill>
              </a:rPr>
              <a:pPr/>
              <a:t>56</a:t>
            </a:fld>
            <a:endParaRPr lang="en-SG" dirty="0">
              <a:solidFill>
                <a:prstClr val="black"/>
              </a:solidFill>
            </a:endParaRPr>
          </a:p>
        </p:txBody>
      </p:sp>
      <p:grpSp>
        <p:nvGrpSpPr>
          <p:cNvPr id="41" name="Group 40">
            <a:extLst>
              <a:ext uri="{FF2B5EF4-FFF2-40B4-BE49-F238E27FC236}">
                <a16:creationId xmlns:a16="http://schemas.microsoft.com/office/drawing/2014/main" id="{0E3A7137-AA01-4EB1-BD3A-2A487073D941}"/>
              </a:ext>
            </a:extLst>
          </p:cNvPr>
          <p:cNvGrpSpPr/>
          <p:nvPr/>
        </p:nvGrpSpPr>
        <p:grpSpPr>
          <a:xfrm>
            <a:off x="1183167" y="6269881"/>
            <a:ext cx="6777665" cy="344469"/>
            <a:chOff x="164165" y="6353803"/>
            <a:chExt cx="6777665" cy="344469"/>
          </a:xfrm>
        </p:grpSpPr>
        <p:sp>
          <p:nvSpPr>
            <p:cNvPr id="48" name="TextBox 47">
              <a:extLst>
                <a:ext uri="{FF2B5EF4-FFF2-40B4-BE49-F238E27FC236}">
                  <a16:creationId xmlns:a16="http://schemas.microsoft.com/office/drawing/2014/main" id="{80AAD0A4-97ED-4120-A4C9-E6B44E876CC9}"/>
                </a:ext>
              </a:extLst>
            </p:cNvPr>
            <p:cNvSpPr txBox="1"/>
            <p:nvPr/>
          </p:nvSpPr>
          <p:spPr>
            <a:xfrm>
              <a:off x="2189065" y="6353804"/>
              <a:ext cx="1034963" cy="307777"/>
            </a:xfrm>
            <a:prstGeom prst="rect">
              <a:avLst/>
            </a:prstGeom>
            <a:noFill/>
          </p:spPr>
          <p:txBody>
            <a:bodyPr wrap="none" rtlCol="0">
              <a:spAutoFit/>
            </a:bodyPr>
            <a:lstStyle/>
            <a:p>
              <a:pPr algn="ctr"/>
              <a:r>
                <a:rPr lang="en-SG" sz="1400" dirty="0">
                  <a:ea typeface="Segoe UI" charset="0"/>
                  <a:cs typeface="Segoe UI" charset="0"/>
                </a:rPr>
                <a:t>Qualitative</a:t>
              </a:r>
            </a:p>
          </p:txBody>
        </p:sp>
        <p:sp>
          <p:nvSpPr>
            <p:cNvPr id="50" name="TextBox 49">
              <a:extLst>
                <a:ext uri="{FF2B5EF4-FFF2-40B4-BE49-F238E27FC236}">
                  <a16:creationId xmlns:a16="http://schemas.microsoft.com/office/drawing/2014/main" id="{CB06E594-14E8-4349-A3B2-51B1C83AB8C8}"/>
                </a:ext>
              </a:extLst>
            </p:cNvPr>
            <p:cNvSpPr txBox="1"/>
            <p:nvPr/>
          </p:nvSpPr>
          <p:spPr>
            <a:xfrm>
              <a:off x="3860508" y="6353803"/>
              <a:ext cx="1153586" cy="307777"/>
            </a:xfrm>
            <a:prstGeom prst="rect">
              <a:avLst/>
            </a:prstGeom>
            <a:noFill/>
            <a:ln>
              <a:noFill/>
            </a:ln>
          </p:spPr>
          <p:txBody>
            <a:bodyPr wrap="none" rtlCol="0">
              <a:spAutoFit/>
            </a:bodyPr>
            <a:lstStyle/>
            <a:p>
              <a:pPr algn="ctr"/>
              <a:r>
                <a:rPr lang="en-SG" sz="1400" b="0" dirty="0">
                  <a:ln>
                    <a:noFill/>
                  </a:ln>
                  <a:solidFill>
                    <a:srgbClr val="C00000"/>
                  </a:solidFill>
                  <a:latin typeface="Segoe UI" charset="0"/>
                  <a:ea typeface="Segoe UI" charset="0"/>
                  <a:cs typeface="Segoe UI" charset="0"/>
                </a:rPr>
                <a:t>Quantitative</a:t>
              </a:r>
            </a:p>
          </p:txBody>
        </p:sp>
        <p:sp>
          <p:nvSpPr>
            <p:cNvPr id="51" name="TextBox 50">
              <a:extLst>
                <a:ext uri="{FF2B5EF4-FFF2-40B4-BE49-F238E27FC236}">
                  <a16:creationId xmlns:a16="http://schemas.microsoft.com/office/drawing/2014/main" id="{E642D2CC-CF26-46EF-A352-43F1F7A7DE0E}"/>
                </a:ext>
              </a:extLst>
            </p:cNvPr>
            <p:cNvSpPr txBox="1"/>
            <p:nvPr/>
          </p:nvSpPr>
          <p:spPr>
            <a:xfrm>
              <a:off x="5612553" y="6353803"/>
              <a:ext cx="1034257" cy="307777"/>
            </a:xfrm>
            <a:prstGeom prst="rect">
              <a:avLst/>
            </a:prstGeom>
            <a:noFill/>
          </p:spPr>
          <p:txBody>
            <a:bodyPr wrap="none" rtlCol="0">
              <a:spAutoFit/>
            </a:bodyPr>
            <a:lstStyle/>
            <a:p>
              <a:pPr algn="ctr"/>
              <a:r>
                <a:rPr lang="en-SG" sz="1400" dirty="0"/>
                <a:t>Conclusion</a:t>
              </a:r>
            </a:p>
          </p:txBody>
        </p:sp>
        <p:cxnSp>
          <p:nvCxnSpPr>
            <p:cNvPr id="52" name="Straight Connector 51">
              <a:extLst>
                <a:ext uri="{FF2B5EF4-FFF2-40B4-BE49-F238E27FC236}">
                  <a16:creationId xmlns:a16="http://schemas.microsoft.com/office/drawing/2014/main" id="{3C5A11E0-5486-4291-BAFC-4703AFFBA72B}"/>
                </a:ext>
              </a:extLst>
            </p:cNvPr>
            <p:cNvCxnSpPr>
              <a:cxnSpLocks/>
            </p:cNvCxnSpPr>
            <p:nvPr/>
          </p:nvCxnSpPr>
          <p:spPr>
            <a:xfrm flipV="1">
              <a:off x="164165" y="6695222"/>
              <a:ext cx="1624295" cy="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C038DE49-FC64-4960-AFBE-A134066B0299}"/>
                </a:ext>
              </a:extLst>
            </p:cNvPr>
            <p:cNvSpPr txBox="1"/>
            <p:nvPr/>
          </p:nvSpPr>
          <p:spPr>
            <a:xfrm>
              <a:off x="407967" y="6353806"/>
              <a:ext cx="1131335" cy="307777"/>
            </a:xfrm>
            <a:prstGeom prst="rect">
              <a:avLst/>
            </a:prstGeom>
            <a:noFill/>
          </p:spPr>
          <p:txBody>
            <a:bodyPr wrap="none" rtlCol="0">
              <a:spAutoFit/>
            </a:bodyPr>
            <a:lstStyle/>
            <a:p>
              <a:pPr algn="ctr"/>
              <a:r>
                <a:rPr lang="en-SG" sz="1400" dirty="0">
                  <a:cs typeface="Segoe UI Semibold" panose="020B0702040204020203" pitchFamily="34" charset="0"/>
                </a:rPr>
                <a:t>Introduction</a:t>
              </a:r>
            </a:p>
          </p:txBody>
        </p:sp>
        <p:cxnSp>
          <p:nvCxnSpPr>
            <p:cNvPr id="60" name="Straight Connector 59">
              <a:extLst>
                <a:ext uri="{FF2B5EF4-FFF2-40B4-BE49-F238E27FC236}">
                  <a16:creationId xmlns:a16="http://schemas.microsoft.com/office/drawing/2014/main" id="{0B173E45-F167-485F-A5F6-AE1D1B0940DF}"/>
                </a:ext>
              </a:extLst>
            </p:cNvPr>
            <p:cNvCxnSpPr>
              <a:cxnSpLocks/>
            </p:cNvCxnSpPr>
            <p:nvPr/>
          </p:nvCxnSpPr>
          <p:spPr>
            <a:xfrm flipV="1">
              <a:off x="1880544" y="6695220"/>
              <a:ext cx="1624295" cy="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2D103EE8-4103-4552-9545-15389E7BA077}"/>
                </a:ext>
              </a:extLst>
            </p:cNvPr>
            <p:cNvCxnSpPr>
              <a:cxnSpLocks/>
            </p:cNvCxnSpPr>
            <p:nvPr/>
          </p:nvCxnSpPr>
          <p:spPr>
            <a:xfrm flipV="1">
              <a:off x="3596923" y="6698270"/>
              <a:ext cx="1624295" cy="2"/>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A421A564-AF8E-4A82-B1BF-AC07D1BFBC26}"/>
                </a:ext>
              </a:extLst>
            </p:cNvPr>
            <p:cNvCxnSpPr>
              <a:cxnSpLocks/>
            </p:cNvCxnSpPr>
            <p:nvPr/>
          </p:nvCxnSpPr>
          <p:spPr>
            <a:xfrm flipV="1">
              <a:off x="5317535" y="6695218"/>
              <a:ext cx="1624295" cy="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43" name="Picture 4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9598">
            <a:off x="5727451" y="740561"/>
            <a:ext cx="1804463" cy="1402920"/>
          </a:xfrm>
          <a:prstGeom prst="rect">
            <a:avLst/>
          </a:prstGeom>
        </p:spPr>
      </p:pic>
      <p:pic>
        <p:nvPicPr>
          <p:cNvPr id="24" name="Picture 2" descr="Image result for dark cardboard"/>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b="11609"/>
          <a:stretch/>
        </p:blipFill>
        <p:spPr bwMode="auto">
          <a:xfrm>
            <a:off x="1766868" y="1857638"/>
            <a:ext cx="791436" cy="2010179"/>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p:cNvSpPr txBox="1"/>
          <p:nvPr/>
        </p:nvSpPr>
        <p:spPr>
          <a:xfrm>
            <a:off x="7343667" y="1034493"/>
            <a:ext cx="853063" cy="369332"/>
          </a:xfrm>
          <a:prstGeom prst="rect">
            <a:avLst/>
          </a:prstGeom>
          <a:solidFill>
            <a:srgbClr val="FFC524">
              <a:alpha val="73000"/>
            </a:srgbClr>
          </a:solidFill>
          <a:ln w="38100">
            <a:solidFill>
              <a:schemeClr val="tx1"/>
            </a:solidFill>
          </a:ln>
        </p:spPr>
        <p:txBody>
          <a:bodyPr wrap="square" rtlCol="0">
            <a:spAutoFit/>
          </a:bodyPr>
          <a:lstStyle/>
          <a:p>
            <a:pPr algn="ctr"/>
            <a:r>
              <a:rPr lang="en-US" i="1" dirty="0"/>
              <a:t>Laser</a:t>
            </a:r>
          </a:p>
        </p:txBody>
      </p:sp>
      <p:sp>
        <p:nvSpPr>
          <p:cNvPr id="27" name="TextBox 26"/>
          <p:cNvSpPr txBox="1"/>
          <p:nvPr/>
        </p:nvSpPr>
        <p:spPr>
          <a:xfrm>
            <a:off x="497035" y="2523425"/>
            <a:ext cx="1007190" cy="646331"/>
          </a:xfrm>
          <a:prstGeom prst="rect">
            <a:avLst/>
          </a:prstGeom>
          <a:solidFill>
            <a:srgbClr val="FFC524">
              <a:alpha val="73000"/>
            </a:srgbClr>
          </a:solidFill>
          <a:ln w="38100">
            <a:solidFill>
              <a:schemeClr val="tx1"/>
            </a:solidFill>
          </a:ln>
        </p:spPr>
        <p:txBody>
          <a:bodyPr wrap="square" rtlCol="0">
            <a:spAutoFit/>
          </a:bodyPr>
          <a:lstStyle/>
          <a:p>
            <a:r>
              <a:rPr lang="en-US" i="1" dirty="0"/>
              <a:t>Dark Surface</a:t>
            </a:r>
          </a:p>
        </p:txBody>
      </p:sp>
      <p:cxnSp>
        <p:nvCxnSpPr>
          <p:cNvPr id="23" name="Straight Connector 22"/>
          <p:cNvCxnSpPr/>
          <p:nvPr/>
        </p:nvCxnSpPr>
        <p:spPr>
          <a:xfrm flipH="1">
            <a:off x="2568246" y="1682420"/>
            <a:ext cx="3411288" cy="116835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45" name="Isosceles Triangle 44"/>
          <p:cNvSpPr/>
          <p:nvPr/>
        </p:nvSpPr>
        <p:spPr>
          <a:xfrm rot="14806161">
            <a:off x="4263392" y="2119033"/>
            <a:ext cx="172360" cy="255756"/>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rot="19812807">
            <a:off x="2484472" y="2793228"/>
            <a:ext cx="141319" cy="14026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p:cNvSpPr/>
          <p:nvPr/>
        </p:nvSpPr>
        <p:spPr>
          <a:xfrm>
            <a:off x="6113348" y="2456750"/>
            <a:ext cx="669075" cy="69540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p:cNvSpPr/>
          <p:nvPr/>
        </p:nvSpPr>
        <p:spPr>
          <a:xfrm>
            <a:off x="6782423" y="2275337"/>
            <a:ext cx="815548" cy="938457"/>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TextBox 78"/>
          <p:cNvSpPr txBox="1"/>
          <p:nvPr/>
        </p:nvSpPr>
        <p:spPr>
          <a:xfrm>
            <a:off x="6711455" y="1803358"/>
            <a:ext cx="999144" cy="369332"/>
          </a:xfrm>
          <a:prstGeom prst="rect">
            <a:avLst/>
          </a:prstGeom>
          <a:solidFill>
            <a:srgbClr val="FFC524">
              <a:alpha val="73000"/>
            </a:srgbClr>
          </a:solidFill>
          <a:ln w="38100">
            <a:solidFill>
              <a:schemeClr val="tx1"/>
            </a:solidFill>
          </a:ln>
        </p:spPr>
        <p:txBody>
          <a:bodyPr wrap="square" rtlCol="0">
            <a:spAutoFit/>
          </a:bodyPr>
          <a:lstStyle/>
          <a:p>
            <a:r>
              <a:rPr lang="en-US" i="1" dirty="0"/>
              <a:t>Camera</a:t>
            </a:r>
          </a:p>
        </p:txBody>
      </p:sp>
      <p:sp>
        <p:nvSpPr>
          <p:cNvPr id="80" name="TextBox 79"/>
          <p:cNvSpPr txBox="1"/>
          <p:nvPr/>
        </p:nvSpPr>
        <p:spPr>
          <a:xfrm>
            <a:off x="6941518" y="3029128"/>
            <a:ext cx="1538162" cy="369332"/>
          </a:xfrm>
          <a:prstGeom prst="rect">
            <a:avLst/>
          </a:prstGeom>
          <a:solidFill>
            <a:srgbClr val="FFC524">
              <a:alpha val="73000"/>
            </a:srgbClr>
          </a:solidFill>
          <a:ln w="38100">
            <a:solidFill>
              <a:schemeClr val="tx1"/>
            </a:solidFill>
          </a:ln>
        </p:spPr>
        <p:txBody>
          <a:bodyPr wrap="square" rtlCol="0">
            <a:spAutoFit/>
          </a:bodyPr>
          <a:lstStyle/>
          <a:p>
            <a:r>
              <a:rPr lang="en-US" i="1" dirty="0"/>
              <a:t>Image Sensor</a:t>
            </a:r>
          </a:p>
        </p:txBody>
      </p:sp>
      <p:sp>
        <p:nvSpPr>
          <p:cNvPr id="57" name="Oval 56"/>
          <p:cNvSpPr/>
          <p:nvPr/>
        </p:nvSpPr>
        <p:spPr>
          <a:xfrm rot="19812807">
            <a:off x="5970297" y="1586414"/>
            <a:ext cx="141319" cy="14026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p:cNvSpPr/>
          <p:nvPr/>
        </p:nvSpPr>
        <p:spPr>
          <a:xfrm rot="19812807">
            <a:off x="7528908" y="2680486"/>
            <a:ext cx="141319" cy="14026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3" name="TextBox 72"/>
              <p:cNvSpPr txBox="1"/>
              <p:nvPr/>
            </p:nvSpPr>
            <p:spPr>
              <a:xfrm>
                <a:off x="2175545" y="5694834"/>
                <a:ext cx="4986557" cy="307777"/>
              </a:xfrm>
              <a:prstGeom prst="rect">
                <a:avLst/>
              </a:prstGeom>
              <a:noFill/>
              <a:ln w="38100">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ea typeface="Cambria Math" panose="02040503050406030204" pitchFamily="18" charset="0"/>
                        </a:rPr>
                        <m:t>𝛼</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𝑥</m:t>
                      </m:r>
                      <m:r>
                        <a:rPr lang="en-US" sz="2000" b="0" i="1" smtClean="0">
                          <a:latin typeface="Cambria Math" panose="02040503050406030204" pitchFamily="18" charset="0"/>
                          <a:ea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𝑍𝑜𝑠𝑖𝑛</m:t>
                      </m:r>
                      <m:d>
                        <m:dPr>
                          <m:ctrlPr>
                            <a:rPr lang="en-US" sz="2000" b="0" i="1" smtClean="0">
                              <a:latin typeface="Cambria Math" panose="02040503050406030204" pitchFamily="18" charset="0"/>
                              <a:ea typeface="Cambria Math" panose="02040503050406030204" pitchFamily="18" charset="0"/>
                            </a:rPr>
                          </m:ctrlPr>
                        </m:dPr>
                        <m:e>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𝜃</m:t>
                              </m:r>
                            </m:e>
                            <m:sub>
                              <m:r>
                                <a:rPr lang="en-US" sz="2000" b="0" i="1" smtClean="0">
                                  <a:latin typeface="Cambria Math" panose="02040503050406030204" pitchFamily="18" charset="0"/>
                                  <a:ea typeface="Cambria Math" panose="02040503050406030204" pitchFamily="18" charset="0"/>
                                </a:rPr>
                                <m:t>1</m:t>
                              </m:r>
                            </m:sub>
                          </m:sSub>
                        </m:e>
                      </m:d>
                      <m:r>
                        <a:rPr lang="en-US" sz="2000" b="0" i="1" smtClean="0">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𝐷𝑠𝑖𝑛</m:t>
                      </m:r>
                      <m:d>
                        <m:dPr>
                          <m:ctrlPr>
                            <a:rPr lang="en-US" sz="2000" i="1">
                              <a:latin typeface="Cambria Math" panose="02040503050406030204" pitchFamily="18" charset="0"/>
                              <a:ea typeface="Cambria Math" panose="02040503050406030204" pitchFamily="18" charset="0"/>
                            </a:rPr>
                          </m:ctrlPr>
                        </m:dPr>
                        <m:e>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𝜃</m:t>
                              </m:r>
                            </m:e>
                            <m:sub>
                              <m:r>
                                <a:rPr lang="en-US" sz="2000" i="1">
                                  <a:latin typeface="Cambria Math" panose="02040503050406030204" pitchFamily="18" charset="0"/>
                                  <a:ea typeface="Cambria Math" panose="02040503050406030204" pitchFamily="18" charset="0"/>
                                </a:rPr>
                                <m:t>2</m:t>
                              </m:r>
                            </m:sub>
                          </m:sSub>
                        </m:e>
                      </m:d>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𝑍𝑟𝑠𝑖𝑛</m:t>
                      </m:r>
                      <m:d>
                        <m:dPr>
                          <m:ctrlPr>
                            <a:rPr lang="en-US" sz="2000" i="1">
                              <a:latin typeface="Cambria Math" panose="02040503050406030204" pitchFamily="18" charset="0"/>
                              <a:ea typeface="Cambria Math" panose="02040503050406030204" pitchFamily="18" charset="0"/>
                            </a:rPr>
                          </m:ctrlPr>
                        </m:dPr>
                        <m:e>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𝜃</m:t>
                              </m:r>
                            </m:e>
                            <m:sub>
                              <m:r>
                                <a:rPr lang="en-US" sz="2000" b="0" i="1" smtClean="0">
                                  <a:latin typeface="Cambria Math" panose="02040503050406030204" pitchFamily="18" charset="0"/>
                                  <a:ea typeface="Cambria Math" panose="02040503050406030204" pitchFamily="18" charset="0"/>
                                </a:rPr>
                                <m:t>3</m:t>
                              </m:r>
                            </m:sub>
                          </m:sSub>
                        </m:e>
                      </m:d>
                    </m:oMath>
                  </m:oMathPara>
                </a14:m>
                <a:endParaRPr lang="en-US" sz="2000" i="1" dirty="0"/>
              </a:p>
            </p:txBody>
          </p:sp>
        </mc:Choice>
        <mc:Fallback xmlns="">
          <p:sp>
            <p:nvSpPr>
              <p:cNvPr id="73" name="TextBox 72"/>
              <p:cNvSpPr txBox="1">
                <a:spLocks noRot="1" noChangeAspect="1" noMove="1" noResize="1" noEditPoints="1" noAdjustHandles="1" noChangeArrowheads="1" noChangeShapeType="1" noTextEdit="1"/>
              </p:cNvSpPr>
              <p:nvPr/>
            </p:nvSpPr>
            <p:spPr>
              <a:xfrm>
                <a:off x="2175545" y="5694834"/>
                <a:ext cx="4986557" cy="307777"/>
              </a:xfrm>
              <a:prstGeom prst="rect">
                <a:avLst/>
              </a:prstGeom>
              <a:blipFill>
                <a:blip r:embed="rId5"/>
                <a:stretch>
                  <a:fillRect b="-19608"/>
                </a:stretch>
              </a:blipFill>
              <a:ln w="3810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4" name="TextBox 73"/>
              <p:cNvSpPr txBox="1"/>
              <p:nvPr/>
            </p:nvSpPr>
            <p:spPr>
              <a:xfrm>
                <a:off x="2909982" y="2692701"/>
                <a:ext cx="738601" cy="307777"/>
              </a:xfrm>
              <a:prstGeom prst="rect">
                <a:avLst/>
              </a:prstGeom>
              <a:noFill/>
              <a:ln w="38100">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m:t>
                      </m:r>
                      <m:r>
                        <a:rPr lang="en-US" sz="2000" b="0" i="1" smtClean="0">
                          <a:latin typeface="Cambria Math" panose="02040503050406030204" pitchFamily="18" charset="0"/>
                        </a:rPr>
                        <m:t>𝑥</m:t>
                      </m:r>
                      <m:r>
                        <a:rPr lang="en-US" sz="2000" b="0" i="1" smtClean="0">
                          <a:latin typeface="Cambria Math" panose="02040503050406030204" pitchFamily="18" charset="0"/>
                        </a:rPr>
                        <m:t>,</m:t>
                      </m:r>
                      <m:r>
                        <a:rPr lang="en-US" sz="2000" b="0" i="1" smtClean="0">
                          <a:latin typeface="Cambria Math" panose="02040503050406030204" pitchFamily="18" charset="0"/>
                        </a:rPr>
                        <m:t>𝑦</m:t>
                      </m:r>
                      <m:r>
                        <a:rPr lang="en-US" sz="2000" b="0" i="1" smtClean="0">
                          <a:latin typeface="Cambria Math" panose="02040503050406030204" pitchFamily="18" charset="0"/>
                        </a:rPr>
                        <m:t>) </m:t>
                      </m:r>
                    </m:oMath>
                  </m:oMathPara>
                </a14:m>
                <a:endParaRPr lang="en-US" sz="2000" i="1" dirty="0"/>
              </a:p>
            </p:txBody>
          </p:sp>
        </mc:Choice>
        <mc:Fallback xmlns="">
          <p:sp>
            <p:nvSpPr>
              <p:cNvPr id="74" name="TextBox 73"/>
              <p:cNvSpPr txBox="1">
                <a:spLocks noRot="1" noChangeAspect="1" noMove="1" noResize="1" noEditPoints="1" noAdjustHandles="1" noChangeArrowheads="1" noChangeShapeType="1" noTextEdit="1"/>
              </p:cNvSpPr>
              <p:nvPr/>
            </p:nvSpPr>
            <p:spPr>
              <a:xfrm>
                <a:off x="2909982" y="2692701"/>
                <a:ext cx="738601" cy="307777"/>
              </a:xfrm>
              <a:prstGeom prst="rect">
                <a:avLst/>
              </a:prstGeom>
              <a:blipFill>
                <a:blip r:embed="rId6"/>
                <a:stretch>
                  <a:fillRect l="-10656" r="-2459" b="-40000"/>
                </a:stretch>
              </a:blipFill>
              <a:ln w="3810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5" name="TextBox 74"/>
              <p:cNvSpPr txBox="1"/>
              <p:nvPr/>
            </p:nvSpPr>
            <p:spPr>
              <a:xfrm>
                <a:off x="7720883" y="2573726"/>
                <a:ext cx="758797" cy="307777"/>
              </a:xfrm>
              <a:prstGeom prst="rect">
                <a:avLst/>
              </a:prstGeom>
              <a:noFill/>
              <a:ln w="38100">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𝛼</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𝛽</m:t>
                      </m:r>
                      <m:r>
                        <a:rPr lang="en-US" sz="2000" b="0" i="1" smtClean="0">
                          <a:latin typeface="Cambria Math" panose="02040503050406030204" pitchFamily="18" charset="0"/>
                        </a:rPr>
                        <m:t>) </m:t>
                      </m:r>
                    </m:oMath>
                  </m:oMathPara>
                </a14:m>
                <a:endParaRPr lang="en-US" sz="2000" i="1" dirty="0"/>
              </a:p>
            </p:txBody>
          </p:sp>
        </mc:Choice>
        <mc:Fallback xmlns="">
          <p:sp>
            <p:nvSpPr>
              <p:cNvPr id="75" name="TextBox 74"/>
              <p:cNvSpPr txBox="1">
                <a:spLocks noRot="1" noChangeAspect="1" noMove="1" noResize="1" noEditPoints="1" noAdjustHandles="1" noChangeArrowheads="1" noChangeShapeType="1" noTextEdit="1"/>
              </p:cNvSpPr>
              <p:nvPr/>
            </p:nvSpPr>
            <p:spPr>
              <a:xfrm>
                <a:off x="7720883" y="2573726"/>
                <a:ext cx="758797" cy="307777"/>
              </a:xfrm>
              <a:prstGeom prst="rect">
                <a:avLst/>
              </a:prstGeom>
              <a:blipFill>
                <a:blip r:embed="rId7"/>
                <a:stretch>
                  <a:fillRect l="-11290" r="-4032" b="-37255"/>
                </a:stretch>
              </a:blipFill>
              <a:ln w="38100">
                <a:noFill/>
              </a:ln>
            </p:spPr>
            <p:txBody>
              <a:bodyPr/>
              <a:lstStyle/>
              <a:p>
                <a:r>
                  <a:rPr lang="en-US">
                    <a:noFill/>
                  </a:rPr>
                  <a:t> </a:t>
                </a:r>
              </a:p>
            </p:txBody>
          </p:sp>
        </mc:Fallback>
      </mc:AlternateContent>
      <p:sp>
        <p:nvSpPr>
          <p:cNvPr id="7" name="Rectangle 6"/>
          <p:cNvSpPr/>
          <p:nvPr/>
        </p:nvSpPr>
        <p:spPr>
          <a:xfrm>
            <a:off x="4615923" y="5698707"/>
            <a:ext cx="1140540" cy="390881"/>
          </a:xfrm>
          <a:prstGeom prst="rect">
            <a:avLst/>
          </a:prstGeom>
          <a:noFill/>
          <a:ln w="38100">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p:cNvGrpSpPr/>
          <p:nvPr/>
        </p:nvGrpSpPr>
        <p:grpSpPr>
          <a:xfrm>
            <a:off x="3390296" y="2361206"/>
            <a:ext cx="2910748" cy="2666398"/>
            <a:chOff x="3406911" y="2384064"/>
            <a:chExt cx="2910748" cy="2666398"/>
          </a:xfrm>
        </p:grpSpPr>
        <p:grpSp>
          <p:nvGrpSpPr>
            <p:cNvPr id="55" name="Group 54"/>
            <p:cNvGrpSpPr/>
            <p:nvPr/>
          </p:nvGrpSpPr>
          <p:grpSpPr>
            <a:xfrm>
              <a:off x="3406911" y="2384064"/>
              <a:ext cx="2910748" cy="2666398"/>
              <a:chOff x="4176729" y="3158841"/>
              <a:chExt cx="2910748" cy="2666398"/>
            </a:xfrm>
          </p:grpSpPr>
          <p:grpSp>
            <p:nvGrpSpPr>
              <p:cNvPr id="56" name="Group 55"/>
              <p:cNvGrpSpPr/>
              <p:nvPr/>
            </p:nvGrpSpPr>
            <p:grpSpPr>
              <a:xfrm>
                <a:off x="4176729" y="3158841"/>
                <a:ext cx="2910748" cy="2666398"/>
                <a:chOff x="2469502" y="3478634"/>
                <a:chExt cx="3158676" cy="3979466"/>
              </a:xfrm>
            </p:grpSpPr>
            <p:cxnSp>
              <p:nvCxnSpPr>
                <p:cNvPr id="77" name="Straight Connector 76">
                  <a:extLst>
                    <a:ext uri="{FF2B5EF4-FFF2-40B4-BE49-F238E27FC236}">
                      <a16:creationId xmlns:a16="http://schemas.microsoft.com/office/drawing/2014/main" id="{8790CF91-B53F-4392-A025-4FE2EBBE0860}"/>
                    </a:ext>
                  </a:extLst>
                </p:cNvPr>
                <p:cNvCxnSpPr>
                  <a:cxnSpLocks/>
                </p:cNvCxnSpPr>
                <p:nvPr/>
              </p:nvCxnSpPr>
              <p:spPr>
                <a:xfrm flipH="1">
                  <a:off x="5088606" y="3478635"/>
                  <a:ext cx="539572" cy="690294"/>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
              <p:nvSpPr>
                <p:cNvPr id="78" name="Rectangle 77"/>
                <p:cNvSpPr/>
                <p:nvPr/>
              </p:nvSpPr>
              <p:spPr>
                <a:xfrm>
                  <a:off x="5227352" y="3478635"/>
                  <a:ext cx="400823" cy="1306590"/>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1" name="Straight Connector 80">
                  <a:extLst>
                    <a:ext uri="{FF2B5EF4-FFF2-40B4-BE49-F238E27FC236}">
                      <a16:creationId xmlns:a16="http://schemas.microsoft.com/office/drawing/2014/main" id="{8790CF91-B53F-4392-A025-4FE2EBBE0860}"/>
                    </a:ext>
                  </a:extLst>
                </p:cNvPr>
                <p:cNvCxnSpPr>
                  <a:cxnSpLocks/>
                </p:cNvCxnSpPr>
                <p:nvPr/>
              </p:nvCxnSpPr>
              <p:spPr>
                <a:xfrm flipH="1">
                  <a:off x="5079549" y="4785225"/>
                  <a:ext cx="548628" cy="2672875"/>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8790CF91-B53F-4392-A025-4FE2EBBE0860}"/>
                    </a:ext>
                  </a:extLst>
                </p:cNvPr>
                <p:cNvCxnSpPr>
                  <a:cxnSpLocks/>
                </p:cNvCxnSpPr>
                <p:nvPr/>
              </p:nvCxnSpPr>
              <p:spPr>
                <a:xfrm flipH="1">
                  <a:off x="2469502" y="4785225"/>
                  <a:ext cx="2757852" cy="2663501"/>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8790CF91-B53F-4392-A025-4FE2EBBE0860}"/>
                    </a:ext>
                  </a:extLst>
                </p:cNvPr>
                <p:cNvCxnSpPr>
                  <a:cxnSpLocks/>
                </p:cNvCxnSpPr>
                <p:nvPr/>
              </p:nvCxnSpPr>
              <p:spPr>
                <a:xfrm flipH="1">
                  <a:off x="2469502" y="3478634"/>
                  <a:ext cx="2757850" cy="702319"/>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
              <p:nvSpPr>
                <p:cNvPr id="84" name="Rectangle 83"/>
                <p:cNvSpPr/>
                <p:nvPr/>
              </p:nvSpPr>
              <p:spPr>
                <a:xfrm>
                  <a:off x="2469502" y="4180953"/>
                  <a:ext cx="2619105" cy="3271365"/>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1" name="Group 60"/>
              <p:cNvGrpSpPr/>
              <p:nvPr/>
            </p:nvGrpSpPr>
            <p:grpSpPr>
              <a:xfrm>
                <a:off x="4452562" y="3667542"/>
                <a:ext cx="1660034" cy="2145611"/>
                <a:chOff x="3983007" y="2672901"/>
                <a:chExt cx="3635087" cy="4437455"/>
              </a:xfrm>
            </p:grpSpPr>
            <p:grpSp>
              <p:nvGrpSpPr>
                <p:cNvPr id="62" name="Group 61"/>
                <p:cNvGrpSpPr/>
                <p:nvPr/>
              </p:nvGrpSpPr>
              <p:grpSpPr>
                <a:xfrm rot="16200000">
                  <a:off x="3802926" y="4348127"/>
                  <a:ext cx="4437455" cy="1087004"/>
                  <a:chOff x="3255464" y="5196828"/>
                  <a:chExt cx="1760297" cy="358815"/>
                </a:xfrm>
              </p:grpSpPr>
              <p:sp>
                <p:nvSpPr>
                  <p:cNvPr id="72" name="Oval 71"/>
                  <p:cNvSpPr/>
                  <p:nvPr/>
                </p:nvSpPr>
                <p:spPr>
                  <a:xfrm>
                    <a:off x="3284744" y="5196828"/>
                    <a:ext cx="1731017" cy="358815"/>
                  </a:xfrm>
                  <a:prstGeom prst="ellips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6" name="Straight Connector 75"/>
                  <p:cNvCxnSpPr/>
                  <p:nvPr/>
                </p:nvCxnSpPr>
                <p:spPr>
                  <a:xfrm>
                    <a:off x="3255464" y="5377820"/>
                    <a:ext cx="1731016" cy="0"/>
                  </a:xfrm>
                  <a:prstGeom prst="line">
                    <a:avLst/>
                  </a:prstGeom>
                  <a:ln w="19050"/>
                </p:spPr>
                <p:style>
                  <a:lnRef idx="1">
                    <a:schemeClr val="dk1"/>
                  </a:lnRef>
                  <a:fillRef idx="0">
                    <a:schemeClr val="dk1"/>
                  </a:fillRef>
                  <a:effectRef idx="0">
                    <a:schemeClr val="dk1"/>
                  </a:effectRef>
                  <a:fontRef idx="minor">
                    <a:schemeClr val="tx1"/>
                  </a:fontRef>
                </p:style>
              </p:cxnSp>
            </p:grpSp>
            <p:cxnSp>
              <p:nvCxnSpPr>
                <p:cNvPr id="63" name="Straight Connector 62"/>
                <p:cNvCxnSpPr>
                  <a:stCxn id="72" idx="1"/>
                </p:cNvCxnSpPr>
                <p:nvPr/>
              </p:nvCxnSpPr>
              <p:spPr>
                <a:xfrm flipH="1" flipV="1">
                  <a:off x="3983007" y="4709316"/>
                  <a:ext cx="1654332" cy="1688189"/>
                </a:xfrm>
                <a:prstGeom prst="line">
                  <a:avLst/>
                </a:prstGeom>
              </p:spPr>
              <p:style>
                <a:lnRef idx="3">
                  <a:schemeClr val="accent5"/>
                </a:lnRef>
                <a:fillRef idx="0">
                  <a:schemeClr val="accent5"/>
                </a:fillRef>
                <a:effectRef idx="2">
                  <a:schemeClr val="accent5"/>
                </a:effectRef>
                <a:fontRef idx="minor">
                  <a:schemeClr val="tx1"/>
                </a:fontRef>
              </p:style>
            </p:cxnSp>
            <p:cxnSp>
              <p:nvCxnSpPr>
                <p:cNvPr id="65" name="Straight Connector 64"/>
                <p:cNvCxnSpPr/>
                <p:nvPr/>
              </p:nvCxnSpPr>
              <p:spPr>
                <a:xfrm flipH="1">
                  <a:off x="5614460" y="5774128"/>
                  <a:ext cx="902753" cy="592774"/>
                </a:xfrm>
                <a:prstGeom prst="line">
                  <a:avLst/>
                </a:prstGeom>
              </p:spPr>
              <p:style>
                <a:lnRef idx="3">
                  <a:schemeClr val="accent5"/>
                </a:lnRef>
                <a:fillRef idx="0">
                  <a:schemeClr val="accent5"/>
                </a:fillRef>
                <a:effectRef idx="2">
                  <a:schemeClr val="accent5"/>
                </a:effectRef>
                <a:fontRef idx="minor">
                  <a:schemeClr val="tx1"/>
                </a:fontRef>
              </p:style>
            </p:cxnSp>
            <p:sp>
              <p:nvSpPr>
                <p:cNvPr id="67" name="Isosceles Triangle 66"/>
                <p:cNvSpPr/>
                <p:nvPr/>
              </p:nvSpPr>
              <p:spPr>
                <a:xfrm rot="8289908">
                  <a:off x="4683792" y="5364525"/>
                  <a:ext cx="198474" cy="321925"/>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9" name="Straight Connector 68"/>
                <p:cNvCxnSpPr/>
                <p:nvPr/>
              </p:nvCxnSpPr>
              <p:spPr>
                <a:xfrm flipH="1">
                  <a:off x="6507681" y="4571694"/>
                  <a:ext cx="1110413" cy="1208507"/>
                </a:xfrm>
                <a:prstGeom prst="line">
                  <a:avLst/>
                </a:prstGeom>
              </p:spPr>
              <p:style>
                <a:lnRef idx="3">
                  <a:schemeClr val="accent5"/>
                </a:lnRef>
                <a:fillRef idx="0">
                  <a:schemeClr val="accent5"/>
                </a:fillRef>
                <a:effectRef idx="2">
                  <a:schemeClr val="accent5"/>
                </a:effectRef>
                <a:fontRef idx="minor">
                  <a:schemeClr val="tx1"/>
                </a:fontRef>
              </p:style>
            </p:cxnSp>
            <p:sp>
              <p:nvSpPr>
                <p:cNvPr id="71" name="Isosceles Triangle 70"/>
                <p:cNvSpPr/>
                <p:nvPr/>
              </p:nvSpPr>
              <p:spPr>
                <a:xfrm rot="2440402">
                  <a:off x="6835767" y="5160734"/>
                  <a:ext cx="198474" cy="321925"/>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cxnSp>
          <p:nvCxnSpPr>
            <p:cNvPr id="85" name="Straight Connector 84"/>
            <p:cNvCxnSpPr/>
            <p:nvPr/>
          </p:nvCxnSpPr>
          <p:spPr>
            <a:xfrm flipH="1" flipV="1">
              <a:off x="4385842" y="4696748"/>
              <a:ext cx="388476" cy="17842"/>
            </a:xfrm>
            <a:prstGeom prst="line">
              <a:avLst/>
            </a:prstGeom>
            <a:ln w="28575">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86" name="Arc 85"/>
            <p:cNvSpPr/>
            <p:nvPr/>
          </p:nvSpPr>
          <p:spPr>
            <a:xfrm rot="5214926">
              <a:off x="4046956" y="4291235"/>
              <a:ext cx="901056" cy="457843"/>
            </a:xfrm>
            <a:prstGeom prst="arc">
              <a:avLst>
                <a:gd name="adj1" fmla="val 16200000"/>
                <a:gd name="adj2" fmla="val 18674340"/>
              </a:avLst>
            </a:prstGeom>
            <a:noFill/>
            <a:ln w="285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7" name="Rectangle 86"/>
                <p:cNvSpPr/>
                <p:nvPr/>
              </p:nvSpPr>
              <p:spPr>
                <a:xfrm>
                  <a:off x="4628205" y="4393269"/>
                  <a:ext cx="47622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ea typeface="Cambria Math" panose="02040503050406030204" pitchFamily="18" charset="0"/>
                              </a:rPr>
                              <m:t>2</m:t>
                            </m:r>
                          </m:sub>
                        </m:sSub>
                      </m:oMath>
                    </m:oMathPara>
                  </a14:m>
                  <a:endParaRPr lang="en-US" dirty="0"/>
                </a:p>
              </p:txBody>
            </p:sp>
          </mc:Choice>
          <mc:Fallback xmlns="">
            <p:sp>
              <p:nvSpPr>
                <p:cNvPr id="87" name="Rectangle 86"/>
                <p:cNvSpPr>
                  <a:spLocks noRot="1" noChangeAspect="1" noMove="1" noResize="1" noEditPoints="1" noAdjustHandles="1" noChangeArrowheads="1" noChangeShapeType="1" noTextEdit="1"/>
                </p:cNvSpPr>
                <p:nvPr/>
              </p:nvSpPr>
              <p:spPr>
                <a:xfrm>
                  <a:off x="4628205" y="4393269"/>
                  <a:ext cx="476221" cy="369332"/>
                </a:xfrm>
                <a:prstGeom prst="rect">
                  <a:avLst/>
                </a:prstGeom>
                <a:blipFill>
                  <a:blip r:embed="rId9"/>
                  <a:stretch>
                    <a:fillRect b="-3333"/>
                  </a:stretch>
                </a:blipFill>
              </p:spPr>
              <p:txBody>
                <a:bodyPr/>
                <a:lstStyle/>
                <a:p>
                  <a:r>
                    <a:rPr lang="en-US">
                      <a:noFill/>
                    </a:rPr>
                    <a:t> </a:t>
                  </a:r>
                </a:p>
              </p:txBody>
            </p:sp>
          </mc:Fallback>
        </mc:AlternateContent>
      </p:grpSp>
      <p:sp>
        <p:nvSpPr>
          <p:cNvPr id="88" name="TextBox 87">
            <a:extLst>
              <a:ext uri="{FF2B5EF4-FFF2-40B4-BE49-F238E27FC236}">
                <a16:creationId xmlns:a16="http://schemas.microsoft.com/office/drawing/2014/main" id="{2F1600CA-4B79-4351-B014-E38916AD5B18}"/>
              </a:ext>
            </a:extLst>
          </p:cNvPr>
          <p:cNvSpPr txBox="1"/>
          <p:nvPr/>
        </p:nvSpPr>
        <p:spPr>
          <a:xfrm>
            <a:off x="-511521" y="4687107"/>
            <a:ext cx="3066652" cy="369332"/>
          </a:xfrm>
          <a:prstGeom prst="rect">
            <a:avLst/>
          </a:prstGeom>
          <a:noFill/>
          <a:ln w="38100">
            <a:noFill/>
          </a:ln>
        </p:spPr>
        <p:txBody>
          <a:bodyPr wrap="square" rtlCol="0">
            <a:spAutoFit/>
          </a:bodyPr>
          <a:lstStyle/>
          <a:p>
            <a:pPr algn="ctr"/>
            <a:r>
              <a:rPr lang="en-SG" i="1" dirty="0"/>
              <a:t>Not drawn to scale</a:t>
            </a:r>
          </a:p>
        </p:txBody>
      </p:sp>
      <p:pic>
        <p:nvPicPr>
          <p:cNvPr id="95" name="Graphic 46" descr="Warning">
            <a:extLst>
              <a:ext uri="{FF2B5EF4-FFF2-40B4-BE49-F238E27FC236}">
                <a16:creationId xmlns:a16="http://schemas.microsoft.com/office/drawing/2014/main" id="{B0688166-D321-443C-B160-D4F571611B45}"/>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30997" y="4048712"/>
            <a:ext cx="566285" cy="566285"/>
          </a:xfrm>
          <a:prstGeom prst="rect">
            <a:avLst/>
          </a:prstGeom>
        </p:spPr>
      </p:pic>
    </p:spTree>
    <p:extLst>
      <p:ext uri="{BB962C8B-B14F-4D97-AF65-F5344CB8AC3E}">
        <p14:creationId xmlns:p14="http://schemas.microsoft.com/office/powerpoint/2010/main" val="179804638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ipe(right)">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500"/>
                                        <p:tgtEl>
                                          <p:spTgt spid="14"/>
                                        </p:tgtEl>
                                      </p:cBhvr>
                                    </p:animEffect>
                                    <p:set>
                                      <p:cBhvr>
                                        <p:cTn id="17" dur="1" fill="hold">
                                          <p:stCondLst>
                                            <p:cond delay="499"/>
                                          </p:stCondLst>
                                        </p:cTn>
                                        <p:tgtEl>
                                          <p:spTgt spid="14"/>
                                        </p:tgtEl>
                                        <p:attrNameLst>
                                          <p:attrName>style.visibility</p:attrName>
                                        </p:attrNameLst>
                                      </p:cBhvr>
                                      <p:to>
                                        <p:strVal val="hidden"/>
                                      </p:to>
                                    </p:set>
                                  </p:childTnLst>
                                </p:cTn>
                              </p:par>
                              <p:par>
                                <p:cTn id="18" presetID="22" presetClass="exit" presetSubtype="4" fill="hold" grpId="1" nodeType="withEffect">
                                  <p:stCondLst>
                                    <p:cond delay="0"/>
                                  </p:stCondLst>
                                  <p:childTnLst>
                                    <p:animEffect transition="out" filter="wipe(down)">
                                      <p:cBhvr>
                                        <p:cTn id="19" dur="500"/>
                                        <p:tgtEl>
                                          <p:spTgt spid="7"/>
                                        </p:tgtEl>
                                      </p:cBhvr>
                                    </p:animEffect>
                                    <p:set>
                                      <p:cBhvr>
                                        <p:cTn id="20"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Lst>
  </p:timing>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89" name="Straight Connector 88"/>
          <p:cNvCxnSpPr/>
          <p:nvPr/>
        </p:nvCxnSpPr>
        <p:spPr>
          <a:xfrm>
            <a:off x="2487133" y="2845142"/>
            <a:ext cx="3531594" cy="20517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90" name="Isosceles Triangle 89"/>
          <p:cNvSpPr/>
          <p:nvPr/>
        </p:nvSpPr>
        <p:spPr>
          <a:xfrm rot="5686502">
            <a:off x="4121768" y="2813609"/>
            <a:ext cx="172360" cy="255756"/>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1" name="Straight Connector 90"/>
          <p:cNvCxnSpPr/>
          <p:nvPr/>
        </p:nvCxnSpPr>
        <p:spPr>
          <a:xfrm>
            <a:off x="6018727" y="3050318"/>
            <a:ext cx="18924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92" name="Isosceles Triangle 91"/>
          <p:cNvSpPr/>
          <p:nvPr/>
        </p:nvSpPr>
        <p:spPr>
          <a:xfrm rot="5596982">
            <a:off x="6079604" y="2977589"/>
            <a:ext cx="72047" cy="145457"/>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3" name="Straight Connector 92"/>
          <p:cNvCxnSpPr>
            <a:stCxn id="92" idx="0"/>
          </p:cNvCxnSpPr>
          <p:nvPr/>
        </p:nvCxnSpPr>
        <p:spPr>
          <a:xfrm flipV="1">
            <a:off x="6188237" y="2785722"/>
            <a:ext cx="1350007" cy="26876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94" name="Isosceles Triangle 93"/>
          <p:cNvSpPr/>
          <p:nvPr/>
        </p:nvSpPr>
        <p:spPr>
          <a:xfrm rot="4599257">
            <a:off x="7122878" y="2722893"/>
            <a:ext cx="172360" cy="255756"/>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28650" y="377318"/>
            <a:ext cx="7886700" cy="1339970"/>
          </a:xfrm>
        </p:spPr>
        <p:txBody>
          <a:bodyPr/>
          <a:lstStyle/>
          <a:p>
            <a:r>
              <a:rPr lang="en-US" dirty="0"/>
              <a:t>Full Wave Calculation</a:t>
            </a:r>
          </a:p>
        </p:txBody>
      </p:sp>
      <p:sp>
        <p:nvSpPr>
          <p:cNvPr id="4" name="Footer Placeholder 3"/>
          <p:cNvSpPr>
            <a:spLocks noGrp="1"/>
          </p:cNvSpPr>
          <p:nvPr>
            <p:ph type="ftr" sz="quarter" idx="11"/>
          </p:nvPr>
        </p:nvSpPr>
        <p:spPr/>
        <p:txBody>
          <a:bodyPr/>
          <a:lstStyle/>
          <a:p>
            <a:r>
              <a:rPr lang="en-SG" dirty="0"/>
              <a:t>SYPT 2020</a:t>
            </a:r>
          </a:p>
        </p:txBody>
      </p:sp>
      <p:sp>
        <p:nvSpPr>
          <p:cNvPr id="5" name="Slide Number Placeholder 4"/>
          <p:cNvSpPr>
            <a:spLocks noGrp="1"/>
          </p:cNvSpPr>
          <p:nvPr>
            <p:ph type="sldNum" sz="quarter" idx="4"/>
          </p:nvPr>
        </p:nvSpPr>
        <p:spPr/>
        <p:txBody>
          <a:bodyPr/>
          <a:lstStyle/>
          <a:p>
            <a:fld id="{D524B6CE-5D57-4459-A907-3F1D5BE11E1F}" type="slidenum">
              <a:rPr lang="en-SG" smtClean="0">
                <a:solidFill>
                  <a:prstClr val="black"/>
                </a:solidFill>
              </a:rPr>
              <a:pPr/>
              <a:t>57</a:t>
            </a:fld>
            <a:endParaRPr lang="en-SG" dirty="0">
              <a:solidFill>
                <a:prstClr val="black"/>
              </a:solidFill>
            </a:endParaRPr>
          </a:p>
        </p:txBody>
      </p:sp>
      <p:grpSp>
        <p:nvGrpSpPr>
          <p:cNvPr id="41" name="Group 40">
            <a:extLst>
              <a:ext uri="{FF2B5EF4-FFF2-40B4-BE49-F238E27FC236}">
                <a16:creationId xmlns:a16="http://schemas.microsoft.com/office/drawing/2014/main" id="{0E3A7137-AA01-4EB1-BD3A-2A487073D941}"/>
              </a:ext>
            </a:extLst>
          </p:cNvPr>
          <p:cNvGrpSpPr/>
          <p:nvPr/>
        </p:nvGrpSpPr>
        <p:grpSpPr>
          <a:xfrm>
            <a:off x="1183167" y="6269881"/>
            <a:ext cx="6777665" cy="344469"/>
            <a:chOff x="164165" y="6353803"/>
            <a:chExt cx="6777665" cy="344469"/>
          </a:xfrm>
        </p:grpSpPr>
        <p:sp>
          <p:nvSpPr>
            <p:cNvPr id="48" name="TextBox 47">
              <a:extLst>
                <a:ext uri="{FF2B5EF4-FFF2-40B4-BE49-F238E27FC236}">
                  <a16:creationId xmlns:a16="http://schemas.microsoft.com/office/drawing/2014/main" id="{80AAD0A4-97ED-4120-A4C9-E6B44E876CC9}"/>
                </a:ext>
              </a:extLst>
            </p:cNvPr>
            <p:cNvSpPr txBox="1"/>
            <p:nvPr/>
          </p:nvSpPr>
          <p:spPr>
            <a:xfrm>
              <a:off x="2189065" y="6353804"/>
              <a:ext cx="1034963" cy="307777"/>
            </a:xfrm>
            <a:prstGeom prst="rect">
              <a:avLst/>
            </a:prstGeom>
            <a:noFill/>
          </p:spPr>
          <p:txBody>
            <a:bodyPr wrap="none" rtlCol="0">
              <a:spAutoFit/>
            </a:bodyPr>
            <a:lstStyle/>
            <a:p>
              <a:pPr algn="ctr"/>
              <a:r>
                <a:rPr lang="en-SG" sz="1400" dirty="0">
                  <a:ea typeface="Segoe UI" charset="0"/>
                  <a:cs typeface="Segoe UI" charset="0"/>
                </a:rPr>
                <a:t>Qualitative</a:t>
              </a:r>
            </a:p>
          </p:txBody>
        </p:sp>
        <p:sp>
          <p:nvSpPr>
            <p:cNvPr id="50" name="TextBox 49">
              <a:extLst>
                <a:ext uri="{FF2B5EF4-FFF2-40B4-BE49-F238E27FC236}">
                  <a16:creationId xmlns:a16="http://schemas.microsoft.com/office/drawing/2014/main" id="{CB06E594-14E8-4349-A3B2-51B1C83AB8C8}"/>
                </a:ext>
              </a:extLst>
            </p:cNvPr>
            <p:cNvSpPr txBox="1"/>
            <p:nvPr/>
          </p:nvSpPr>
          <p:spPr>
            <a:xfrm>
              <a:off x="3860508" y="6353803"/>
              <a:ext cx="1153586" cy="307777"/>
            </a:xfrm>
            <a:prstGeom prst="rect">
              <a:avLst/>
            </a:prstGeom>
            <a:noFill/>
            <a:ln>
              <a:noFill/>
            </a:ln>
          </p:spPr>
          <p:txBody>
            <a:bodyPr wrap="none" rtlCol="0">
              <a:spAutoFit/>
            </a:bodyPr>
            <a:lstStyle/>
            <a:p>
              <a:pPr algn="ctr"/>
              <a:r>
                <a:rPr lang="en-SG" sz="1400" b="0" dirty="0">
                  <a:ln>
                    <a:noFill/>
                  </a:ln>
                  <a:solidFill>
                    <a:srgbClr val="C00000"/>
                  </a:solidFill>
                  <a:latin typeface="Segoe UI" charset="0"/>
                  <a:ea typeface="Segoe UI" charset="0"/>
                  <a:cs typeface="Segoe UI" charset="0"/>
                </a:rPr>
                <a:t>Quantitative</a:t>
              </a:r>
            </a:p>
          </p:txBody>
        </p:sp>
        <p:sp>
          <p:nvSpPr>
            <p:cNvPr id="51" name="TextBox 50">
              <a:extLst>
                <a:ext uri="{FF2B5EF4-FFF2-40B4-BE49-F238E27FC236}">
                  <a16:creationId xmlns:a16="http://schemas.microsoft.com/office/drawing/2014/main" id="{E642D2CC-CF26-46EF-A352-43F1F7A7DE0E}"/>
                </a:ext>
              </a:extLst>
            </p:cNvPr>
            <p:cNvSpPr txBox="1"/>
            <p:nvPr/>
          </p:nvSpPr>
          <p:spPr>
            <a:xfrm>
              <a:off x="5612553" y="6353803"/>
              <a:ext cx="1034257" cy="307777"/>
            </a:xfrm>
            <a:prstGeom prst="rect">
              <a:avLst/>
            </a:prstGeom>
            <a:noFill/>
          </p:spPr>
          <p:txBody>
            <a:bodyPr wrap="none" rtlCol="0">
              <a:spAutoFit/>
            </a:bodyPr>
            <a:lstStyle/>
            <a:p>
              <a:pPr algn="ctr"/>
              <a:r>
                <a:rPr lang="en-SG" sz="1400" dirty="0"/>
                <a:t>Conclusion</a:t>
              </a:r>
            </a:p>
          </p:txBody>
        </p:sp>
        <p:cxnSp>
          <p:nvCxnSpPr>
            <p:cNvPr id="52" name="Straight Connector 51">
              <a:extLst>
                <a:ext uri="{FF2B5EF4-FFF2-40B4-BE49-F238E27FC236}">
                  <a16:creationId xmlns:a16="http://schemas.microsoft.com/office/drawing/2014/main" id="{3C5A11E0-5486-4291-BAFC-4703AFFBA72B}"/>
                </a:ext>
              </a:extLst>
            </p:cNvPr>
            <p:cNvCxnSpPr>
              <a:cxnSpLocks/>
            </p:cNvCxnSpPr>
            <p:nvPr/>
          </p:nvCxnSpPr>
          <p:spPr>
            <a:xfrm flipV="1">
              <a:off x="164165" y="6695222"/>
              <a:ext cx="1624295" cy="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C038DE49-FC64-4960-AFBE-A134066B0299}"/>
                </a:ext>
              </a:extLst>
            </p:cNvPr>
            <p:cNvSpPr txBox="1"/>
            <p:nvPr/>
          </p:nvSpPr>
          <p:spPr>
            <a:xfrm>
              <a:off x="407967" y="6353806"/>
              <a:ext cx="1131335" cy="307777"/>
            </a:xfrm>
            <a:prstGeom prst="rect">
              <a:avLst/>
            </a:prstGeom>
            <a:noFill/>
          </p:spPr>
          <p:txBody>
            <a:bodyPr wrap="none" rtlCol="0">
              <a:spAutoFit/>
            </a:bodyPr>
            <a:lstStyle/>
            <a:p>
              <a:pPr algn="ctr"/>
              <a:r>
                <a:rPr lang="en-SG" sz="1400" dirty="0">
                  <a:cs typeface="Segoe UI Semibold" panose="020B0702040204020203" pitchFamily="34" charset="0"/>
                </a:rPr>
                <a:t>Introduction</a:t>
              </a:r>
            </a:p>
          </p:txBody>
        </p:sp>
        <p:cxnSp>
          <p:nvCxnSpPr>
            <p:cNvPr id="60" name="Straight Connector 59">
              <a:extLst>
                <a:ext uri="{FF2B5EF4-FFF2-40B4-BE49-F238E27FC236}">
                  <a16:creationId xmlns:a16="http://schemas.microsoft.com/office/drawing/2014/main" id="{0B173E45-F167-485F-A5F6-AE1D1B0940DF}"/>
                </a:ext>
              </a:extLst>
            </p:cNvPr>
            <p:cNvCxnSpPr>
              <a:cxnSpLocks/>
            </p:cNvCxnSpPr>
            <p:nvPr/>
          </p:nvCxnSpPr>
          <p:spPr>
            <a:xfrm flipV="1">
              <a:off x="1880544" y="6695220"/>
              <a:ext cx="1624295" cy="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2D103EE8-4103-4552-9545-15389E7BA077}"/>
                </a:ext>
              </a:extLst>
            </p:cNvPr>
            <p:cNvCxnSpPr>
              <a:cxnSpLocks/>
            </p:cNvCxnSpPr>
            <p:nvPr/>
          </p:nvCxnSpPr>
          <p:spPr>
            <a:xfrm flipV="1">
              <a:off x="3596923" y="6698270"/>
              <a:ext cx="1624295" cy="2"/>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A421A564-AF8E-4A82-B1BF-AC07D1BFBC26}"/>
                </a:ext>
              </a:extLst>
            </p:cNvPr>
            <p:cNvCxnSpPr>
              <a:cxnSpLocks/>
            </p:cNvCxnSpPr>
            <p:nvPr/>
          </p:nvCxnSpPr>
          <p:spPr>
            <a:xfrm flipV="1">
              <a:off x="5317535" y="6695218"/>
              <a:ext cx="1624295" cy="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43" name="Picture 4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9598">
            <a:off x="5727451" y="740561"/>
            <a:ext cx="1804463" cy="1402920"/>
          </a:xfrm>
          <a:prstGeom prst="rect">
            <a:avLst/>
          </a:prstGeom>
        </p:spPr>
      </p:pic>
      <p:pic>
        <p:nvPicPr>
          <p:cNvPr id="24" name="Picture 2" descr="Image result for dark cardboard"/>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b="11609"/>
          <a:stretch/>
        </p:blipFill>
        <p:spPr bwMode="auto">
          <a:xfrm>
            <a:off x="1766868" y="1857638"/>
            <a:ext cx="791436" cy="2010179"/>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p:cNvSpPr txBox="1"/>
          <p:nvPr/>
        </p:nvSpPr>
        <p:spPr>
          <a:xfrm>
            <a:off x="7343667" y="1034493"/>
            <a:ext cx="853063" cy="369332"/>
          </a:xfrm>
          <a:prstGeom prst="rect">
            <a:avLst/>
          </a:prstGeom>
          <a:solidFill>
            <a:srgbClr val="FFC524">
              <a:alpha val="73000"/>
            </a:srgbClr>
          </a:solidFill>
          <a:ln w="38100">
            <a:solidFill>
              <a:schemeClr val="tx1"/>
            </a:solidFill>
          </a:ln>
        </p:spPr>
        <p:txBody>
          <a:bodyPr wrap="square" rtlCol="0">
            <a:spAutoFit/>
          </a:bodyPr>
          <a:lstStyle/>
          <a:p>
            <a:pPr algn="ctr"/>
            <a:r>
              <a:rPr lang="en-US" i="1" dirty="0"/>
              <a:t>Laser</a:t>
            </a:r>
          </a:p>
        </p:txBody>
      </p:sp>
      <p:sp>
        <p:nvSpPr>
          <p:cNvPr id="27" name="TextBox 26"/>
          <p:cNvSpPr txBox="1"/>
          <p:nvPr/>
        </p:nvSpPr>
        <p:spPr>
          <a:xfrm>
            <a:off x="497035" y="2523425"/>
            <a:ext cx="1007190" cy="646331"/>
          </a:xfrm>
          <a:prstGeom prst="rect">
            <a:avLst/>
          </a:prstGeom>
          <a:solidFill>
            <a:srgbClr val="FFC524">
              <a:alpha val="73000"/>
            </a:srgbClr>
          </a:solidFill>
          <a:ln w="38100">
            <a:solidFill>
              <a:schemeClr val="tx1"/>
            </a:solidFill>
          </a:ln>
        </p:spPr>
        <p:txBody>
          <a:bodyPr wrap="square" rtlCol="0">
            <a:spAutoFit/>
          </a:bodyPr>
          <a:lstStyle/>
          <a:p>
            <a:r>
              <a:rPr lang="en-US" i="1" dirty="0"/>
              <a:t>Dark Surface</a:t>
            </a:r>
          </a:p>
        </p:txBody>
      </p:sp>
      <p:cxnSp>
        <p:nvCxnSpPr>
          <p:cNvPr id="23" name="Straight Connector 22"/>
          <p:cNvCxnSpPr/>
          <p:nvPr/>
        </p:nvCxnSpPr>
        <p:spPr>
          <a:xfrm flipH="1">
            <a:off x="2568246" y="1682420"/>
            <a:ext cx="3411288" cy="116835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45" name="Isosceles Triangle 44"/>
          <p:cNvSpPr/>
          <p:nvPr/>
        </p:nvSpPr>
        <p:spPr>
          <a:xfrm rot="14806161">
            <a:off x="4263392" y="2119033"/>
            <a:ext cx="172360" cy="255756"/>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rot="19812807">
            <a:off x="2484472" y="2793228"/>
            <a:ext cx="141319" cy="14026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p:cNvSpPr/>
          <p:nvPr/>
        </p:nvSpPr>
        <p:spPr>
          <a:xfrm>
            <a:off x="6113348" y="2456750"/>
            <a:ext cx="669075" cy="69540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p:cNvSpPr/>
          <p:nvPr/>
        </p:nvSpPr>
        <p:spPr>
          <a:xfrm>
            <a:off x="5979534" y="2456750"/>
            <a:ext cx="267629" cy="695408"/>
          </a:xfrm>
          <a:prstGeom prst="ellips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p:cNvSpPr/>
          <p:nvPr/>
        </p:nvSpPr>
        <p:spPr>
          <a:xfrm>
            <a:off x="6782423" y="2275337"/>
            <a:ext cx="815548" cy="938457"/>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TextBox 78"/>
          <p:cNvSpPr txBox="1"/>
          <p:nvPr/>
        </p:nvSpPr>
        <p:spPr>
          <a:xfrm>
            <a:off x="6711455" y="1803358"/>
            <a:ext cx="999144" cy="369332"/>
          </a:xfrm>
          <a:prstGeom prst="rect">
            <a:avLst/>
          </a:prstGeom>
          <a:solidFill>
            <a:srgbClr val="FFC524">
              <a:alpha val="73000"/>
            </a:srgbClr>
          </a:solidFill>
          <a:ln w="38100">
            <a:solidFill>
              <a:schemeClr val="tx1"/>
            </a:solidFill>
          </a:ln>
        </p:spPr>
        <p:txBody>
          <a:bodyPr wrap="square" rtlCol="0">
            <a:spAutoFit/>
          </a:bodyPr>
          <a:lstStyle/>
          <a:p>
            <a:r>
              <a:rPr lang="en-US" i="1" dirty="0"/>
              <a:t>Camera</a:t>
            </a:r>
          </a:p>
        </p:txBody>
      </p:sp>
      <p:sp>
        <p:nvSpPr>
          <p:cNvPr id="80" name="TextBox 79"/>
          <p:cNvSpPr txBox="1"/>
          <p:nvPr/>
        </p:nvSpPr>
        <p:spPr>
          <a:xfrm>
            <a:off x="6941518" y="3029128"/>
            <a:ext cx="1538162" cy="369332"/>
          </a:xfrm>
          <a:prstGeom prst="rect">
            <a:avLst/>
          </a:prstGeom>
          <a:solidFill>
            <a:srgbClr val="FFC524">
              <a:alpha val="73000"/>
            </a:srgbClr>
          </a:solidFill>
          <a:ln w="38100">
            <a:solidFill>
              <a:schemeClr val="tx1"/>
            </a:solidFill>
          </a:ln>
        </p:spPr>
        <p:txBody>
          <a:bodyPr wrap="square" rtlCol="0">
            <a:spAutoFit/>
          </a:bodyPr>
          <a:lstStyle/>
          <a:p>
            <a:r>
              <a:rPr lang="en-US" i="1" dirty="0"/>
              <a:t>Image Sensor</a:t>
            </a:r>
          </a:p>
        </p:txBody>
      </p:sp>
      <p:sp>
        <p:nvSpPr>
          <p:cNvPr id="57" name="Oval 56"/>
          <p:cNvSpPr/>
          <p:nvPr/>
        </p:nvSpPr>
        <p:spPr>
          <a:xfrm rot="19812807">
            <a:off x="5970297" y="1586414"/>
            <a:ext cx="141319" cy="14026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p:cNvSpPr/>
          <p:nvPr/>
        </p:nvSpPr>
        <p:spPr>
          <a:xfrm rot="19812807">
            <a:off x="7528908" y="2680486"/>
            <a:ext cx="141319" cy="14026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3" name="TextBox 72"/>
              <p:cNvSpPr txBox="1"/>
              <p:nvPr/>
            </p:nvSpPr>
            <p:spPr>
              <a:xfrm>
                <a:off x="2175545" y="5694834"/>
                <a:ext cx="4986557" cy="307777"/>
              </a:xfrm>
              <a:prstGeom prst="rect">
                <a:avLst/>
              </a:prstGeom>
              <a:noFill/>
              <a:ln w="38100">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ea typeface="Cambria Math" panose="02040503050406030204" pitchFamily="18" charset="0"/>
                        </a:rPr>
                        <m:t>𝛼</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𝑥</m:t>
                      </m:r>
                      <m:r>
                        <a:rPr lang="en-US" sz="2000" b="0" i="1" smtClean="0">
                          <a:latin typeface="Cambria Math" panose="02040503050406030204" pitchFamily="18" charset="0"/>
                          <a:ea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𝑍𝑜𝑠𝑖𝑛</m:t>
                      </m:r>
                      <m:d>
                        <m:dPr>
                          <m:ctrlPr>
                            <a:rPr lang="en-US" sz="2000" b="0" i="1" smtClean="0">
                              <a:latin typeface="Cambria Math" panose="02040503050406030204" pitchFamily="18" charset="0"/>
                              <a:ea typeface="Cambria Math" panose="02040503050406030204" pitchFamily="18" charset="0"/>
                            </a:rPr>
                          </m:ctrlPr>
                        </m:dPr>
                        <m:e>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𝜃</m:t>
                              </m:r>
                            </m:e>
                            <m:sub>
                              <m:r>
                                <a:rPr lang="en-US" sz="2000" b="0" i="1" smtClean="0">
                                  <a:latin typeface="Cambria Math" panose="02040503050406030204" pitchFamily="18" charset="0"/>
                                  <a:ea typeface="Cambria Math" panose="02040503050406030204" pitchFamily="18" charset="0"/>
                                </a:rPr>
                                <m:t>1</m:t>
                              </m:r>
                            </m:sub>
                          </m:sSub>
                        </m:e>
                      </m:d>
                      <m:r>
                        <a:rPr lang="en-US" sz="2000" b="0" i="1" smtClean="0">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𝐷𝑠𝑖𝑛</m:t>
                      </m:r>
                      <m:d>
                        <m:dPr>
                          <m:ctrlPr>
                            <a:rPr lang="en-US" sz="2000" i="1">
                              <a:latin typeface="Cambria Math" panose="02040503050406030204" pitchFamily="18" charset="0"/>
                              <a:ea typeface="Cambria Math" panose="02040503050406030204" pitchFamily="18" charset="0"/>
                            </a:rPr>
                          </m:ctrlPr>
                        </m:dPr>
                        <m:e>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𝜃</m:t>
                              </m:r>
                            </m:e>
                            <m:sub>
                              <m:r>
                                <a:rPr lang="en-US" sz="2000" i="1">
                                  <a:latin typeface="Cambria Math" panose="02040503050406030204" pitchFamily="18" charset="0"/>
                                  <a:ea typeface="Cambria Math" panose="02040503050406030204" pitchFamily="18" charset="0"/>
                                </a:rPr>
                                <m:t>2</m:t>
                              </m:r>
                            </m:sub>
                          </m:sSub>
                        </m:e>
                      </m:d>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𝑍𝑟𝑠𝑖𝑛</m:t>
                      </m:r>
                      <m:d>
                        <m:dPr>
                          <m:ctrlPr>
                            <a:rPr lang="en-US" sz="2000" i="1">
                              <a:latin typeface="Cambria Math" panose="02040503050406030204" pitchFamily="18" charset="0"/>
                              <a:ea typeface="Cambria Math" panose="02040503050406030204" pitchFamily="18" charset="0"/>
                            </a:rPr>
                          </m:ctrlPr>
                        </m:dPr>
                        <m:e>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𝜃</m:t>
                              </m:r>
                            </m:e>
                            <m:sub>
                              <m:r>
                                <a:rPr lang="en-US" sz="2000" b="0" i="1" smtClean="0">
                                  <a:latin typeface="Cambria Math" panose="02040503050406030204" pitchFamily="18" charset="0"/>
                                  <a:ea typeface="Cambria Math" panose="02040503050406030204" pitchFamily="18" charset="0"/>
                                </a:rPr>
                                <m:t>3</m:t>
                              </m:r>
                            </m:sub>
                          </m:sSub>
                        </m:e>
                      </m:d>
                    </m:oMath>
                  </m:oMathPara>
                </a14:m>
                <a:endParaRPr lang="en-US" sz="2000" i="1" dirty="0"/>
              </a:p>
            </p:txBody>
          </p:sp>
        </mc:Choice>
        <mc:Fallback xmlns="">
          <p:sp>
            <p:nvSpPr>
              <p:cNvPr id="73" name="TextBox 72"/>
              <p:cNvSpPr txBox="1">
                <a:spLocks noRot="1" noChangeAspect="1" noMove="1" noResize="1" noEditPoints="1" noAdjustHandles="1" noChangeArrowheads="1" noChangeShapeType="1" noTextEdit="1"/>
              </p:cNvSpPr>
              <p:nvPr/>
            </p:nvSpPr>
            <p:spPr>
              <a:xfrm>
                <a:off x="2175545" y="5694834"/>
                <a:ext cx="4986557" cy="307777"/>
              </a:xfrm>
              <a:prstGeom prst="rect">
                <a:avLst/>
              </a:prstGeom>
              <a:blipFill>
                <a:blip r:embed="rId5"/>
                <a:stretch>
                  <a:fillRect b="-19608"/>
                </a:stretch>
              </a:blipFill>
              <a:ln w="3810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4" name="TextBox 73"/>
              <p:cNvSpPr txBox="1"/>
              <p:nvPr/>
            </p:nvSpPr>
            <p:spPr>
              <a:xfrm>
                <a:off x="2909982" y="2692701"/>
                <a:ext cx="738601" cy="307777"/>
              </a:xfrm>
              <a:prstGeom prst="rect">
                <a:avLst/>
              </a:prstGeom>
              <a:noFill/>
              <a:ln w="38100">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m:t>
                      </m:r>
                      <m:r>
                        <a:rPr lang="en-US" sz="2000" b="0" i="1" smtClean="0">
                          <a:latin typeface="Cambria Math" panose="02040503050406030204" pitchFamily="18" charset="0"/>
                        </a:rPr>
                        <m:t>𝑥</m:t>
                      </m:r>
                      <m:r>
                        <a:rPr lang="en-US" sz="2000" b="0" i="1" smtClean="0">
                          <a:latin typeface="Cambria Math" panose="02040503050406030204" pitchFamily="18" charset="0"/>
                        </a:rPr>
                        <m:t>,</m:t>
                      </m:r>
                      <m:r>
                        <a:rPr lang="en-US" sz="2000" b="0" i="1" smtClean="0">
                          <a:latin typeface="Cambria Math" panose="02040503050406030204" pitchFamily="18" charset="0"/>
                        </a:rPr>
                        <m:t>𝑦</m:t>
                      </m:r>
                      <m:r>
                        <a:rPr lang="en-US" sz="2000" b="0" i="1" smtClean="0">
                          <a:latin typeface="Cambria Math" panose="02040503050406030204" pitchFamily="18" charset="0"/>
                        </a:rPr>
                        <m:t>) </m:t>
                      </m:r>
                    </m:oMath>
                  </m:oMathPara>
                </a14:m>
                <a:endParaRPr lang="en-US" sz="2000" i="1" dirty="0"/>
              </a:p>
            </p:txBody>
          </p:sp>
        </mc:Choice>
        <mc:Fallback xmlns="">
          <p:sp>
            <p:nvSpPr>
              <p:cNvPr id="74" name="TextBox 73"/>
              <p:cNvSpPr txBox="1">
                <a:spLocks noRot="1" noChangeAspect="1" noMove="1" noResize="1" noEditPoints="1" noAdjustHandles="1" noChangeArrowheads="1" noChangeShapeType="1" noTextEdit="1"/>
              </p:cNvSpPr>
              <p:nvPr/>
            </p:nvSpPr>
            <p:spPr>
              <a:xfrm>
                <a:off x="2909982" y="2692701"/>
                <a:ext cx="738601" cy="307777"/>
              </a:xfrm>
              <a:prstGeom prst="rect">
                <a:avLst/>
              </a:prstGeom>
              <a:blipFill>
                <a:blip r:embed="rId6"/>
                <a:stretch>
                  <a:fillRect l="-10656" r="-2459" b="-40000"/>
                </a:stretch>
              </a:blipFill>
              <a:ln w="3810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5" name="TextBox 74"/>
              <p:cNvSpPr txBox="1"/>
              <p:nvPr/>
            </p:nvSpPr>
            <p:spPr>
              <a:xfrm>
                <a:off x="7720883" y="2573726"/>
                <a:ext cx="758797" cy="307777"/>
              </a:xfrm>
              <a:prstGeom prst="rect">
                <a:avLst/>
              </a:prstGeom>
              <a:noFill/>
              <a:ln w="38100">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𝛼</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𝛽</m:t>
                      </m:r>
                      <m:r>
                        <a:rPr lang="en-US" sz="2000" b="0" i="1" smtClean="0">
                          <a:latin typeface="Cambria Math" panose="02040503050406030204" pitchFamily="18" charset="0"/>
                        </a:rPr>
                        <m:t>) </m:t>
                      </m:r>
                    </m:oMath>
                  </m:oMathPara>
                </a14:m>
                <a:endParaRPr lang="en-US" sz="2000" i="1" dirty="0"/>
              </a:p>
            </p:txBody>
          </p:sp>
        </mc:Choice>
        <mc:Fallback xmlns="">
          <p:sp>
            <p:nvSpPr>
              <p:cNvPr id="75" name="TextBox 74"/>
              <p:cNvSpPr txBox="1">
                <a:spLocks noRot="1" noChangeAspect="1" noMove="1" noResize="1" noEditPoints="1" noAdjustHandles="1" noChangeArrowheads="1" noChangeShapeType="1" noTextEdit="1"/>
              </p:cNvSpPr>
              <p:nvPr/>
            </p:nvSpPr>
            <p:spPr>
              <a:xfrm>
                <a:off x="7720883" y="2573726"/>
                <a:ext cx="758797" cy="307777"/>
              </a:xfrm>
              <a:prstGeom prst="rect">
                <a:avLst/>
              </a:prstGeom>
              <a:blipFill>
                <a:blip r:embed="rId7"/>
                <a:stretch>
                  <a:fillRect l="-11290" r="-4032" b="-37255"/>
                </a:stretch>
              </a:blipFill>
              <a:ln w="38100">
                <a:noFill/>
              </a:ln>
            </p:spPr>
            <p:txBody>
              <a:bodyPr/>
              <a:lstStyle/>
              <a:p>
                <a:r>
                  <a:rPr lang="en-US">
                    <a:noFill/>
                  </a:rPr>
                  <a:t> </a:t>
                </a:r>
              </a:p>
            </p:txBody>
          </p:sp>
        </mc:Fallback>
      </mc:AlternateContent>
      <p:sp>
        <p:nvSpPr>
          <p:cNvPr id="7" name="Rectangle 6"/>
          <p:cNvSpPr/>
          <p:nvPr/>
        </p:nvSpPr>
        <p:spPr>
          <a:xfrm>
            <a:off x="5944791" y="5662199"/>
            <a:ext cx="1140540" cy="390881"/>
          </a:xfrm>
          <a:prstGeom prst="rect">
            <a:avLst/>
          </a:prstGeom>
          <a:noFill/>
          <a:ln w="38100">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p:cNvGrpSpPr/>
          <p:nvPr/>
        </p:nvGrpSpPr>
        <p:grpSpPr>
          <a:xfrm>
            <a:off x="3406911" y="2384064"/>
            <a:ext cx="2910748" cy="2666398"/>
            <a:chOff x="3406911" y="2384064"/>
            <a:chExt cx="2910748" cy="2666398"/>
          </a:xfrm>
        </p:grpSpPr>
        <p:grpSp>
          <p:nvGrpSpPr>
            <p:cNvPr id="55" name="Group 54"/>
            <p:cNvGrpSpPr/>
            <p:nvPr/>
          </p:nvGrpSpPr>
          <p:grpSpPr>
            <a:xfrm>
              <a:off x="3406911" y="2384064"/>
              <a:ext cx="2910748" cy="2666398"/>
              <a:chOff x="4176729" y="3158841"/>
              <a:chExt cx="2910748" cy="2666398"/>
            </a:xfrm>
          </p:grpSpPr>
          <p:grpSp>
            <p:nvGrpSpPr>
              <p:cNvPr id="56" name="Group 55"/>
              <p:cNvGrpSpPr/>
              <p:nvPr/>
            </p:nvGrpSpPr>
            <p:grpSpPr>
              <a:xfrm>
                <a:off x="4176729" y="3158841"/>
                <a:ext cx="2910748" cy="2666398"/>
                <a:chOff x="2469502" y="3478634"/>
                <a:chExt cx="3158676" cy="3979466"/>
              </a:xfrm>
            </p:grpSpPr>
            <p:cxnSp>
              <p:nvCxnSpPr>
                <p:cNvPr id="77" name="Straight Connector 76">
                  <a:extLst>
                    <a:ext uri="{FF2B5EF4-FFF2-40B4-BE49-F238E27FC236}">
                      <a16:creationId xmlns:a16="http://schemas.microsoft.com/office/drawing/2014/main" id="{8790CF91-B53F-4392-A025-4FE2EBBE0860}"/>
                    </a:ext>
                  </a:extLst>
                </p:cNvPr>
                <p:cNvCxnSpPr>
                  <a:cxnSpLocks/>
                </p:cNvCxnSpPr>
                <p:nvPr/>
              </p:nvCxnSpPr>
              <p:spPr>
                <a:xfrm flipH="1">
                  <a:off x="5088606" y="3478635"/>
                  <a:ext cx="539572" cy="690294"/>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
              <p:nvSpPr>
                <p:cNvPr id="78" name="Rectangle 77"/>
                <p:cNvSpPr/>
                <p:nvPr/>
              </p:nvSpPr>
              <p:spPr>
                <a:xfrm>
                  <a:off x="5227352" y="3478635"/>
                  <a:ext cx="400823" cy="1306590"/>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1" name="Straight Connector 80">
                  <a:extLst>
                    <a:ext uri="{FF2B5EF4-FFF2-40B4-BE49-F238E27FC236}">
                      <a16:creationId xmlns:a16="http://schemas.microsoft.com/office/drawing/2014/main" id="{8790CF91-B53F-4392-A025-4FE2EBBE0860}"/>
                    </a:ext>
                  </a:extLst>
                </p:cNvPr>
                <p:cNvCxnSpPr>
                  <a:cxnSpLocks/>
                </p:cNvCxnSpPr>
                <p:nvPr/>
              </p:nvCxnSpPr>
              <p:spPr>
                <a:xfrm flipH="1">
                  <a:off x="5079549" y="4785225"/>
                  <a:ext cx="548628" cy="2672875"/>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8790CF91-B53F-4392-A025-4FE2EBBE0860}"/>
                    </a:ext>
                  </a:extLst>
                </p:cNvPr>
                <p:cNvCxnSpPr>
                  <a:cxnSpLocks/>
                </p:cNvCxnSpPr>
                <p:nvPr/>
              </p:nvCxnSpPr>
              <p:spPr>
                <a:xfrm flipH="1">
                  <a:off x="2469502" y="4785225"/>
                  <a:ext cx="2757852" cy="2663501"/>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8790CF91-B53F-4392-A025-4FE2EBBE0860}"/>
                    </a:ext>
                  </a:extLst>
                </p:cNvPr>
                <p:cNvCxnSpPr>
                  <a:cxnSpLocks/>
                </p:cNvCxnSpPr>
                <p:nvPr/>
              </p:nvCxnSpPr>
              <p:spPr>
                <a:xfrm flipH="1">
                  <a:off x="2469502" y="3478634"/>
                  <a:ext cx="2757850" cy="702319"/>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
              <p:nvSpPr>
                <p:cNvPr id="84" name="Rectangle 83"/>
                <p:cNvSpPr/>
                <p:nvPr/>
              </p:nvSpPr>
              <p:spPr>
                <a:xfrm>
                  <a:off x="2469502" y="4180953"/>
                  <a:ext cx="2619105" cy="3271365"/>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1" name="Group 60"/>
              <p:cNvGrpSpPr/>
              <p:nvPr/>
            </p:nvGrpSpPr>
            <p:grpSpPr>
              <a:xfrm>
                <a:off x="4452562" y="3667542"/>
                <a:ext cx="1660034" cy="2145611"/>
                <a:chOff x="3983007" y="2672901"/>
                <a:chExt cx="3635087" cy="4437455"/>
              </a:xfrm>
            </p:grpSpPr>
            <p:grpSp>
              <p:nvGrpSpPr>
                <p:cNvPr id="62" name="Group 61"/>
                <p:cNvGrpSpPr/>
                <p:nvPr/>
              </p:nvGrpSpPr>
              <p:grpSpPr>
                <a:xfrm rot="16200000">
                  <a:off x="3802926" y="4348127"/>
                  <a:ext cx="4437455" cy="1087004"/>
                  <a:chOff x="3255464" y="5196828"/>
                  <a:chExt cx="1760297" cy="358815"/>
                </a:xfrm>
              </p:grpSpPr>
              <p:sp>
                <p:nvSpPr>
                  <p:cNvPr id="72" name="Oval 71"/>
                  <p:cNvSpPr/>
                  <p:nvPr/>
                </p:nvSpPr>
                <p:spPr>
                  <a:xfrm>
                    <a:off x="3284744" y="5196828"/>
                    <a:ext cx="1731017" cy="358815"/>
                  </a:xfrm>
                  <a:prstGeom prst="ellips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6" name="Straight Connector 75"/>
                  <p:cNvCxnSpPr/>
                  <p:nvPr/>
                </p:nvCxnSpPr>
                <p:spPr>
                  <a:xfrm>
                    <a:off x="3255464" y="5377820"/>
                    <a:ext cx="1731016" cy="0"/>
                  </a:xfrm>
                  <a:prstGeom prst="line">
                    <a:avLst/>
                  </a:prstGeom>
                  <a:ln w="19050"/>
                </p:spPr>
                <p:style>
                  <a:lnRef idx="1">
                    <a:schemeClr val="dk1"/>
                  </a:lnRef>
                  <a:fillRef idx="0">
                    <a:schemeClr val="dk1"/>
                  </a:fillRef>
                  <a:effectRef idx="0">
                    <a:schemeClr val="dk1"/>
                  </a:effectRef>
                  <a:fontRef idx="minor">
                    <a:schemeClr val="tx1"/>
                  </a:fontRef>
                </p:style>
              </p:cxnSp>
            </p:grpSp>
            <p:cxnSp>
              <p:nvCxnSpPr>
                <p:cNvPr id="63" name="Straight Connector 62"/>
                <p:cNvCxnSpPr>
                  <a:stCxn id="72" idx="1"/>
                </p:cNvCxnSpPr>
                <p:nvPr/>
              </p:nvCxnSpPr>
              <p:spPr>
                <a:xfrm flipH="1" flipV="1">
                  <a:off x="3983007" y="4709316"/>
                  <a:ext cx="1654332" cy="1688189"/>
                </a:xfrm>
                <a:prstGeom prst="line">
                  <a:avLst/>
                </a:prstGeom>
              </p:spPr>
              <p:style>
                <a:lnRef idx="3">
                  <a:schemeClr val="accent5"/>
                </a:lnRef>
                <a:fillRef idx="0">
                  <a:schemeClr val="accent5"/>
                </a:fillRef>
                <a:effectRef idx="2">
                  <a:schemeClr val="accent5"/>
                </a:effectRef>
                <a:fontRef idx="minor">
                  <a:schemeClr val="tx1"/>
                </a:fontRef>
              </p:style>
            </p:cxnSp>
            <p:cxnSp>
              <p:nvCxnSpPr>
                <p:cNvPr id="65" name="Straight Connector 64"/>
                <p:cNvCxnSpPr/>
                <p:nvPr/>
              </p:nvCxnSpPr>
              <p:spPr>
                <a:xfrm flipH="1">
                  <a:off x="5614460" y="5774128"/>
                  <a:ext cx="902753" cy="592774"/>
                </a:xfrm>
                <a:prstGeom prst="line">
                  <a:avLst/>
                </a:prstGeom>
              </p:spPr>
              <p:style>
                <a:lnRef idx="3">
                  <a:schemeClr val="accent5"/>
                </a:lnRef>
                <a:fillRef idx="0">
                  <a:schemeClr val="accent5"/>
                </a:fillRef>
                <a:effectRef idx="2">
                  <a:schemeClr val="accent5"/>
                </a:effectRef>
                <a:fontRef idx="minor">
                  <a:schemeClr val="tx1"/>
                </a:fontRef>
              </p:style>
            </p:cxnSp>
            <p:sp>
              <p:nvSpPr>
                <p:cNvPr id="67" name="Isosceles Triangle 66"/>
                <p:cNvSpPr/>
                <p:nvPr/>
              </p:nvSpPr>
              <p:spPr>
                <a:xfrm rot="8289908">
                  <a:off x="4683792" y="5364525"/>
                  <a:ext cx="198474" cy="321925"/>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9" name="Straight Connector 68"/>
                <p:cNvCxnSpPr/>
                <p:nvPr/>
              </p:nvCxnSpPr>
              <p:spPr>
                <a:xfrm flipH="1">
                  <a:off x="6507681" y="4571694"/>
                  <a:ext cx="1110413" cy="1208507"/>
                </a:xfrm>
                <a:prstGeom prst="line">
                  <a:avLst/>
                </a:prstGeom>
              </p:spPr>
              <p:style>
                <a:lnRef idx="3">
                  <a:schemeClr val="accent5"/>
                </a:lnRef>
                <a:fillRef idx="0">
                  <a:schemeClr val="accent5"/>
                </a:fillRef>
                <a:effectRef idx="2">
                  <a:schemeClr val="accent5"/>
                </a:effectRef>
                <a:fontRef idx="minor">
                  <a:schemeClr val="tx1"/>
                </a:fontRef>
              </p:style>
            </p:cxnSp>
            <p:sp>
              <p:nvSpPr>
                <p:cNvPr id="71" name="Isosceles Triangle 70"/>
                <p:cNvSpPr/>
                <p:nvPr/>
              </p:nvSpPr>
              <p:spPr>
                <a:xfrm rot="2440402">
                  <a:off x="6835767" y="5160734"/>
                  <a:ext cx="198474" cy="321925"/>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cxnSp>
          <p:nvCxnSpPr>
            <p:cNvPr id="85" name="Straight Connector 84"/>
            <p:cNvCxnSpPr/>
            <p:nvPr/>
          </p:nvCxnSpPr>
          <p:spPr>
            <a:xfrm flipH="1" flipV="1">
              <a:off x="4830481" y="4393830"/>
              <a:ext cx="388476" cy="17842"/>
            </a:xfrm>
            <a:prstGeom prst="line">
              <a:avLst/>
            </a:prstGeom>
            <a:ln w="28575">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86" name="Arc 85"/>
            <p:cNvSpPr/>
            <p:nvPr/>
          </p:nvSpPr>
          <p:spPr>
            <a:xfrm rot="5214926">
              <a:off x="4397498" y="3980525"/>
              <a:ext cx="901056" cy="457843"/>
            </a:xfrm>
            <a:prstGeom prst="arc">
              <a:avLst>
                <a:gd name="adj1" fmla="val 16200000"/>
                <a:gd name="adj2" fmla="val 18674340"/>
              </a:avLst>
            </a:prstGeom>
            <a:noFill/>
            <a:ln w="285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7" name="Rectangle 86"/>
                <p:cNvSpPr/>
                <p:nvPr/>
              </p:nvSpPr>
              <p:spPr>
                <a:xfrm>
                  <a:off x="5030253" y="4054164"/>
                  <a:ext cx="47622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ea typeface="Cambria Math" panose="02040503050406030204" pitchFamily="18" charset="0"/>
                              </a:rPr>
                              <m:t>3</m:t>
                            </m:r>
                          </m:sub>
                        </m:sSub>
                      </m:oMath>
                    </m:oMathPara>
                  </a14:m>
                  <a:endParaRPr lang="en-US" dirty="0"/>
                </a:p>
              </p:txBody>
            </p:sp>
          </mc:Choice>
          <mc:Fallback xmlns="">
            <p:sp>
              <p:nvSpPr>
                <p:cNvPr id="87" name="Rectangle 86"/>
                <p:cNvSpPr>
                  <a:spLocks noRot="1" noChangeAspect="1" noMove="1" noResize="1" noEditPoints="1" noAdjustHandles="1" noChangeArrowheads="1" noChangeShapeType="1" noTextEdit="1"/>
                </p:cNvSpPr>
                <p:nvPr/>
              </p:nvSpPr>
              <p:spPr>
                <a:xfrm>
                  <a:off x="5030253" y="4054164"/>
                  <a:ext cx="476220" cy="369332"/>
                </a:xfrm>
                <a:prstGeom prst="rect">
                  <a:avLst/>
                </a:prstGeom>
                <a:blipFill>
                  <a:blip r:embed="rId8"/>
                  <a:stretch>
                    <a:fillRect b="-1639"/>
                  </a:stretch>
                </a:blipFill>
              </p:spPr>
              <p:txBody>
                <a:bodyPr/>
                <a:lstStyle/>
                <a:p>
                  <a:r>
                    <a:rPr lang="en-US">
                      <a:noFill/>
                    </a:rPr>
                    <a:t> </a:t>
                  </a:r>
                </a:p>
              </p:txBody>
            </p:sp>
          </mc:Fallback>
        </mc:AlternateContent>
      </p:grpSp>
      <p:sp>
        <p:nvSpPr>
          <p:cNvPr id="88" name="Isosceles Triangle 87"/>
          <p:cNvSpPr/>
          <p:nvPr/>
        </p:nvSpPr>
        <p:spPr>
          <a:xfrm rot="3252796">
            <a:off x="4566690" y="4474974"/>
            <a:ext cx="90637" cy="155658"/>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TextBox 94">
            <a:extLst>
              <a:ext uri="{FF2B5EF4-FFF2-40B4-BE49-F238E27FC236}">
                <a16:creationId xmlns:a16="http://schemas.microsoft.com/office/drawing/2014/main" id="{2F1600CA-4B79-4351-B014-E38916AD5B18}"/>
              </a:ext>
            </a:extLst>
          </p:cNvPr>
          <p:cNvSpPr txBox="1"/>
          <p:nvPr/>
        </p:nvSpPr>
        <p:spPr>
          <a:xfrm>
            <a:off x="-511521" y="4687107"/>
            <a:ext cx="3066652" cy="369332"/>
          </a:xfrm>
          <a:prstGeom prst="rect">
            <a:avLst/>
          </a:prstGeom>
          <a:noFill/>
          <a:ln w="38100">
            <a:noFill/>
          </a:ln>
        </p:spPr>
        <p:txBody>
          <a:bodyPr wrap="square" rtlCol="0">
            <a:spAutoFit/>
          </a:bodyPr>
          <a:lstStyle/>
          <a:p>
            <a:pPr algn="ctr"/>
            <a:r>
              <a:rPr lang="en-SG" i="1" dirty="0"/>
              <a:t>Not drawn to scale</a:t>
            </a:r>
          </a:p>
        </p:txBody>
      </p:sp>
      <p:pic>
        <p:nvPicPr>
          <p:cNvPr id="96" name="Graphic 46" descr="Warning">
            <a:extLst>
              <a:ext uri="{FF2B5EF4-FFF2-40B4-BE49-F238E27FC236}">
                <a16:creationId xmlns:a16="http://schemas.microsoft.com/office/drawing/2014/main" id="{B0688166-D321-443C-B160-D4F571611B45}"/>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30997" y="4048712"/>
            <a:ext cx="566285" cy="566285"/>
          </a:xfrm>
          <a:prstGeom prst="rect">
            <a:avLst/>
          </a:prstGeom>
        </p:spPr>
      </p:pic>
    </p:spTree>
    <p:extLst>
      <p:ext uri="{BB962C8B-B14F-4D97-AF65-F5344CB8AC3E}">
        <p14:creationId xmlns:p14="http://schemas.microsoft.com/office/powerpoint/2010/main" val="418813035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ipe(right)">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1" nodeType="clickEffect">
                                  <p:stCondLst>
                                    <p:cond delay="0"/>
                                  </p:stCondLst>
                                  <p:childTnLst>
                                    <p:animEffect transition="out" filter="fade">
                                      <p:cBhvr>
                                        <p:cTn id="16" dur="500"/>
                                        <p:tgtEl>
                                          <p:spTgt spid="7"/>
                                        </p:tgtEl>
                                      </p:cBhvr>
                                    </p:animEffect>
                                    <p:set>
                                      <p:cBhvr>
                                        <p:cTn id="17" dur="1" fill="hold">
                                          <p:stCondLst>
                                            <p:cond delay="499"/>
                                          </p:stCondLst>
                                        </p:cTn>
                                        <p:tgtEl>
                                          <p:spTgt spid="7"/>
                                        </p:tgtEl>
                                        <p:attrNameLst>
                                          <p:attrName>style.visibility</p:attrName>
                                        </p:attrNameLst>
                                      </p:cBhvr>
                                      <p:to>
                                        <p:strVal val="hidden"/>
                                      </p:to>
                                    </p:set>
                                  </p:childTnLst>
                                </p:cTn>
                              </p:par>
                              <p:par>
                                <p:cTn id="18" presetID="10" presetClass="exit" presetSubtype="0" fill="hold" nodeType="withEffect">
                                  <p:stCondLst>
                                    <p:cond delay="0"/>
                                  </p:stCondLst>
                                  <p:childTnLst>
                                    <p:animEffect transition="out" filter="fade">
                                      <p:cBhvr>
                                        <p:cTn id="19" dur="500"/>
                                        <p:tgtEl>
                                          <p:spTgt spid="14"/>
                                        </p:tgtEl>
                                      </p:cBhvr>
                                    </p:animEffect>
                                    <p:set>
                                      <p:cBhvr>
                                        <p:cTn id="20" dur="1" fill="hold">
                                          <p:stCondLst>
                                            <p:cond delay="4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Lst>
  </p:timing>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6" name="Oval 65"/>
          <p:cNvSpPr/>
          <p:nvPr/>
        </p:nvSpPr>
        <p:spPr>
          <a:xfrm>
            <a:off x="5979534" y="2456750"/>
            <a:ext cx="267629" cy="695408"/>
          </a:xfrm>
          <a:prstGeom prst="ellips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28650" y="377318"/>
            <a:ext cx="7886700" cy="1339970"/>
          </a:xfrm>
        </p:spPr>
        <p:txBody>
          <a:bodyPr/>
          <a:lstStyle/>
          <a:p>
            <a:r>
              <a:rPr lang="en-US" dirty="0"/>
              <a:t>Full Wave Calculation</a:t>
            </a:r>
          </a:p>
        </p:txBody>
      </p:sp>
      <p:sp>
        <p:nvSpPr>
          <p:cNvPr id="4" name="Footer Placeholder 3"/>
          <p:cNvSpPr>
            <a:spLocks noGrp="1"/>
          </p:cNvSpPr>
          <p:nvPr>
            <p:ph type="ftr" sz="quarter" idx="11"/>
          </p:nvPr>
        </p:nvSpPr>
        <p:spPr/>
        <p:txBody>
          <a:bodyPr/>
          <a:lstStyle/>
          <a:p>
            <a:r>
              <a:rPr lang="en-SG" dirty="0"/>
              <a:t>SYPT 2020</a:t>
            </a:r>
          </a:p>
        </p:txBody>
      </p:sp>
      <p:sp>
        <p:nvSpPr>
          <p:cNvPr id="5" name="Slide Number Placeholder 4"/>
          <p:cNvSpPr>
            <a:spLocks noGrp="1"/>
          </p:cNvSpPr>
          <p:nvPr>
            <p:ph type="sldNum" sz="quarter" idx="4"/>
          </p:nvPr>
        </p:nvSpPr>
        <p:spPr/>
        <p:txBody>
          <a:bodyPr/>
          <a:lstStyle/>
          <a:p>
            <a:fld id="{D524B6CE-5D57-4459-A907-3F1D5BE11E1F}" type="slidenum">
              <a:rPr lang="en-SG" smtClean="0">
                <a:solidFill>
                  <a:prstClr val="black"/>
                </a:solidFill>
              </a:rPr>
              <a:pPr/>
              <a:t>58</a:t>
            </a:fld>
            <a:endParaRPr lang="en-SG" dirty="0">
              <a:solidFill>
                <a:prstClr val="black"/>
              </a:solidFill>
            </a:endParaRPr>
          </a:p>
        </p:txBody>
      </p:sp>
      <p:grpSp>
        <p:nvGrpSpPr>
          <p:cNvPr id="41" name="Group 40">
            <a:extLst>
              <a:ext uri="{FF2B5EF4-FFF2-40B4-BE49-F238E27FC236}">
                <a16:creationId xmlns:a16="http://schemas.microsoft.com/office/drawing/2014/main" id="{0E3A7137-AA01-4EB1-BD3A-2A487073D941}"/>
              </a:ext>
            </a:extLst>
          </p:cNvPr>
          <p:cNvGrpSpPr/>
          <p:nvPr/>
        </p:nvGrpSpPr>
        <p:grpSpPr>
          <a:xfrm>
            <a:off x="1183167" y="6269881"/>
            <a:ext cx="6777665" cy="344469"/>
            <a:chOff x="164165" y="6353803"/>
            <a:chExt cx="6777665" cy="344469"/>
          </a:xfrm>
        </p:grpSpPr>
        <p:sp>
          <p:nvSpPr>
            <p:cNvPr id="48" name="TextBox 47">
              <a:extLst>
                <a:ext uri="{FF2B5EF4-FFF2-40B4-BE49-F238E27FC236}">
                  <a16:creationId xmlns:a16="http://schemas.microsoft.com/office/drawing/2014/main" id="{80AAD0A4-97ED-4120-A4C9-E6B44E876CC9}"/>
                </a:ext>
              </a:extLst>
            </p:cNvPr>
            <p:cNvSpPr txBox="1"/>
            <p:nvPr/>
          </p:nvSpPr>
          <p:spPr>
            <a:xfrm>
              <a:off x="2189065" y="6353804"/>
              <a:ext cx="1034963" cy="307777"/>
            </a:xfrm>
            <a:prstGeom prst="rect">
              <a:avLst/>
            </a:prstGeom>
            <a:noFill/>
          </p:spPr>
          <p:txBody>
            <a:bodyPr wrap="none" rtlCol="0">
              <a:spAutoFit/>
            </a:bodyPr>
            <a:lstStyle/>
            <a:p>
              <a:pPr algn="ctr"/>
              <a:r>
                <a:rPr lang="en-SG" sz="1400" dirty="0">
                  <a:ea typeface="Segoe UI" charset="0"/>
                  <a:cs typeface="Segoe UI" charset="0"/>
                </a:rPr>
                <a:t>Qualitative</a:t>
              </a:r>
            </a:p>
          </p:txBody>
        </p:sp>
        <p:sp>
          <p:nvSpPr>
            <p:cNvPr id="50" name="TextBox 49">
              <a:extLst>
                <a:ext uri="{FF2B5EF4-FFF2-40B4-BE49-F238E27FC236}">
                  <a16:creationId xmlns:a16="http://schemas.microsoft.com/office/drawing/2014/main" id="{CB06E594-14E8-4349-A3B2-51B1C83AB8C8}"/>
                </a:ext>
              </a:extLst>
            </p:cNvPr>
            <p:cNvSpPr txBox="1"/>
            <p:nvPr/>
          </p:nvSpPr>
          <p:spPr>
            <a:xfrm>
              <a:off x="3860508" y="6353803"/>
              <a:ext cx="1153586" cy="307777"/>
            </a:xfrm>
            <a:prstGeom prst="rect">
              <a:avLst/>
            </a:prstGeom>
            <a:noFill/>
            <a:ln>
              <a:noFill/>
            </a:ln>
          </p:spPr>
          <p:txBody>
            <a:bodyPr wrap="none" rtlCol="0">
              <a:spAutoFit/>
            </a:bodyPr>
            <a:lstStyle/>
            <a:p>
              <a:pPr algn="ctr"/>
              <a:r>
                <a:rPr lang="en-SG" sz="1400" b="0" dirty="0">
                  <a:ln>
                    <a:noFill/>
                  </a:ln>
                  <a:solidFill>
                    <a:srgbClr val="C00000"/>
                  </a:solidFill>
                  <a:latin typeface="Segoe UI" charset="0"/>
                  <a:ea typeface="Segoe UI" charset="0"/>
                  <a:cs typeface="Segoe UI" charset="0"/>
                </a:rPr>
                <a:t>Quantitative</a:t>
              </a:r>
            </a:p>
          </p:txBody>
        </p:sp>
        <p:sp>
          <p:nvSpPr>
            <p:cNvPr id="51" name="TextBox 50">
              <a:extLst>
                <a:ext uri="{FF2B5EF4-FFF2-40B4-BE49-F238E27FC236}">
                  <a16:creationId xmlns:a16="http://schemas.microsoft.com/office/drawing/2014/main" id="{E642D2CC-CF26-46EF-A352-43F1F7A7DE0E}"/>
                </a:ext>
              </a:extLst>
            </p:cNvPr>
            <p:cNvSpPr txBox="1"/>
            <p:nvPr/>
          </p:nvSpPr>
          <p:spPr>
            <a:xfrm>
              <a:off x="5612553" y="6353803"/>
              <a:ext cx="1034257" cy="307777"/>
            </a:xfrm>
            <a:prstGeom prst="rect">
              <a:avLst/>
            </a:prstGeom>
            <a:noFill/>
          </p:spPr>
          <p:txBody>
            <a:bodyPr wrap="none" rtlCol="0">
              <a:spAutoFit/>
            </a:bodyPr>
            <a:lstStyle/>
            <a:p>
              <a:pPr algn="ctr"/>
              <a:r>
                <a:rPr lang="en-SG" sz="1400" dirty="0"/>
                <a:t>Conclusion</a:t>
              </a:r>
            </a:p>
          </p:txBody>
        </p:sp>
        <p:cxnSp>
          <p:nvCxnSpPr>
            <p:cNvPr id="52" name="Straight Connector 51">
              <a:extLst>
                <a:ext uri="{FF2B5EF4-FFF2-40B4-BE49-F238E27FC236}">
                  <a16:creationId xmlns:a16="http://schemas.microsoft.com/office/drawing/2014/main" id="{3C5A11E0-5486-4291-BAFC-4703AFFBA72B}"/>
                </a:ext>
              </a:extLst>
            </p:cNvPr>
            <p:cNvCxnSpPr>
              <a:cxnSpLocks/>
            </p:cNvCxnSpPr>
            <p:nvPr/>
          </p:nvCxnSpPr>
          <p:spPr>
            <a:xfrm flipV="1">
              <a:off x="164165" y="6695222"/>
              <a:ext cx="1624295" cy="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C038DE49-FC64-4960-AFBE-A134066B0299}"/>
                </a:ext>
              </a:extLst>
            </p:cNvPr>
            <p:cNvSpPr txBox="1"/>
            <p:nvPr/>
          </p:nvSpPr>
          <p:spPr>
            <a:xfrm>
              <a:off x="407967" y="6353806"/>
              <a:ext cx="1131335" cy="307777"/>
            </a:xfrm>
            <a:prstGeom prst="rect">
              <a:avLst/>
            </a:prstGeom>
            <a:noFill/>
          </p:spPr>
          <p:txBody>
            <a:bodyPr wrap="none" rtlCol="0">
              <a:spAutoFit/>
            </a:bodyPr>
            <a:lstStyle/>
            <a:p>
              <a:pPr algn="ctr"/>
              <a:r>
                <a:rPr lang="en-SG" sz="1400" dirty="0">
                  <a:cs typeface="Segoe UI Semibold" panose="020B0702040204020203" pitchFamily="34" charset="0"/>
                </a:rPr>
                <a:t>Introduction</a:t>
              </a:r>
            </a:p>
          </p:txBody>
        </p:sp>
        <p:cxnSp>
          <p:nvCxnSpPr>
            <p:cNvPr id="60" name="Straight Connector 59">
              <a:extLst>
                <a:ext uri="{FF2B5EF4-FFF2-40B4-BE49-F238E27FC236}">
                  <a16:creationId xmlns:a16="http://schemas.microsoft.com/office/drawing/2014/main" id="{0B173E45-F167-485F-A5F6-AE1D1B0940DF}"/>
                </a:ext>
              </a:extLst>
            </p:cNvPr>
            <p:cNvCxnSpPr>
              <a:cxnSpLocks/>
            </p:cNvCxnSpPr>
            <p:nvPr/>
          </p:nvCxnSpPr>
          <p:spPr>
            <a:xfrm flipV="1">
              <a:off x="1880544" y="6695220"/>
              <a:ext cx="1624295" cy="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2D103EE8-4103-4552-9545-15389E7BA077}"/>
                </a:ext>
              </a:extLst>
            </p:cNvPr>
            <p:cNvCxnSpPr>
              <a:cxnSpLocks/>
            </p:cNvCxnSpPr>
            <p:nvPr/>
          </p:nvCxnSpPr>
          <p:spPr>
            <a:xfrm flipV="1">
              <a:off x="3596923" y="6698270"/>
              <a:ext cx="1624295" cy="2"/>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A421A564-AF8E-4A82-B1BF-AC07D1BFBC26}"/>
                </a:ext>
              </a:extLst>
            </p:cNvPr>
            <p:cNvCxnSpPr>
              <a:cxnSpLocks/>
            </p:cNvCxnSpPr>
            <p:nvPr/>
          </p:nvCxnSpPr>
          <p:spPr>
            <a:xfrm flipV="1">
              <a:off x="5317535" y="6695218"/>
              <a:ext cx="1624295" cy="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43" name="Picture 4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9598">
            <a:off x="5727451" y="740561"/>
            <a:ext cx="1804463" cy="1402920"/>
          </a:xfrm>
          <a:prstGeom prst="rect">
            <a:avLst/>
          </a:prstGeom>
        </p:spPr>
      </p:pic>
      <p:pic>
        <p:nvPicPr>
          <p:cNvPr id="24" name="Picture 2" descr="Image result for dark cardboard"/>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b="11609"/>
          <a:stretch/>
        </p:blipFill>
        <p:spPr bwMode="auto">
          <a:xfrm>
            <a:off x="1766868" y="1857638"/>
            <a:ext cx="791436" cy="2010179"/>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p:cNvSpPr txBox="1"/>
          <p:nvPr/>
        </p:nvSpPr>
        <p:spPr>
          <a:xfrm>
            <a:off x="7343667" y="1034493"/>
            <a:ext cx="853063" cy="369332"/>
          </a:xfrm>
          <a:prstGeom prst="rect">
            <a:avLst/>
          </a:prstGeom>
          <a:solidFill>
            <a:srgbClr val="FFC524">
              <a:alpha val="73000"/>
            </a:srgbClr>
          </a:solidFill>
          <a:ln w="38100">
            <a:solidFill>
              <a:schemeClr val="tx1"/>
            </a:solidFill>
          </a:ln>
        </p:spPr>
        <p:txBody>
          <a:bodyPr wrap="square" rtlCol="0">
            <a:spAutoFit/>
          </a:bodyPr>
          <a:lstStyle/>
          <a:p>
            <a:pPr algn="ctr"/>
            <a:r>
              <a:rPr lang="en-US" i="1" dirty="0"/>
              <a:t>Laser</a:t>
            </a:r>
          </a:p>
        </p:txBody>
      </p:sp>
      <p:sp>
        <p:nvSpPr>
          <p:cNvPr id="27" name="TextBox 26"/>
          <p:cNvSpPr txBox="1"/>
          <p:nvPr/>
        </p:nvSpPr>
        <p:spPr>
          <a:xfrm>
            <a:off x="497035" y="2523425"/>
            <a:ext cx="1007190" cy="646331"/>
          </a:xfrm>
          <a:prstGeom prst="rect">
            <a:avLst/>
          </a:prstGeom>
          <a:solidFill>
            <a:srgbClr val="FFC524">
              <a:alpha val="73000"/>
            </a:srgbClr>
          </a:solidFill>
          <a:ln w="38100">
            <a:solidFill>
              <a:schemeClr val="tx1"/>
            </a:solidFill>
          </a:ln>
        </p:spPr>
        <p:txBody>
          <a:bodyPr wrap="square" rtlCol="0">
            <a:spAutoFit/>
          </a:bodyPr>
          <a:lstStyle/>
          <a:p>
            <a:r>
              <a:rPr lang="en-US" i="1" dirty="0"/>
              <a:t>Dark Surface</a:t>
            </a:r>
          </a:p>
        </p:txBody>
      </p:sp>
      <p:cxnSp>
        <p:nvCxnSpPr>
          <p:cNvPr id="23" name="Straight Connector 22"/>
          <p:cNvCxnSpPr/>
          <p:nvPr/>
        </p:nvCxnSpPr>
        <p:spPr>
          <a:xfrm flipH="1">
            <a:off x="2568246" y="1682420"/>
            <a:ext cx="3411288" cy="116835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45" name="Isosceles Triangle 44"/>
          <p:cNvSpPr/>
          <p:nvPr/>
        </p:nvSpPr>
        <p:spPr>
          <a:xfrm rot="14806161">
            <a:off x="4263392" y="2119033"/>
            <a:ext cx="172360" cy="255756"/>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rot="19812807">
            <a:off x="2484472" y="2793228"/>
            <a:ext cx="141319" cy="14026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p:cNvSpPr/>
          <p:nvPr/>
        </p:nvSpPr>
        <p:spPr>
          <a:xfrm>
            <a:off x="6113348" y="2456750"/>
            <a:ext cx="669075" cy="69540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p:cNvSpPr/>
          <p:nvPr/>
        </p:nvSpPr>
        <p:spPr>
          <a:xfrm>
            <a:off x="6782423" y="2275337"/>
            <a:ext cx="815548" cy="938457"/>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TextBox 78"/>
          <p:cNvSpPr txBox="1"/>
          <p:nvPr/>
        </p:nvSpPr>
        <p:spPr>
          <a:xfrm>
            <a:off x="6711455" y="1803358"/>
            <a:ext cx="999144" cy="369332"/>
          </a:xfrm>
          <a:prstGeom prst="rect">
            <a:avLst/>
          </a:prstGeom>
          <a:solidFill>
            <a:srgbClr val="FFC524">
              <a:alpha val="73000"/>
            </a:srgbClr>
          </a:solidFill>
          <a:ln w="38100">
            <a:solidFill>
              <a:schemeClr val="tx1"/>
            </a:solidFill>
          </a:ln>
        </p:spPr>
        <p:txBody>
          <a:bodyPr wrap="square" rtlCol="0">
            <a:spAutoFit/>
          </a:bodyPr>
          <a:lstStyle/>
          <a:p>
            <a:r>
              <a:rPr lang="en-US" i="1" dirty="0"/>
              <a:t>Camera</a:t>
            </a:r>
          </a:p>
        </p:txBody>
      </p:sp>
      <p:sp>
        <p:nvSpPr>
          <p:cNvPr id="80" name="TextBox 79"/>
          <p:cNvSpPr txBox="1"/>
          <p:nvPr/>
        </p:nvSpPr>
        <p:spPr>
          <a:xfrm>
            <a:off x="6941518" y="3029128"/>
            <a:ext cx="1538162" cy="369332"/>
          </a:xfrm>
          <a:prstGeom prst="rect">
            <a:avLst/>
          </a:prstGeom>
          <a:solidFill>
            <a:srgbClr val="FFC524">
              <a:alpha val="73000"/>
            </a:srgbClr>
          </a:solidFill>
          <a:ln w="38100">
            <a:solidFill>
              <a:schemeClr val="tx1"/>
            </a:solidFill>
          </a:ln>
        </p:spPr>
        <p:txBody>
          <a:bodyPr wrap="square" rtlCol="0">
            <a:spAutoFit/>
          </a:bodyPr>
          <a:lstStyle/>
          <a:p>
            <a:r>
              <a:rPr lang="en-US" i="1" dirty="0"/>
              <a:t>Image Sensor</a:t>
            </a:r>
          </a:p>
        </p:txBody>
      </p:sp>
      <p:sp>
        <p:nvSpPr>
          <p:cNvPr id="57" name="Oval 56"/>
          <p:cNvSpPr/>
          <p:nvPr/>
        </p:nvSpPr>
        <p:spPr>
          <a:xfrm rot="19812807">
            <a:off x="5970297" y="1586414"/>
            <a:ext cx="141319" cy="14026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p:cNvSpPr/>
          <p:nvPr/>
        </p:nvSpPr>
        <p:spPr>
          <a:xfrm rot="19812807">
            <a:off x="7528908" y="2680486"/>
            <a:ext cx="141319" cy="14026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3" name="TextBox 72"/>
              <p:cNvSpPr txBox="1"/>
              <p:nvPr/>
            </p:nvSpPr>
            <p:spPr>
              <a:xfrm>
                <a:off x="2162586" y="4478079"/>
                <a:ext cx="4986557" cy="307777"/>
              </a:xfrm>
              <a:prstGeom prst="rect">
                <a:avLst/>
              </a:prstGeom>
              <a:noFill/>
              <a:ln w="38100">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ea typeface="Cambria Math" panose="02040503050406030204" pitchFamily="18" charset="0"/>
                        </a:rPr>
                        <m:t>𝛼</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𝑥</m:t>
                      </m:r>
                      <m:r>
                        <a:rPr lang="en-US" sz="2000" b="0" i="1" smtClean="0">
                          <a:latin typeface="Cambria Math" panose="02040503050406030204" pitchFamily="18" charset="0"/>
                          <a:ea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𝑍𝑜𝑠𝑖𝑛</m:t>
                      </m:r>
                      <m:d>
                        <m:dPr>
                          <m:ctrlPr>
                            <a:rPr lang="en-US" sz="2000" b="0" i="1" smtClean="0">
                              <a:latin typeface="Cambria Math" panose="02040503050406030204" pitchFamily="18" charset="0"/>
                              <a:ea typeface="Cambria Math" panose="02040503050406030204" pitchFamily="18" charset="0"/>
                            </a:rPr>
                          </m:ctrlPr>
                        </m:dPr>
                        <m:e>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𝜃</m:t>
                              </m:r>
                            </m:e>
                            <m:sub>
                              <m:r>
                                <a:rPr lang="en-US" sz="2000" b="0" i="1" smtClean="0">
                                  <a:latin typeface="Cambria Math" panose="02040503050406030204" pitchFamily="18" charset="0"/>
                                  <a:ea typeface="Cambria Math" panose="02040503050406030204" pitchFamily="18" charset="0"/>
                                </a:rPr>
                                <m:t>1</m:t>
                              </m:r>
                            </m:sub>
                          </m:sSub>
                        </m:e>
                      </m:d>
                      <m:r>
                        <a:rPr lang="en-US" sz="2000" b="0" i="1" smtClean="0">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𝐷𝑠𝑖𝑛</m:t>
                      </m:r>
                      <m:d>
                        <m:dPr>
                          <m:ctrlPr>
                            <a:rPr lang="en-US" sz="2000" i="1">
                              <a:latin typeface="Cambria Math" panose="02040503050406030204" pitchFamily="18" charset="0"/>
                              <a:ea typeface="Cambria Math" panose="02040503050406030204" pitchFamily="18" charset="0"/>
                            </a:rPr>
                          </m:ctrlPr>
                        </m:dPr>
                        <m:e>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𝜃</m:t>
                              </m:r>
                            </m:e>
                            <m:sub>
                              <m:r>
                                <a:rPr lang="en-US" sz="2000" i="1">
                                  <a:latin typeface="Cambria Math" panose="02040503050406030204" pitchFamily="18" charset="0"/>
                                  <a:ea typeface="Cambria Math" panose="02040503050406030204" pitchFamily="18" charset="0"/>
                                </a:rPr>
                                <m:t>2</m:t>
                              </m:r>
                            </m:sub>
                          </m:sSub>
                        </m:e>
                      </m:d>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𝑍𝑟𝑠𝑖𝑛</m:t>
                      </m:r>
                      <m:d>
                        <m:dPr>
                          <m:ctrlPr>
                            <a:rPr lang="en-US" sz="2000" i="1">
                              <a:latin typeface="Cambria Math" panose="02040503050406030204" pitchFamily="18" charset="0"/>
                              <a:ea typeface="Cambria Math" panose="02040503050406030204" pitchFamily="18" charset="0"/>
                            </a:rPr>
                          </m:ctrlPr>
                        </m:dPr>
                        <m:e>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𝜃</m:t>
                              </m:r>
                            </m:e>
                            <m:sub>
                              <m:r>
                                <a:rPr lang="en-US" sz="2000" b="0" i="1" smtClean="0">
                                  <a:latin typeface="Cambria Math" panose="02040503050406030204" pitchFamily="18" charset="0"/>
                                  <a:ea typeface="Cambria Math" panose="02040503050406030204" pitchFamily="18" charset="0"/>
                                </a:rPr>
                                <m:t>3</m:t>
                              </m:r>
                            </m:sub>
                          </m:sSub>
                        </m:e>
                      </m:d>
                    </m:oMath>
                  </m:oMathPara>
                </a14:m>
                <a:endParaRPr lang="en-US" sz="2000" i="1" dirty="0"/>
              </a:p>
            </p:txBody>
          </p:sp>
        </mc:Choice>
        <mc:Fallback xmlns="">
          <p:sp>
            <p:nvSpPr>
              <p:cNvPr id="73" name="TextBox 72"/>
              <p:cNvSpPr txBox="1">
                <a:spLocks noRot="1" noChangeAspect="1" noMove="1" noResize="1" noEditPoints="1" noAdjustHandles="1" noChangeArrowheads="1" noChangeShapeType="1" noTextEdit="1"/>
              </p:cNvSpPr>
              <p:nvPr/>
            </p:nvSpPr>
            <p:spPr>
              <a:xfrm>
                <a:off x="2162586" y="4478079"/>
                <a:ext cx="4986557" cy="307777"/>
              </a:xfrm>
              <a:prstGeom prst="rect">
                <a:avLst/>
              </a:prstGeom>
              <a:blipFill>
                <a:blip r:embed="rId5"/>
                <a:stretch>
                  <a:fillRect b="-20000"/>
                </a:stretch>
              </a:blipFill>
              <a:ln w="3810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5" name="TextBox 74"/>
              <p:cNvSpPr txBox="1"/>
              <p:nvPr/>
            </p:nvSpPr>
            <p:spPr>
              <a:xfrm>
                <a:off x="7720883" y="2573726"/>
                <a:ext cx="758797" cy="307777"/>
              </a:xfrm>
              <a:prstGeom prst="rect">
                <a:avLst/>
              </a:prstGeom>
              <a:noFill/>
              <a:ln w="38100">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𝛼</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𝛽</m:t>
                      </m:r>
                      <m:r>
                        <a:rPr lang="en-US" sz="2000" b="0" i="1" smtClean="0">
                          <a:latin typeface="Cambria Math" panose="02040503050406030204" pitchFamily="18" charset="0"/>
                        </a:rPr>
                        <m:t>) </m:t>
                      </m:r>
                    </m:oMath>
                  </m:oMathPara>
                </a14:m>
                <a:endParaRPr lang="en-US" sz="2000" i="1" dirty="0"/>
              </a:p>
            </p:txBody>
          </p:sp>
        </mc:Choice>
        <mc:Fallback xmlns="">
          <p:sp>
            <p:nvSpPr>
              <p:cNvPr id="75" name="TextBox 74"/>
              <p:cNvSpPr txBox="1">
                <a:spLocks noRot="1" noChangeAspect="1" noMove="1" noResize="1" noEditPoints="1" noAdjustHandles="1" noChangeArrowheads="1" noChangeShapeType="1" noTextEdit="1"/>
              </p:cNvSpPr>
              <p:nvPr/>
            </p:nvSpPr>
            <p:spPr>
              <a:xfrm>
                <a:off x="7720883" y="2573726"/>
                <a:ext cx="758797" cy="307777"/>
              </a:xfrm>
              <a:prstGeom prst="rect">
                <a:avLst/>
              </a:prstGeom>
              <a:blipFill>
                <a:blip r:embed="rId7"/>
                <a:stretch>
                  <a:fillRect l="-11290" r="-4032" b="-37255"/>
                </a:stretch>
              </a:blipFill>
              <a:ln w="3810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6" name="TextBox 75"/>
              <p:cNvSpPr txBox="1"/>
              <p:nvPr/>
            </p:nvSpPr>
            <p:spPr>
              <a:xfrm>
                <a:off x="2172435" y="5139648"/>
                <a:ext cx="5034455" cy="307777"/>
              </a:xfrm>
              <a:prstGeom prst="rect">
                <a:avLst/>
              </a:prstGeom>
              <a:noFill/>
              <a:ln w="38100">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ea typeface="Cambria Math" panose="02040503050406030204" pitchFamily="18" charset="0"/>
                        </a:rPr>
                        <m:t>𝛽</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𝑦</m:t>
                      </m:r>
                      <m:r>
                        <a:rPr lang="en-US" sz="2000" b="0" i="1" smtClean="0">
                          <a:latin typeface="Cambria Math" panose="02040503050406030204" pitchFamily="18" charset="0"/>
                          <a:ea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𝑍𝑜𝑠𝑖𝑛</m:t>
                      </m:r>
                      <m:d>
                        <m:dPr>
                          <m:ctrlPr>
                            <a:rPr lang="en-US" sz="2000" b="0" i="1" smtClean="0">
                              <a:latin typeface="Cambria Math" panose="02040503050406030204" pitchFamily="18" charset="0"/>
                              <a:ea typeface="Cambria Math" panose="02040503050406030204" pitchFamily="18" charset="0"/>
                            </a:rPr>
                          </m:ctrlPr>
                        </m:dPr>
                        <m:e>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𝜃</m:t>
                              </m:r>
                            </m:e>
                            <m:sub>
                              <m:r>
                                <a:rPr lang="en-US" sz="2000" b="0" i="1" smtClean="0">
                                  <a:latin typeface="Cambria Math" panose="02040503050406030204" pitchFamily="18" charset="0"/>
                                  <a:ea typeface="Cambria Math" panose="02040503050406030204" pitchFamily="18" charset="0"/>
                                </a:rPr>
                                <m:t>4</m:t>
                              </m:r>
                            </m:sub>
                          </m:sSub>
                        </m:e>
                      </m:d>
                      <m:r>
                        <a:rPr lang="en-US" sz="2000" b="0" i="1" smtClean="0">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𝐷𝑠𝑖𝑛</m:t>
                      </m:r>
                      <m:d>
                        <m:dPr>
                          <m:ctrlPr>
                            <a:rPr lang="en-US" sz="2000" i="1">
                              <a:latin typeface="Cambria Math" panose="02040503050406030204" pitchFamily="18" charset="0"/>
                              <a:ea typeface="Cambria Math" panose="02040503050406030204" pitchFamily="18" charset="0"/>
                            </a:rPr>
                          </m:ctrlPr>
                        </m:dPr>
                        <m:e>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𝜃</m:t>
                              </m:r>
                            </m:e>
                            <m:sub>
                              <m:r>
                                <a:rPr lang="en-US" sz="2000" b="0" i="1" smtClean="0">
                                  <a:latin typeface="Cambria Math" panose="02040503050406030204" pitchFamily="18" charset="0"/>
                                  <a:ea typeface="Cambria Math" panose="02040503050406030204" pitchFamily="18" charset="0"/>
                                </a:rPr>
                                <m:t>5</m:t>
                              </m:r>
                            </m:sub>
                          </m:sSub>
                        </m:e>
                      </m:d>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𝑍𝑟𝑠𝑖𝑛</m:t>
                      </m:r>
                      <m:d>
                        <m:dPr>
                          <m:ctrlPr>
                            <a:rPr lang="en-US" sz="2000" i="1">
                              <a:latin typeface="Cambria Math" panose="02040503050406030204" pitchFamily="18" charset="0"/>
                              <a:ea typeface="Cambria Math" panose="02040503050406030204" pitchFamily="18" charset="0"/>
                            </a:rPr>
                          </m:ctrlPr>
                        </m:dPr>
                        <m:e>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𝜃</m:t>
                              </m:r>
                            </m:e>
                            <m:sub>
                              <m:r>
                                <a:rPr lang="en-US" sz="2000" b="0" i="1" smtClean="0">
                                  <a:latin typeface="Cambria Math" panose="02040503050406030204" pitchFamily="18" charset="0"/>
                                  <a:ea typeface="Cambria Math" panose="02040503050406030204" pitchFamily="18" charset="0"/>
                                </a:rPr>
                                <m:t>6</m:t>
                              </m:r>
                            </m:sub>
                          </m:sSub>
                        </m:e>
                      </m:d>
                    </m:oMath>
                  </m:oMathPara>
                </a14:m>
                <a:endParaRPr lang="en-US" sz="2000" i="1" dirty="0"/>
              </a:p>
            </p:txBody>
          </p:sp>
        </mc:Choice>
        <mc:Fallback xmlns="">
          <p:sp>
            <p:nvSpPr>
              <p:cNvPr id="76" name="TextBox 75"/>
              <p:cNvSpPr txBox="1">
                <a:spLocks noRot="1" noChangeAspect="1" noMove="1" noResize="1" noEditPoints="1" noAdjustHandles="1" noChangeArrowheads="1" noChangeShapeType="1" noTextEdit="1"/>
              </p:cNvSpPr>
              <p:nvPr/>
            </p:nvSpPr>
            <p:spPr>
              <a:xfrm>
                <a:off x="2172435" y="5139648"/>
                <a:ext cx="5034455" cy="307777"/>
              </a:xfrm>
              <a:prstGeom prst="rect">
                <a:avLst/>
              </a:prstGeom>
              <a:blipFill>
                <a:blip r:embed="rId8"/>
                <a:stretch>
                  <a:fillRect b="-37255"/>
                </a:stretch>
              </a:blipFill>
              <a:ln w="38100">
                <a:noFill/>
              </a:ln>
            </p:spPr>
            <p:txBody>
              <a:bodyPr/>
              <a:lstStyle/>
              <a:p>
                <a:r>
                  <a:rPr lang="en-US">
                    <a:noFill/>
                  </a:rPr>
                  <a:t> </a:t>
                </a:r>
              </a:p>
            </p:txBody>
          </p:sp>
        </mc:Fallback>
      </mc:AlternateContent>
      <p:cxnSp>
        <p:nvCxnSpPr>
          <p:cNvPr id="34" name="Straight Connector 33"/>
          <p:cNvCxnSpPr>
            <a:stCxn id="32" idx="1"/>
            <a:endCxn id="66" idx="3"/>
          </p:cNvCxnSpPr>
          <p:nvPr/>
        </p:nvCxnSpPr>
        <p:spPr>
          <a:xfrm>
            <a:off x="2487133" y="2845142"/>
            <a:ext cx="3531594" cy="20517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35" name="Isosceles Triangle 34"/>
          <p:cNvSpPr/>
          <p:nvPr/>
        </p:nvSpPr>
        <p:spPr>
          <a:xfrm rot="5686502">
            <a:off x="4121768" y="2813609"/>
            <a:ext cx="172360" cy="255756"/>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2" name="Straight Connector 41"/>
          <p:cNvCxnSpPr>
            <a:stCxn id="66" idx="3"/>
            <a:endCxn id="66" idx="5"/>
          </p:cNvCxnSpPr>
          <p:nvPr/>
        </p:nvCxnSpPr>
        <p:spPr>
          <a:xfrm>
            <a:off x="6018727" y="3050318"/>
            <a:ext cx="18924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44" name="Isosceles Triangle 43"/>
          <p:cNvSpPr/>
          <p:nvPr/>
        </p:nvSpPr>
        <p:spPr>
          <a:xfrm rot="5596982">
            <a:off x="6079604" y="2977589"/>
            <a:ext cx="72047" cy="145457"/>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Connector 45"/>
          <p:cNvCxnSpPr>
            <a:stCxn id="44" idx="0"/>
            <a:endCxn id="58" idx="2"/>
          </p:cNvCxnSpPr>
          <p:nvPr/>
        </p:nvCxnSpPr>
        <p:spPr>
          <a:xfrm flipV="1">
            <a:off x="6188237" y="2785722"/>
            <a:ext cx="1350007" cy="26876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49" name="Isosceles Triangle 48"/>
          <p:cNvSpPr/>
          <p:nvPr/>
        </p:nvSpPr>
        <p:spPr>
          <a:xfrm rot="4599257">
            <a:off x="7122878" y="2722893"/>
            <a:ext cx="172360" cy="255756"/>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4" name="TextBox 73"/>
              <p:cNvSpPr txBox="1"/>
              <p:nvPr/>
            </p:nvSpPr>
            <p:spPr>
              <a:xfrm>
                <a:off x="2909982" y="2692701"/>
                <a:ext cx="738601" cy="307777"/>
              </a:xfrm>
              <a:prstGeom prst="rect">
                <a:avLst/>
              </a:prstGeom>
              <a:noFill/>
              <a:ln w="38100">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m:t>
                      </m:r>
                      <m:r>
                        <a:rPr lang="en-US" sz="2000" b="0" i="1" smtClean="0">
                          <a:latin typeface="Cambria Math" panose="02040503050406030204" pitchFamily="18" charset="0"/>
                        </a:rPr>
                        <m:t>𝑥</m:t>
                      </m:r>
                      <m:r>
                        <a:rPr lang="en-US" sz="2000" b="0" i="1" smtClean="0">
                          <a:latin typeface="Cambria Math" panose="02040503050406030204" pitchFamily="18" charset="0"/>
                        </a:rPr>
                        <m:t>,</m:t>
                      </m:r>
                      <m:r>
                        <a:rPr lang="en-US" sz="2000" b="0" i="1" smtClean="0">
                          <a:latin typeface="Cambria Math" panose="02040503050406030204" pitchFamily="18" charset="0"/>
                        </a:rPr>
                        <m:t>𝑦</m:t>
                      </m:r>
                      <m:r>
                        <a:rPr lang="en-US" sz="2000" b="0" i="1" smtClean="0">
                          <a:latin typeface="Cambria Math" panose="02040503050406030204" pitchFamily="18" charset="0"/>
                        </a:rPr>
                        <m:t>) </m:t>
                      </m:r>
                    </m:oMath>
                  </m:oMathPara>
                </a14:m>
                <a:endParaRPr lang="en-US" sz="2000" i="1" dirty="0"/>
              </a:p>
            </p:txBody>
          </p:sp>
        </mc:Choice>
        <mc:Fallback xmlns="">
          <p:sp>
            <p:nvSpPr>
              <p:cNvPr id="74" name="TextBox 73"/>
              <p:cNvSpPr txBox="1">
                <a:spLocks noRot="1" noChangeAspect="1" noMove="1" noResize="1" noEditPoints="1" noAdjustHandles="1" noChangeArrowheads="1" noChangeShapeType="1" noTextEdit="1"/>
              </p:cNvSpPr>
              <p:nvPr/>
            </p:nvSpPr>
            <p:spPr>
              <a:xfrm>
                <a:off x="2909982" y="2692701"/>
                <a:ext cx="738601" cy="307777"/>
              </a:xfrm>
              <a:prstGeom prst="rect">
                <a:avLst/>
              </a:prstGeom>
              <a:blipFill>
                <a:blip r:embed="rId9"/>
                <a:stretch>
                  <a:fillRect l="-10656" r="-2459" b="-40000"/>
                </a:stretch>
              </a:blipFill>
              <a:ln w="38100">
                <a:noFill/>
              </a:ln>
            </p:spPr>
            <p:txBody>
              <a:bodyPr/>
              <a:lstStyle/>
              <a:p>
                <a:r>
                  <a:rPr lang="en-US">
                    <a:noFill/>
                  </a:rPr>
                  <a:t> </a:t>
                </a:r>
              </a:p>
            </p:txBody>
          </p:sp>
        </mc:Fallback>
      </mc:AlternateContent>
      <p:sp>
        <p:nvSpPr>
          <p:cNvPr id="54" name="Left Brace 53"/>
          <p:cNvSpPr/>
          <p:nvPr/>
        </p:nvSpPr>
        <p:spPr>
          <a:xfrm rot="5400000">
            <a:off x="6766397" y="1834263"/>
            <a:ext cx="171207" cy="1477305"/>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5" name="Left Brace 54"/>
          <p:cNvSpPr/>
          <p:nvPr/>
        </p:nvSpPr>
        <p:spPr>
          <a:xfrm rot="5400000">
            <a:off x="4227557" y="789058"/>
            <a:ext cx="202098" cy="3544333"/>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6" name="TextBox 55"/>
              <p:cNvSpPr txBox="1"/>
              <p:nvPr/>
            </p:nvSpPr>
            <p:spPr>
              <a:xfrm>
                <a:off x="4481031" y="2224910"/>
                <a:ext cx="287673" cy="276999"/>
              </a:xfrm>
              <a:prstGeom prst="rect">
                <a:avLst/>
              </a:prstGeom>
              <a:noFill/>
              <a:ln w="38100">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𝑍𝑜</m:t>
                      </m:r>
                    </m:oMath>
                  </m:oMathPara>
                </a14:m>
                <a:endParaRPr lang="en-US" i="1" dirty="0"/>
              </a:p>
            </p:txBody>
          </p:sp>
        </mc:Choice>
        <mc:Fallback xmlns="">
          <p:sp>
            <p:nvSpPr>
              <p:cNvPr id="56" name="TextBox 55"/>
              <p:cNvSpPr txBox="1">
                <a:spLocks noRot="1" noChangeAspect="1" noMove="1" noResize="1" noEditPoints="1" noAdjustHandles="1" noChangeArrowheads="1" noChangeShapeType="1" noTextEdit="1"/>
              </p:cNvSpPr>
              <p:nvPr/>
            </p:nvSpPr>
            <p:spPr>
              <a:xfrm>
                <a:off x="4481031" y="2224910"/>
                <a:ext cx="287673" cy="276999"/>
              </a:xfrm>
              <a:prstGeom prst="rect">
                <a:avLst/>
              </a:prstGeom>
              <a:blipFill>
                <a:blip r:embed="rId10"/>
                <a:stretch>
                  <a:fillRect l="-23404" r="-25532" b="-11111"/>
                </a:stretch>
              </a:blipFill>
              <a:ln w="3810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TextBox 60"/>
              <p:cNvSpPr txBox="1"/>
              <p:nvPr/>
            </p:nvSpPr>
            <p:spPr>
              <a:xfrm>
                <a:off x="6941518" y="2244571"/>
                <a:ext cx="287673" cy="276999"/>
              </a:xfrm>
              <a:prstGeom prst="rect">
                <a:avLst/>
              </a:prstGeom>
              <a:noFill/>
              <a:ln w="38100">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𝑍𝑟</m:t>
                      </m:r>
                    </m:oMath>
                  </m:oMathPara>
                </a14:m>
                <a:endParaRPr lang="en-US" i="1" dirty="0"/>
              </a:p>
            </p:txBody>
          </p:sp>
        </mc:Choice>
        <mc:Fallback xmlns="">
          <p:sp>
            <p:nvSpPr>
              <p:cNvPr id="61" name="TextBox 60"/>
              <p:cNvSpPr txBox="1">
                <a:spLocks noRot="1" noChangeAspect="1" noMove="1" noResize="1" noEditPoints="1" noAdjustHandles="1" noChangeArrowheads="1" noChangeShapeType="1" noTextEdit="1"/>
              </p:cNvSpPr>
              <p:nvPr/>
            </p:nvSpPr>
            <p:spPr>
              <a:xfrm>
                <a:off x="6941518" y="2244571"/>
                <a:ext cx="287673" cy="276999"/>
              </a:xfrm>
              <a:prstGeom prst="rect">
                <a:avLst/>
              </a:prstGeom>
              <a:blipFill>
                <a:blip r:embed="rId11"/>
                <a:stretch>
                  <a:fillRect l="-23404" r="-21277" b="-10870"/>
                </a:stretch>
              </a:blipFill>
              <a:ln w="38100">
                <a:noFill/>
              </a:ln>
            </p:spPr>
            <p:txBody>
              <a:bodyPr/>
              <a:lstStyle/>
              <a:p>
                <a:r>
                  <a:rPr lang="en-US">
                    <a:noFill/>
                  </a:rPr>
                  <a:t> </a:t>
                </a:r>
              </a:p>
            </p:txBody>
          </p:sp>
        </mc:Fallback>
      </mc:AlternateContent>
    </p:spTree>
    <p:extLst>
      <p:ext uri="{BB962C8B-B14F-4D97-AF65-F5344CB8AC3E}">
        <p14:creationId xmlns:p14="http://schemas.microsoft.com/office/powerpoint/2010/main" val="173115632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73"/>
                                        </p:tgtEl>
                                      </p:cBhvr>
                                    </p:animEffect>
                                    <p:set>
                                      <p:cBhvr>
                                        <p:cTn id="7" dur="1" fill="hold">
                                          <p:stCondLst>
                                            <p:cond delay="499"/>
                                          </p:stCondLst>
                                        </p:cTn>
                                        <p:tgtEl>
                                          <p:spTgt spid="73"/>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76"/>
                                        </p:tgtEl>
                                      </p:cBhvr>
                                    </p:animEffect>
                                    <p:set>
                                      <p:cBhvr>
                                        <p:cTn id="10" dur="1" fill="hold">
                                          <p:stCondLst>
                                            <p:cond delay="499"/>
                                          </p:stCondLst>
                                        </p:cTn>
                                        <p:tgtEl>
                                          <p:spTgt spid="7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p:bldP spid="76" grpId="0"/>
    </p:bldLst>
  </p:timing>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77318"/>
            <a:ext cx="7886700" cy="1339970"/>
          </a:xfrm>
        </p:spPr>
        <p:txBody>
          <a:bodyPr/>
          <a:lstStyle/>
          <a:p>
            <a:r>
              <a:rPr lang="en-US" dirty="0"/>
              <a:t>Full Wave Calculation</a:t>
            </a:r>
          </a:p>
        </p:txBody>
      </p:sp>
      <p:sp>
        <p:nvSpPr>
          <p:cNvPr id="4" name="Footer Placeholder 3"/>
          <p:cNvSpPr>
            <a:spLocks noGrp="1"/>
          </p:cNvSpPr>
          <p:nvPr>
            <p:ph type="ftr" sz="quarter" idx="11"/>
          </p:nvPr>
        </p:nvSpPr>
        <p:spPr/>
        <p:txBody>
          <a:bodyPr/>
          <a:lstStyle/>
          <a:p>
            <a:r>
              <a:rPr lang="en-SG" dirty="0"/>
              <a:t>SYPT 2020</a:t>
            </a:r>
          </a:p>
        </p:txBody>
      </p:sp>
      <p:sp>
        <p:nvSpPr>
          <p:cNvPr id="5" name="Slide Number Placeholder 4"/>
          <p:cNvSpPr>
            <a:spLocks noGrp="1"/>
          </p:cNvSpPr>
          <p:nvPr>
            <p:ph type="sldNum" sz="quarter" idx="4"/>
          </p:nvPr>
        </p:nvSpPr>
        <p:spPr/>
        <p:txBody>
          <a:bodyPr/>
          <a:lstStyle/>
          <a:p>
            <a:fld id="{D524B6CE-5D57-4459-A907-3F1D5BE11E1F}" type="slidenum">
              <a:rPr lang="en-SG" smtClean="0">
                <a:solidFill>
                  <a:prstClr val="black"/>
                </a:solidFill>
              </a:rPr>
              <a:pPr/>
              <a:t>59</a:t>
            </a:fld>
            <a:endParaRPr lang="en-SG" dirty="0">
              <a:solidFill>
                <a:prstClr val="black"/>
              </a:solidFill>
            </a:endParaRPr>
          </a:p>
        </p:txBody>
      </p:sp>
      <p:grpSp>
        <p:nvGrpSpPr>
          <p:cNvPr id="41" name="Group 40">
            <a:extLst>
              <a:ext uri="{FF2B5EF4-FFF2-40B4-BE49-F238E27FC236}">
                <a16:creationId xmlns:a16="http://schemas.microsoft.com/office/drawing/2014/main" id="{0E3A7137-AA01-4EB1-BD3A-2A487073D941}"/>
              </a:ext>
            </a:extLst>
          </p:cNvPr>
          <p:cNvGrpSpPr/>
          <p:nvPr/>
        </p:nvGrpSpPr>
        <p:grpSpPr>
          <a:xfrm>
            <a:off x="1183167" y="6269881"/>
            <a:ext cx="6777665" cy="344469"/>
            <a:chOff x="164165" y="6353803"/>
            <a:chExt cx="6777665" cy="344469"/>
          </a:xfrm>
        </p:grpSpPr>
        <p:sp>
          <p:nvSpPr>
            <p:cNvPr id="48" name="TextBox 47">
              <a:extLst>
                <a:ext uri="{FF2B5EF4-FFF2-40B4-BE49-F238E27FC236}">
                  <a16:creationId xmlns:a16="http://schemas.microsoft.com/office/drawing/2014/main" id="{80AAD0A4-97ED-4120-A4C9-E6B44E876CC9}"/>
                </a:ext>
              </a:extLst>
            </p:cNvPr>
            <p:cNvSpPr txBox="1"/>
            <p:nvPr/>
          </p:nvSpPr>
          <p:spPr>
            <a:xfrm>
              <a:off x="2189065" y="6353804"/>
              <a:ext cx="1034963" cy="307777"/>
            </a:xfrm>
            <a:prstGeom prst="rect">
              <a:avLst/>
            </a:prstGeom>
            <a:noFill/>
          </p:spPr>
          <p:txBody>
            <a:bodyPr wrap="none" rtlCol="0">
              <a:spAutoFit/>
            </a:bodyPr>
            <a:lstStyle/>
            <a:p>
              <a:pPr algn="ctr"/>
              <a:r>
                <a:rPr lang="en-SG" sz="1400" dirty="0">
                  <a:ea typeface="Segoe UI" charset="0"/>
                  <a:cs typeface="Segoe UI" charset="0"/>
                </a:rPr>
                <a:t>Qualitative</a:t>
              </a:r>
            </a:p>
          </p:txBody>
        </p:sp>
        <p:sp>
          <p:nvSpPr>
            <p:cNvPr id="50" name="TextBox 49">
              <a:extLst>
                <a:ext uri="{FF2B5EF4-FFF2-40B4-BE49-F238E27FC236}">
                  <a16:creationId xmlns:a16="http://schemas.microsoft.com/office/drawing/2014/main" id="{CB06E594-14E8-4349-A3B2-51B1C83AB8C8}"/>
                </a:ext>
              </a:extLst>
            </p:cNvPr>
            <p:cNvSpPr txBox="1"/>
            <p:nvPr/>
          </p:nvSpPr>
          <p:spPr>
            <a:xfrm>
              <a:off x="3860508" y="6353803"/>
              <a:ext cx="1153586" cy="307777"/>
            </a:xfrm>
            <a:prstGeom prst="rect">
              <a:avLst/>
            </a:prstGeom>
            <a:noFill/>
            <a:ln>
              <a:noFill/>
            </a:ln>
          </p:spPr>
          <p:txBody>
            <a:bodyPr wrap="none" rtlCol="0">
              <a:spAutoFit/>
            </a:bodyPr>
            <a:lstStyle/>
            <a:p>
              <a:pPr algn="ctr"/>
              <a:r>
                <a:rPr lang="en-SG" sz="1400" b="0" dirty="0">
                  <a:ln>
                    <a:noFill/>
                  </a:ln>
                  <a:solidFill>
                    <a:srgbClr val="C00000"/>
                  </a:solidFill>
                  <a:latin typeface="Segoe UI" charset="0"/>
                  <a:ea typeface="Segoe UI" charset="0"/>
                  <a:cs typeface="Segoe UI" charset="0"/>
                </a:rPr>
                <a:t>Quantitative</a:t>
              </a:r>
            </a:p>
          </p:txBody>
        </p:sp>
        <p:sp>
          <p:nvSpPr>
            <p:cNvPr id="51" name="TextBox 50">
              <a:extLst>
                <a:ext uri="{FF2B5EF4-FFF2-40B4-BE49-F238E27FC236}">
                  <a16:creationId xmlns:a16="http://schemas.microsoft.com/office/drawing/2014/main" id="{E642D2CC-CF26-46EF-A352-43F1F7A7DE0E}"/>
                </a:ext>
              </a:extLst>
            </p:cNvPr>
            <p:cNvSpPr txBox="1"/>
            <p:nvPr/>
          </p:nvSpPr>
          <p:spPr>
            <a:xfrm>
              <a:off x="5612553" y="6353803"/>
              <a:ext cx="1034257" cy="307777"/>
            </a:xfrm>
            <a:prstGeom prst="rect">
              <a:avLst/>
            </a:prstGeom>
            <a:noFill/>
          </p:spPr>
          <p:txBody>
            <a:bodyPr wrap="none" rtlCol="0">
              <a:spAutoFit/>
            </a:bodyPr>
            <a:lstStyle/>
            <a:p>
              <a:pPr algn="ctr"/>
              <a:r>
                <a:rPr lang="en-SG" sz="1400" dirty="0"/>
                <a:t>Conclusion</a:t>
              </a:r>
            </a:p>
          </p:txBody>
        </p:sp>
        <p:cxnSp>
          <p:nvCxnSpPr>
            <p:cNvPr id="52" name="Straight Connector 51">
              <a:extLst>
                <a:ext uri="{FF2B5EF4-FFF2-40B4-BE49-F238E27FC236}">
                  <a16:creationId xmlns:a16="http://schemas.microsoft.com/office/drawing/2014/main" id="{3C5A11E0-5486-4291-BAFC-4703AFFBA72B}"/>
                </a:ext>
              </a:extLst>
            </p:cNvPr>
            <p:cNvCxnSpPr>
              <a:cxnSpLocks/>
            </p:cNvCxnSpPr>
            <p:nvPr/>
          </p:nvCxnSpPr>
          <p:spPr>
            <a:xfrm flipV="1">
              <a:off x="164165" y="6695222"/>
              <a:ext cx="1624295" cy="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C038DE49-FC64-4960-AFBE-A134066B0299}"/>
                </a:ext>
              </a:extLst>
            </p:cNvPr>
            <p:cNvSpPr txBox="1"/>
            <p:nvPr/>
          </p:nvSpPr>
          <p:spPr>
            <a:xfrm>
              <a:off x="407967" y="6353806"/>
              <a:ext cx="1131335" cy="307777"/>
            </a:xfrm>
            <a:prstGeom prst="rect">
              <a:avLst/>
            </a:prstGeom>
            <a:noFill/>
          </p:spPr>
          <p:txBody>
            <a:bodyPr wrap="none" rtlCol="0">
              <a:spAutoFit/>
            </a:bodyPr>
            <a:lstStyle/>
            <a:p>
              <a:pPr algn="ctr"/>
              <a:r>
                <a:rPr lang="en-SG" sz="1400" dirty="0">
                  <a:cs typeface="Segoe UI Semibold" panose="020B0702040204020203" pitchFamily="34" charset="0"/>
                </a:rPr>
                <a:t>Introduction</a:t>
              </a:r>
            </a:p>
          </p:txBody>
        </p:sp>
        <p:cxnSp>
          <p:nvCxnSpPr>
            <p:cNvPr id="60" name="Straight Connector 59">
              <a:extLst>
                <a:ext uri="{FF2B5EF4-FFF2-40B4-BE49-F238E27FC236}">
                  <a16:creationId xmlns:a16="http://schemas.microsoft.com/office/drawing/2014/main" id="{0B173E45-F167-485F-A5F6-AE1D1B0940DF}"/>
                </a:ext>
              </a:extLst>
            </p:cNvPr>
            <p:cNvCxnSpPr>
              <a:cxnSpLocks/>
            </p:cNvCxnSpPr>
            <p:nvPr/>
          </p:nvCxnSpPr>
          <p:spPr>
            <a:xfrm flipV="1">
              <a:off x="1880544" y="6695220"/>
              <a:ext cx="1624295" cy="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2D103EE8-4103-4552-9545-15389E7BA077}"/>
                </a:ext>
              </a:extLst>
            </p:cNvPr>
            <p:cNvCxnSpPr>
              <a:cxnSpLocks/>
            </p:cNvCxnSpPr>
            <p:nvPr/>
          </p:nvCxnSpPr>
          <p:spPr>
            <a:xfrm flipV="1">
              <a:off x="3596923" y="6698270"/>
              <a:ext cx="1624295" cy="2"/>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A421A564-AF8E-4A82-B1BF-AC07D1BFBC26}"/>
                </a:ext>
              </a:extLst>
            </p:cNvPr>
            <p:cNvCxnSpPr>
              <a:cxnSpLocks/>
            </p:cNvCxnSpPr>
            <p:nvPr/>
          </p:nvCxnSpPr>
          <p:spPr>
            <a:xfrm flipV="1">
              <a:off x="5317535" y="6695218"/>
              <a:ext cx="1624295" cy="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43" name="Picture 4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9598">
            <a:off x="5727451" y="740561"/>
            <a:ext cx="1804463" cy="1402920"/>
          </a:xfrm>
          <a:prstGeom prst="rect">
            <a:avLst/>
          </a:prstGeom>
        </p:spPr>
      </p:pic>
      <p:pic>
        <p:nvPicPr>
          <p:cNvPr id="24" name="Picture 2" descr="Image result for dark cardboard"/>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b="11609"/>
          <a:stretch/>
        </p:blipFill>
        <p:spPr bwMode="auto">
          <a:xfrm>
            <a:off x="1766868" y="1857638"/>
            <a:ext cx="791436" cy="2010179"/>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p:cNvSpPr txBox="1"/>
          <p:nvPr/>
        </p:nvSpPr>
        <p:spPr>
          <a:xfrm>
            <a:off x="7343667" y="1034493"/>
            <a:ext cx="853063" cy="369332"/>
          </a:xfrm>
          <a:prstGeom prst="rect">
            <a:avLst/>
          </a:prstGeom>
          <a:solidFill>
            <a:srgbClr val="FFC524">
              <a:alpha val="73000"/>
            </a:srgbClr>
          </a:solidFill>
          <a:ln w="38100">
            <a:solidFill>
              <a:schemeClr val="tx1"/>
            </a:solidFill>
          </a:ln>
        </p:spPr>
        <p:txBody>
          <a:bodyPr wrap="square" rtlCol="0">
            <a:spAutoFit/>
          </a:bodyPr>
          <a:lstStyle/>
          <a:p>
            <a:pPr algn="ctr"/>
            <a:r>
              <a:rPr lang="en-US" i="1" dirty="0"/>
              <a:t>Laser</a:t>
            </a:r>
          </a:p>
        </p:txBody>
      </p:sp>
      <p:sp>
        <p:nvSpPr>
          <p:cNvPr id="27" name="TextBox 26"/>
          <p:cNvSpPr txBox="1"/>
          <p:nvPr/>
        </p:nvSpPr>
        <p:spPr>
          <a:xfrm>
            <a:off x="497035" y="2523425"/>
            <a:ext cx="1007190" cy="646331"/>
          </a:xfrm>
          <a:prstGeom prst="rect">
            <a:avLst/>
          </a:prstGeom>
          <a:solidFill>
            <a:srgbClr val="FFC524">
              <a:alpha val="73000"/>
            </a:srgbClr>
          </a:solidFill>
          <a:ln w="38100">
            <a:solidFill>
              <a:schemeClr val="tx1"/>
            </a:solidFill>
          </a:ln>
        </p:spPr>
        <p:txBody>
          <a:bodyPr wrap="square" rtlCol="0">
            <a:spAutoFit/>
          </a:bodyPr>
          <a:lstStyle/>
          <a:p>
            <a:r>
              <a:rPr lang="en-US" i="1" dirty="0"/>
              <a:t>Dark Surface</a:t>
            </a:r>
          </a:p>
        </p:txBody>
      </p:sp>
      <p:cxnSp>
        <p:nvCxnSpPr>
          <p:cNvPr id="23" name="Straight Connector 22"/>
          <p:cNvCxnSpPr/>
          <p:nvPr/>
        </p:nvCxnSpPr>
        <p:spPr>
          <a:xfrm flipH="1">
            <a:off x="2568246" y="1682420"/>
            <a:ext cx="3411288" cy="116835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45" name="Isosceles Triangle 44"/>
          <p:cNvSpPr/>
          <p:nvPr/>
        </p:nvSpPr>
        <p:spPr>
          <a:xfrm rot="14806161">
            <a:off x="4263392" y="2119033"/>
            <a:ext cx="172360" cy="255756"/>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rot="19812807">
            <a:off x="2484472" y="2793228"/>
            <a:ext cx="141319" cy="14026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p:cNvSpPr/>
          <p:nvPr/>
        </p:nvSpPr>
        <p:spPr>
          <a:xfrm>
            <a:off x="6113348" y="2456750"/>
            <a:ext cx="669075" cy="69540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p:cNvSpPr/>
          <p:nvPr/>
        </p:nvSpPr>
        <p:spPr>
          <a:xfrm>
            <a:off x="5979534" y="2456750"/>
            <a:ext cx="267629" cy="695408"/>
          </a:xfrm>
          <a:prstGeom prst="ellips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p:cNvSpPr/>
          <p:nvPr/>
        </p:nvSpPr>
        <p:spPr>
          <a:xfrm>
            <a:off x="6782423" y="2275337"/>
            <a:ext cx="815548" cy="938457"/>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TextBox 78"/>
          <p:cNvSpPr txBox="1"/>
          <p:nvPr/>
        </p:nvSpPr>
        <p:spPr>
          <a:xfrm>
            <a:off x="6711455" y="1803358"/>
            <a:ext cx="999144" cy="369332"/>
          </a:xfrm>
          <a:prstGeom prst="rect">
            <a:avLst/>
          </a:prstGeom>
          <a:solidFill>
            <a:srgbClr val="FFC524">
              <a:alpha val="73000"/>
            </a:srgbClr>
          </a:solidFill>
          <a:ln w="38100">
            <a:solidFill>
              <a:schemeClr val="tx1"/>
            </a:solidFill>
          </a:ln>
        </p:spPr>
        <p:txBody>
          <a:bodyPr wrap="square" rtlCol="0">
            <a:spAutoFit/>
          </a:bodyPr>
          <a:lstStyle/>
          <a:p>
            <a:r>
              <a:rPr lang="en-US" i="1" dirty="0"/>
              <a:t>Camera</a:t>
            </a:r>
          </a:p>
        </p:txBody>
      </p:sp>
      <p:sp>
        <p:nvSpPr>
          <p:cNvPr id="80" name="TextBox 79"/>
          <p:cNvSpPr txBox="1"/>
          <p:nvPr/>
        </p:nvSpPr>
        <p:spPr>
          <a:xfrm>
            <a:off x="6941518" y="3029128"/>
            <a:ext cx="1538162" cy="369332"/>
          </a:xfrm>
          <a:prstGeom prst="rect">
            <a:avLst/>
          </a:prstGeom>
          <a:solidFill>
            <a:srgbClr val="FFC524">
              <a:alpha val="73000"/>
            </a:srgbClr>
          </a:solidFill>
          <a:ln w="38100">
            <a:solidFill>
              <a:schemeClr val="tx1"/>
            </a:solidFill>
          </a:ln>
        </p:spPr>
        <p:txBody>
          <a:bodyPr wrap="square" rtlCol="0">
            <a:spAutoFit/>
          </a:bodyPr>
          <a:lstStyle/>
          <a:p>
            <a:r>
              <a:rPr lang="en-US" i="1" dirty="0"/>
              <a:t>Image Sensor</a:t>
            </a:r>
          </a:p>
        </p:txBody>
      </p:sp>
      <p:sp>
        <p:nvSpPr>
          <p:cNvPr id="57" name="Oval 56"/>
          <p:cNvSpPr/>
          <p:nvPr/>
        </p:nvSpPr>
        <p:spPr>
          <a:xfrm rot="19812807">
            <a:off x="5970297" y="1586414"/>
            <a:ext cx="141319" cy="14026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p:cNvSpPr/>
          <p:nvPr/>
        </p:nvSpPr>
        <p:spPr>
          <a:xfrm rot="19812807">
            <a:off x="7528908" y="2680486"/>
            <a:ext cx="141319" cy="14026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4" name="TextBox 73"/>
              <p:cNvSpPr txBox="1"/>
              <p:nvPr/>
            </p:nvSpPr>
            <p:spPr>
              <a:xfrm>
                <a:off x="2909982" y="2692701"/>
                <a:ext cx="738601" cy="307777"/>
              </a:xfrm>
              <a:prstGeom prst="rect">
                <a:avLst/>
              </a:prstGeom>
              <a:noFill/>
              <a:ln w="38100">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m:t>
                      </m:r>
                      <m:r>
                        <a:rPr lang="en-US" sz="2000" b="0" i="1" smtClean="0">
                          <a:latin typeface="Cambria Math" panose="02040503050406030204" pitchFamily="18" charset="0"/>
                        </a:rPr>
                        <m:t>𝑥</m:t>
                      </m:r>
                      <m:r>
                        <a:rPr lang="en-US" sz="2000" b="0" i="1" smtClean="0">
                          <a:latin typeface="Cambria Math" panose="02040503050406030204" pitchFamily="18" charset="0"/>
                        </a:rPr>
                        <m:t>,</m:t>
                      </m:r>
                      <m:r>
                        <a:rPr lang="en-US" sz="2000" b="0" i="1" smtClean="0">
                          <a:latin typeface="Cambria Math" panose="02040503050406030204" pitchFamily="18" charset="0"/>
                        </a:rPr>
                        <m:t>𝑦</m:t>
                      </m:r>
                      <m:r>
                        <a:rPr lang="en-US" sz="2000" b="0" i="1" smtClean="0">
                          <a:latin typeface="Cambria Math" panose="02040503050406030204" pitchFamily="18" charset="0"/>
                        </a:rPr>
                        <m:t>) </m:t>
                      </m:r>
                    </m:oMath>
                  </m:oMathPara>
                </a14:m>
                <a:endParaRPr lang="en-US" sz="2000" i="1" dirty="0"/>
              </a:p>
            </p:txBody>
          </p:sp>
        </mc:Choice>
        <mc:Fallback xmlns="">
          <p:sp>
            <p:nvSpPr>
              <p:cNvPr id="74" name="TextBox 73"/>
              <p:cNvSpPr txBox="1">
                <a:spLocks noRot="1" noChangeAspect="1" noMove="1" noResize="1" noEditPoints="1" noAdjustHandles="1" noChangeArrowheads="1" noChangeShapeType="1" noTextEdit="1"/>
              </p:cNvSpPr>
              <p:nvPr/>
            </p:nvSpPr>
            <p:spPr>
              <a:xfrm>
                <a:off x="2909982" y="2692701"/>
                <a:ext cx="738601" cy="307777"/>
              </a:xfrm>
              <a:prstGeom prst="rect">
                <a:avLst/>
              </a:prstGeom>
              <a:blipFill>
                <a:blip r:embed="rId6"/>
                <a:stretch>
                  <a:fillRect l="-10656" r="-2459" b="-40000"/>
                </a:stretch>
              </a:blipFill>
              <a:ln w="3810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5" name="TextBox 74"/>
              <p:cNvSpPr txBox="1"/>
              <p:nvPr/>
            </p:nvSpPr>
            <p:spPr>
              <a:xfrm>
                <a:off x="7720883" y="2573726"/>
                <a:ext cx="758797" cy="307777"/>
              </a:xfrm>
              <a:prstGeom prst="rect">
                <a:avLst/>
              </a:prstGeom>
              <a:noFill/>
              <a:ln w="38100">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𝛼</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𝛽</m:t>
                      </m:r>
                      <m:r>
                        <a:rPr lang="en-US" sz="2000" b="0" i="1" smtClean="0">
                          <a:latin typeface="Cambria Math" panose="02040503050406030204" pitchFamily="18" charset="0"/>
                        </a:rPr>
                        <m:t>) </m:t>
                      </m:r>
                    </m:oMath>
                  </m:oMathPara>
                </a14:m>
                <a:endParaRPr lang="en-US" sz="2000" i="1" dirty="0"/>
              </a:p>
            </p:txBody>
          </p:sp>
        </mc:Choice>
        <mc:Fallback xmlns="">
          <p:sp>
            <p:nvSpPr>
              <p:cNvPr id="75" name="TextBox 74"/>
              <p:cNvSpPr txBox="1">
                <a:spLocks noRot="1" noChangeAspect="1" noMove="1" noResize="1" noEditPoints="1" noAdjustHandles="1" noChangeArrowheads="1" noChangeShapeType="1" noTextEdit="1"/>
              </p:cNvSpPr>
              <p:nvPr/>
            </p:nvSpPr>
            <p:spPr>
              <a:xfrm>
                <a:off x="7720883" y="2573726"/>
                <a:ext cx="758797" cy="307777"/>
              </a:xfrm>
              <a:prstGeom prst="rect">
                <a:avLst/>
              </a:prstGeom>
              <a:blipFill>
                <a:blip r:embed="rId7"/>
                <a:stretch>
                  <a:fillRect l="-11290" r="-4032" b="-37255"/>
                </a:stretch>
              </a:blipFill>
              <a:ln w="3810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p:cNvSpPr txBox="1"/>
              <p:nvPr/>
            </p:nvSpPr>
            <p:spPr>
              <a:xfrm>
                <a:off x="-1015246" y="5471052"/>
                <a:ext cx="10729636" cy="281872"/>
              </a:xfrm>
              <a:prstGeom prst="rect">
                <a:avLst/>
              </a:prstGeom>
              <a:noFill/>
              <a:ln w="38100">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900" b="0" i="1" smtClean="0">
                              <a:latin typeface="Cambria Math" panose="02040503050406030204" pitchFamily="18" charset="0"/>
                            </a:rPr>
                          </m:ctrlPr>
                        </m:sSubPr>
                        <m:e>
                          <m:r>
                            <a:rPr lang="en-US" sz="900" b="0" i="1" smtClean="0">
                              <a:latin typeface="Cambria Math" panose="02040503050406030204" pitchFamily="18" charset="0"/>
                            </a:rPr>
                            <m:t>𝑥</m:t>
                          </m:r>
                        </m:e>
                        <m:sub>
                          <m:r>
                            <a:rPr lang="en-US" sz="900" b="0" i="1" smtClean="0">
                              <a:latin typeface="Cambria Math" panose="02040503050406030204" pitchFamily="18" charset="0"/>
                            </a:rPr>
                            <m:t>𝑛</m:t>
                          </m:r>
                        </m:sub>
                      </m:sSub>
                      <m:r>
                        <a:rPr lang="en-US" sz="900" b="0" i="1" smtClean="0">
                          <a:latin typeface="Cambria Math" panose="02040503050406030204" pitchFamily="18" charset="0"/>
                        </a:rPr>
                        <m:t>=</m:t>
                      </m:r>
                      <m:rad>
                        <m:radPr>
                          <m:degHide m:val="on"/>
                          <m:ctrlPr>
                            <a:rPr lang="en-US" sz="900" b="0" i="1" smtClean="0">
                              <a:latin typeface="Cambria Math" panose="02040503050406030204" pitchFamily="18" charset="0"/>
                            </a:rPr>
                          </m:ctrlPr>
                        </m:radPr>
                        <m:deg/>
                        <m:e>
                          <m:sSup>
                            <m:sSupPr>
                              <m:ctrlPr>
                                <a:rPr lang="en-US" sz="900" b="0" i="1" smtClean="0">
                                  <a:latin typeface="Cambria Math" panose="02040503050406030204" pitchFamily="18" charset="0"/>
                                </a:rPr>
                              </m:ctrlPr>
                            </m:sSupPr>
                            <m:e>
                              <m:d>
                                <m:dPr>
                                  <m:ctrlPr>
                                    <a:rPr lang="en-US" sz="900" i="1">
                                      <a:latin typeface="Cambria Math" panose="02040503050406030204" pitchFamily="18" charset="0"/>
                                    </a:rPr>
                                  </m:ctrlPr>
                                </m:dPr>
                                <m:e>
                                  <m:r>
                                    <a:rPr lang="en-US" sz="900" i="1">
                                      <a:latin typeface="Cambria Math" panose="02040503050406030204" pitchFamily="18" charset="0"/>
                                      <a:ea typeface="Cambria Math" panose="02040503050406030204" pitchFamily="18" charset="0"/>
                                    </a:rPr>
                                    <m:t>𝑍𝑜𝑠𝑖𝑛</m:t>
                                  </m:r>
                                  <m:d>
                                    <m:dPr>
                                      <m:ctrlPr>
                                        <a:rPr lang="en-US" sz="900" i="1">
                                          <a:latin typeface="Cambria Math" panose="02040503050406030204" pitchFamily="18" charset="0"/>
                                          <a:ea typeface="Cambria Math" panose="02040503050406030204" pitchFamily="18" charset="0"/>
                                        </a:rPr>
                                      </m:ctrlPr>
                                    </m:dPr>
                                    <m:e>
                                      <m:sSub>
                                        <m:sSubPr>
                                          <m:ctrlPr>
                                            <a:rPr lang="en-US" sz="900" i="1" smtClean="0">
                                              <a:latin typeface="Cambria Math" panose="02040503050406030204" pitchFamily="18" charset="0"/>
                                              <a:ea typeface="Cambria Math" panose="02040503050406030204" pitchFamily="18" charset="0"/>
                                            </a:rPr>
                                          </m:ctrlPr>
                                        </m:sSubPr>
                                        <m:e>
                                          <m:sSub>
                                            <m:sSubPr>
                                              <m:ctrlPr>
                                                <a:rPr lang="en-US" sz="900" i="1">
                                                  <a:latin typeface="Cambria Math" panose="02040503050406030204" pitchFamily="18" charset="0"/>
                                                  <a:ea typeface="Cambria Math" panose="02040503050406030204" pitchFamily="18" charset="0"/>
                                                </a:rPr>
                                              </m:ctrlPr>
                                            </m:sSubPr>
                                            <m:e>
                                              <m:r>
                                                <a:rPr lang="en-US" sz="900" i="1">
                                                  <a:latin typeface="Cambria Math" panose="02040503050406030204" pitchFamily="18" charset="0"/>
                                                  <a:ea typeface="Cambria Math" panose="02040503050406030204" pitchFamily="18" charset="0"/>
                                                </a:rPr>
                                                <m:t>𝜃</m:t>
                                              </m:r>
                                            </m:e>
                                            <m:sub>
                                              <m:r>
                                                <a:rPr lang="en-US" sz="900" i="1">
                                                  <a:latin typeface="Cambria Math" panose="02040503050406030204" pitchFamily="18" charset="0"/>
                                                  <a:ea typeface="Cambria Math" panose="02040503050406030204" pitchFamily="18" charset="0"/>
                                                </a:rPr>
                                                <m:t>1</m:t>
                                              </m:r>
                                            </m:sub>
                                          </m:sSub>
                                        </m:e>
                                        <m:sub>
                                          <m:r>
                                            <a:rPr lang="en-US" sz="900" b="0" i="1" smtClean="0">
                                              <a:latin typeface="Cambria Math" panose="02040503050406030204" pitchFamily="18" charset="0"/>
                                              <a:ea typeface="Cambria Math" panose="02040503050406030204" pitchFamily="18" charset="0"/>
                                            </a:rPr>
                                            <m:t>𝑛</m:t>
                                          </m:r>
                                        </m:sub>
                                      </m:sSub>
                                    </m:e>
                                  </m:d>
                                </m:e>
                              </m:d>
                            </m:e>
                            <m:sup>
                              <m:r>
                                <a:rPr lang="en-US" sz="900" b="0" i="1" smtClean="0">
                                  <a:latin typeface="Cambria Math" panose="02040503050406030204" pitchFamily="18" charset="0"/>
                                </a:rPr>
                                <m:t>2</m:t>
                              </m:r>
                            </m:sup>
                          </m:sSup>
                          <m:r>
                            <a:rPr lang="en-US" sz="900" b="0" i="1" smtClean="0">
                              <a:latin typeface="Cambria Math" panose="02040503050406030204" pitchFamily="18" charset="0"/>
                            </a:rPr>
                            <m:t>+</m:t>
                          </m:r>
                          <m:sSup>
                            <m:sSupPr>
                              <m:ctrlPr>
                                <a:rPr lang="en-US" sz="900" i="1">
                                  <a:latin typeface="Cambria Math" panose="02040503050406030204" pitchFamily="18" charset="0"/>
                                </a:rPr>
                              </m:ctrlPr>
                            </m:sSupPr>
                            <m:e>
                              <m:d>
                                <m:dPr>
                                  <m:ctrlPr>
                                    <a:rPr lang="en-US" sz="900" i="1">
                                      <a:latin typeface="Cambria Math" panose="02040503050406030204" pitchFamily="18" charset="0"/>
                                    </a:rPr>
                                  </m:ctrlPr>
                                </m:dPr>
                                <m:e>
                                  <m:r>
                                    <a:rPr lang="en-US" sz="900" i="1">
                                      <a:latin typeface="Cambria Math" panose="02040503050406030204" pitchFamily="18" charset="0"/>
                                      <a:ea typeface="Cambria Math" panose="02040503050406030204" pitchFamily="18" charset="0"/>
                                    </a:rPr>
                                    <m:t>𝑍𝑜</m:t>
                                  </m:r>
                                  <m:r>
                                    <a:rPr lang="en-US" sz="900" b="0" i="1" smtClean="0">
                                      <a:latin typeface="Cambria Math" panose="02040503050406030204" pitchFamily="18" charset="0"/>
                                      <a:ea typeface="Cambria Math" panose="02040503050406030204" pitchFamily="18" charset="0"/>
                                    </a:rPr>
                                    <m:t>𝑐𝑜𝑠</m:t>
                                  </m:r>
                                  <m:d>
                                    <m:dPr>
                                      <m:ctrlPr>
                                        <a:rPr lang="en-US" sz="900" i="1">
                                          <a:latin typeface="Cambria Math" panose="02040503050406030204" pitchFamily="18" charset="0"/>
                                          <a:ea typeface="Cambria Math" panose="02040503050406030204" pitchFamily="18" charset="0"/>
                                        </a:rPr>
                                      </m:ctrlPr>
                                    </m:dPr>
                                    <m:e>
                                      <m:sSub>
                                        <m:sSubPr>
                                          <m:ctrlPr>
                                            <a:rPr lang="en-US" sz="900" i="1">
                                              <a:latin typeface="Cambria Math" panose="02040503050406030204" pitchFamily="18" charset="0"/>
                                              <a:ea typeface="Cambria Math" panose="02040503050406030204" pitchFamily="18" charset="0"/>
                                            </a:rPr>
                                          </m:ctrlPr>
                                        </m:sSubPr>
                                        <m:e>
                                          <m:sSub>
                                            <m:sSubPr>
                                              <m:ctrlPr>
                                                <a:rPr lang="en-US" sz="900" i="1">
                                                  <a:latin typeface="Cambria Math" panose="02040503050406030204" pitchFamily="18" charset="0"/>
                                                  <a:ea typeface="Cambria Math" panose="02040503050406030204" pitchFamily="18" charset="0"/>
                                                </a:rPr>
                                              </m:ctrlPr>
                                            </m:sSubPr>
                                            <m:e>
                                              <m:r>
                                                <a:rPr lang="en-US" sz="900" i="1">
                                                  <a:latin typeface="Cambria Math" panose="02040503050406030204" pitchFamily="18" charset="0"/>
                                                  <a:ea typeface="Cambria Math" panose="02040503050406030204" pitchFamily="18" charset="0"/>
                                                </a:rPr>
                                                <m:t>𝜃</m:t>
                                              </m:r>
                                            </m:e>
                                            <m:sub>
                                              <m:r>
                                                <a:rPr lang="en-US" sz="900" i="1">
                                                  <a:latin typeface="Cambria Math" panose="02040503050406030204" pitchFamily="18" charset="0"/>
                                                  <a:ea typeface="Cambria Math" panose="02040503050406030204" pitchFamily="18" charset="0"/>
                                                </a:rPr>
                                                <m:t>1</m:t>
                                              </m:r>
                                            </m:sub>
                                          </m:sSub>
                                        </m:e>
                                        <m:sub>
                                          <m:r>
                                            <a:rPr lang="en-US" sz="900" i="1">
                                              <a:latin typeface="Cambria Math" panose="02040503050406030204" pitchFamily="18" charset="0"/>
                                              <a:ea typeface="Cambria Math" panose="02040503050406030204" pitchFamily="18" charset="0"/>
                                            </a:rPr>
                                            <m:t>𝑛</m:t>
                                          </m:r>
                                        </m:sub>
                                      </m:sSub>
                                    </m:e>
                                  </m:d>
                                </m:e>
                              </m:d>
                            </m:e>
                            <m:sup>
                              <m:r>
                                <a:rPr lang="en-US" sz="900" i="1">
                                  <a:latin typeface="Cambria Math" panose="02040503050406030204" pitchFamily="18" charset="0"/>
                                </a:rPr>
                                <m:t>2</m:t>
                              </m:r>
                            </m:sup>
                          </m:sSup>
                          <m:r>
                            <a:rPr lang="en-US" sz="900" b="0" i="1" smtClean="0">
                              <a:latin typeface="Cambria Math" panose="02040503050406030204" pitchFamily="18" charset="0"/>
                            </a:rPr>
                            <m:t>+</m:t>
                          </m:r>
                          <m:sSup>
                            <m:sSupPr>
                              <m:ctrlPr>
                                <a:rPr lang="en-US" sz="900" i="1">
                                  <a:latin typeface="Cambria Math" panose="02040503050406030204" pitchFamily="18" charset="0"/>
                                </a:rPr>
                              </m:ctrlPr>
                            </m:sSupPr>
                            <m:e>
                              <m:d>
                                <m:dPr>
                                  <m:ctrlPr>
                                    <a:rPr lang="en-US" sz="900" i="1">
                                      <a:latin typeface="Cambria Math" panose="02040503050406030204" pitchFamily="18" charset="0"/>
                                    </a:rPr>
                                  </m:ctrlPr>
                                </m:dPr>
                                <m:e>
                                  <m:r>
                                    <a:rPr lang="en-US" sz="900" i="1">
                                      <a:latin typeface="Cambria Math" panose="02040503050406030204" pitchFamily="18" charset="0"/>
                                      <a:ea typeface="Cambria Math" panose="02040503050406030204" pitchFamily="18" charset="0"/>
                                    </a:rPr>
                                    <m:t>𝑍𝑜𝑠𝑖𝑛</m:t>
                                  </m:r>
                                  <m:d>
                                    <m:dPr>
                                      <m:ctrlPr>
                                        <a:rPr lang="en-US" sz="900" i="1">
                                          <a:latin typeface="Cambria Math" panose="02040503050406030204" pitchFamily="18" charset="0"/>
                                          <a:ea typeface="Cambria Math" panose="02040503050406030204" pitchFamily="18" charset="0"/>
                                        </a:rPr>
                                      </m:ctrlPr>
                                    </m:dPr>
                                    <m:e>
                                      <m:sSub>
                                        <m:sSubPr>
                                          <m:ctrlPr>
                                            <a:rPr lang="en-US" sz="900" i="1">
                                              <a:latin typeface="Cambria Math" panose="02040503050406030204" pitchFamily="18" charset="0"/>
                                              <a:ea typeface="Cambria Math" panose="02040503050406030204" pitchFamily="18" charset="0"/>
                                            </a:rPr>
                                          </m:ctrlPr>
                                        </m:sSubPr>
                                        <m:e>
                                          <m:sSub>
                                            <m:sSubPr>
                                              <m:ctrlPr>
                                                <a:rPr lang="en-US" sz="900" i="1" smtClean="0">
                                                  <a:latin typeface="Cambria Math" panose="02040503050406030204" pitchFamily="18" charset="0"/>
                                                  <a:ea typeface="Cambria Math" panose="02040503050406030204" pitchFamily="18" charset="0"/>
                                                </a:rPr>
                                              </m:ctrlPr>
                                            </m:sSubPr>
                                            <m:e>
                                              <m:r>
                                                <a:rPr lang="en-US" sz="900" i="1">
                                                  <a:latin typeface="Cambria Math" panose="02040503050406030204" pitchFamily="18" charset="0"/>
                                                  <a:ea typeface="Cambria Math" panose="02040503050406030204" pitchFamily="18" charset="0"/>
                                                </a:rPr>
                                                <m:t>𝜃</m:t>
                                              </m:r>
                                            </m:e>
                                            <m:sub>
                                              <m:r>
                                                <a:rPr lang="en-US" sz="900" b="0" i="1" smtClean="0">
                                                  <a:latin typeface="Cambria Math" panose="02040503050406030204" pitchFamily="18" charset="0"/>
                                                  <a:ea typeface="Cambria Math" panose="02040503050406030204" pitchFamily="18" charset="0"/>
                                                </a:rPr>
                                                <m:t>4</m:t>
                                              </m:r>
                                            </m:sub>
                                          </m:sSub>
                                        </m:e>
                                        <m:sub>
                                          <m:r>
                                            <a:rPr lang="en-US" sz="900" i="1">
                                              <a:latin typeface="Cambria Math" panose="02040503050406030204" pitchFamily="18" charset="0"/>
                                              <a:ea typeface="Cambria Math" panose="02040503050406030204" pitchFamily="18" charset="0"/>
                                            </a:rPr>
                                            <m:t>𝑛</m:t>
                                          </m:r>
                                        </m:sub>
                                      </m:sSub>
                                    </m:e>
                                  </m:d>
                                </m:e>
                              </m:d>
                            </m:e>
                            <m:sup>
                              <m:r>
                                <a:rPr lang="en-US" sz="900" i="1">
                                  <a:latin typeface="Cambria Math" panose="02040503050406030204" pitchFamily="18" charset="0"/>
                                </a:rPr>
                                <m:t>2</m:t>
                              </m:r>
                            </m:sup>
                          </m:sSup>
                        </m:e>
                      </m:rad>
                      <m:r>
                        <a:rPr lang="en-US" sz="900" i="1">
                          <a:latin typeface="Cambria Math" panose="02040503050406030204" pitchFamily="18" charset="0"/>
                          <a:ea typeface="Cambria Math" panose="02040503050406030204" pitchFamily="18" charset="0"/>
                        </a:rPr>
                        <m:t>+</m:t>
                      </m:r>
                      <m:r>
                        <a:rPr lang="en-US" sz="900" b="0" i="1" smtClean="0">
                          <a:latin typeface="Cambria Math" panose="02040503050406030204" pitchFamily="18" charset="0"/>
                          <a:ea typeface="Cambria Math" panose="02040503050406030204" pitchFamily="18" charset="0"/>
                        </a:rPr>
                        <m:t>𝑛</m:t>
                      </m:r>
                      <m:rad>
                        <m:radPr>
                          <m:degHide m:val="on"/>
                          <m:ctrlPr>
                            <a:rPr lang="en-US" sz="900" i="1">
                              <a:latin typeface="Cambria Math" panose="02040503050406030204" pitchFamily="18" charset="0"/>
                            </a:rPr>
                          </m:ctrlPr>
                        </m:radPr>
                        <m:deg/>
                        <m:e>
                          <m:sSup>
                            <m:sSupPr>
                              <m:ctrlPr>
                                <a:rPr lang="en-US" sz="900" i="1">
                                  <a:latin typeface="Cambria Math" panose="02040503050406030204" pitchFamily="18" charset="0"/>
                                </a:rPr>
                              </m:ctrlPr>
                            </m:sSupPr>
                            <m:e>
                              <m:d>
                                <m:dPr>
                                  <m:ctrlPr>
                                    <a:rPr lang="en-US" sz="900" i="1">
                                      <a:latin typeface="Cambria Math" panose="02040503050406030204" pitchFamily="18" charset="0"/>
                                    </a:rPr>
                                  </m:ctrlPr>
                                </m:dPr>
                                <m:e>
                                  <m:r>
                                    <a:rPr lang="en-US" sz="900" b="0" i="1" smtClean="0">
                                      <a:latin typeface="Cambria Math" panose="02040503050406030204" pitchFamily="18" charset="0"/>
                                      <a:ea typeface="Cambria Math" panose="02040503050406030204" pitchFamily="18" charset="0"/>
                                    </a:rPr>
                                    <m:t>𝐷</m:t>
                                  </m:r>
                                  <m:r>
                                    <a:rPr lang="en-US" sz="900" i="1">
                                      <a:latin typeface="Cambria Math" panose="02040503050406030204" pitchFamily="18" charset="0"/>
                                      <a:ea typeface="Cambria Math" panose="02040503050406030204" pitchFamily="18" charset="0"/>
                                    </a:rPr>
                                    <m:t>𝑠𝑖𝑛</m:t>
                                  </m:r>
                                  <m:d>
                                    <m:dPr>
                                      <m:ctrlPr>
                                        <a:rPr lang="en-US" sz="900" i="1">
                                          <a:latin typeface="Cambria Math" panose="02040503050406030204" pitchFamily="18" charset="0"/>
                                          <a:ea typeface="Cambria Math" panose="02040503050406030204" pitchFamily="18" charset="0"/>
                                        </a:rPr>
                                      </m:ctrlPr>
                                    </m:dPr>
                                    <m:e>
                                      <m:sSub>
                                        <m:sSubPr>
                                          <m:ctrlPr>
                                            <a:rPr lang="en-US" sz="900" i="1">
                                              <a:latin typeface="Cambria Math" panose="02040503050406030204" pitchFamily="18" charset="0"/>
                                              <a:ea typeface="Cambria Math" panose="02040503050406030204" pitchFamily="18" charset="0"/>
                                            </a:rPr>
                                          </m:ctrlPr>
                                        </m:sSubPr>
                                        <m:e>
                                          <m:sSub>
                                            <m:sSubPr>
                                              <m:ctrlPr>
                                                <a:rPr lang="en-US" sz="900" i="1">
                                                  <a:latin typeface="Cambria Math" panose="02040503050406030204" pitchFamily="18" charset="0"/>
                                                  <a:ea typeface="Cambria Math" panose="02040503050406030204" pitchFamily="18" charset="0"/>
                                                </a:rPr>
                                              </m:ctrlPr>
                                            </m:sSubPr>
                                            <m:e>
                                              <m:r>
                                                <a:rPr lang="en-US" sz="900" i="1">
                                                  <a:latin typeface="Cambria Math" panose="02040503050406030204" pitchFamily="18" charset="0"/>
                                                  <a:ea typeface="Cambria Math" panose="02040503050406030204" pitchFamily="18" charset="0"/>
                                                </a:rPr>
                                                <m:t>𝜃</m:t>
                                              </m:r>
                                            </m:e>
                                            <m:sub>
                                              <m:r>
                                                <a:rPr lang="en-US" sz="900" i="1">
                                                  <a:latin typeface="Cambria Math" panose="02040503050406030204" pitchFamily="18" charset="0"/>
                                                  <a:ea typeface="Cambria Math" panose="02040503050406030204" pitchFamily="18" charset="0"/>
                                                </a:rPr>
                                                <m:t>2</m:t>
                                              </m:r>
                                            </m:sub>
                                          </m:sSub>
                                        </m:e>
                                        <m:sub>
                                          <m:r>
                                            <a:rPr lang="en-US" sz="900" i="1">
                                              <a:latin typeface="Cambria Math" panose="02040503050406030204" pitchFamily="18" charset="0"/>
                                              <a:ea typeface="Cambria Math" panose="02040503050406030204" pitchFamily="18" charset="0"/>
                                            </a:rPr>
                                            <m:t>𝑛</m:t>
                                          </m:r>
                                        </m:sub>
                                      </m:sSub>
                                    </m:e>
                                  </m:d>
                                </m:e>
                              </m:d>
                            </m:e>
                            <m:sup>
                              <m:r>
                                <a:rPr lang="en-US" sz="900" i="1">
                                  <a:latin typeface="Cambria Math" panose="02040503050406030204" pitchFamily="18" charset="0"/>
                                </a:rPr>
                                <m:t>2</m:t>
                              </m:r>
                            </m:sup>
                          </m:sSup>
                          <m:r>
                            <a:rPr lang="en-US" sz="900" i="1">
                              <a:latin typeface="Cambria Math" panose="02040503050406030204" pitchFamily="18" charset="0"/>
                            </a:rPr>
                            <m:t>+</m:t>
                          </m:r>
                          <m:sSup>
                            <m:sSupPr>
                              <m:ctrlPr>
                                <a:rPr lang="en-US" sz="900" i="1">
                                  <a:latin typeface="Cambria Math" panose="02040503050406030204" pitchFamily="18" charset="0"/>
                                </a:rPr>
                              </m:ctrlPr>
                            </m:sSupPr>
                            <m:e>
                              <m:d>
                                <m:dPr>
                                  <m:ctrlPr>
                                    <a:rPr lang="en-US" sz="900" i="1">
                                      <a:latin typeface="Cambria Math" panose="02040503050406030204" pitchFamily="18" charset="0"/>
                                    </a:rPr>
                                  </m:ctrlPr>
                                </m:dPr>
                                <m:e>
                                  <m:r>
                                    <a:rPr lang="en-US" sz="900" b="0" i="1" smtClean="0">
                                      <a:latin typeface="Cambria Math" panose="02040503050406030204" pitchFamily="18" charset="0"/>
                                      <a:ea typeface="Cambria Math" panose="02040503050406030204" pitchFamily="18" charset="0"/>
                                    </a:rPr>
                                    <m:t>𝐷</m:t>
                                  </m:r>
                                  <m:r>
                                    <a:rPr lang="en-US" sz="900" i="1">
                                      <a:latin typeface="Cambria Math" panose="02040503050406030204" pitchFamily="18" charset="0"/>
                                      <a:ea typeface="Cambria Math" panose="02040503050406030204" pitchFamily="18" charset="0"/>
                                    </a:rPr>
                                    <m:t>𝑐𝑜𝑠</m:t>
                                  </m:r>
                                  <m:d>
                                    <m:dPr>
                                      <m:ctrlPr>
                                        <a:rPr lang="en-US" sz="900" i="1">
                                          <a:latin typeface="Cambria Math" panose="02040503050406030204" pitchFamily="18" charset="0"/>
                                          <a:ea typeface="Cambria Math" panose="02040503050406030204" pitchFamily="18" charset="0"/>
                                        </a:rPr>
                                      </m:ctrlPr>
                                    </m:dPr>
                                    <m:e>
                                      <m:sSub>
                                        <m:sSubPr>
                                          <m:ctrlPr>
                                            <a:rPr lang="en-US" sz="900" i="1">
                                              <a:latin typeface="Cambria Math" panose="02040503050406030204" pitchFamily="18" charset="0"/>
                                              <a:ea typeface="Cambria Math" panose="02040503050406030204" pitchFamily="18" charset="0"/>
                                            </a:rPr>
                                          </m:ctrlPr>
                                        </m:sSubPr>
                                        <m:e>
                                          <m:sSub>
                                            <m:sSubPr>
                                              <m:ctrlPr>
                                                <a:rPr lang="en-US" sz="900" i="1">
                                                  <a:latin typeface="Cambria Math" panose="02040503050406030204" pitchFamily="18" charset="0"/>
                                                  <a:ea typeface="Cambria Math" panose="02040503050406030204" pitchFamily="18" charset="0"/>
                                                </a:rPr>
                                              </m:ctrlPr>
                                            </m:sSubPr>
                                            <m:e>
                                              <m:r>
                                                <a:rPr lang="en-US" sz="900" i="1">
                                                  <a:latin typeface="Cambria Math" panose="02040503050406030204" pitchFamily="18" charset="0"/>
                                                  <a:ea typeface="Cambria Math" panose="02040503050406030204" pitchFamily="18" charset="0"/>
                                                </a:rPr>
                                                <m:t>𝜃</m:t>
                                              </m:r>
                                            </m:e>
                                            <m:sub>
                                              <m:r>
                                                <a:rPr lang="en-US" sz="900" i="1">
                                                  <a:latin typeface="Cambria Math" panose="02040503050406030204" pitchFamily="18" charset="0"/>
                                                  <a:ea typeface="Cambria Math" panose="02040503050406030204" pitchFamily="18" charset="0"/>
                                                </a:rPr>
                                                <m:t>2</m:t>
                                              </m:r>
                                            </m:sub>
                                          </m:sSub>
                                        </m:e>
                                        <m:sub>
                                          <m:r>
                                            <a:rPr lang="en-US" sz="900" i="1">
                                              <a:latin typeface="Cambria Math" panose="02040503050406030204" pitchFamily="18" charset="0"/>
                                              <a:ea typeface="Cambria Math" panose="02040503050406030204" pitchFamily="18" charset="0"/>
                                            </a:rPr>
                                            <m:t>𝑛</m:t>
                                          </m:r>
                                        </m:sub>
                                      </m:sSub>
                                    </m:e>
                                  </m:d>
                                </m:e>
                              </m:d>
                            </m:e>
                            <m:sup>
                              <m:r>
                                <a:rPr lang="en-US" sz="900" i="1">
                                  <a:latin typeface="Cambria Math" panose="02040503050406030204" pitchFamily="18" charset="0"/>
                                </a:rPr>
                                <m:t>2</m:t>
                              </m:r>
                            </m:sup>
                          </m:sSup>
                          <m:r>
                            <a:rPr lang="en-US" sz="900" i="1">
                              <a:latin typeface="Cambria Math" panose="02040503050406030204" pitchFamily="18" charset="0"/>
                            </a:rPr>
                            <m:t>+</m:t>
                          </m:r>
                          <m:sSup>
                            <m:sSupPr>
                              <m:ctrlPr>
                                <a:rPr lang="en-US" sz="900" i="1">
                                  <a:latin typeface="Cambria Math" panose="02040503050406030204" pitchFamily="18" charset="0"/>
                                </a:rPr>
                              </m:ctrlPr>
                            </m:sSupPr>
                            <m:e>
                              <m:d>
                                <m:dPr>
                                  <m:ctrlPr>
                                    <a:rPr lang="en-US" sz="900" i="1">
                                      <a:latin typeface="Cambria Math" panose="02040503050406030204" pitchFamily="18" charset="0"/>
                                    </a:rPr>
                                  </m:ctrlPr>
                                </m:dPr>
                                <m:e>
                                  <m:r>
                                    <a:rPr lang="en-US" sz="900" b="0" i="1" smtClean="0">
                                      <a:latin typeface="Cambria Math" panose="02040503050406030204" pitchFamily="18" charset="0"/>
                                      <a:ea typeface="Cambria Math" panose="02040503050406030204" pitchFamily="18" charset="0"/>
                                    </a:rPr>
                                    <m:t>𝐷</m:t>
                                  </m:r>
                                  <m:r>
                                    <a:rPr lang="en-US" sz="900" i="1">
                                      <a:latin typeface="Cambria Math" panose="02040503050406030204" pitchFamily="18" charset="0"/>
                                      <a:ea typeface="Cambria Math" panose="02040503050406030204" pitchFamily="18" charset="0"/>
                                    </a:rPr>
                                    <m:t>𝑠𝑖𝑛</m:t>
                                  </m:r>
                                  <m:d>
                                    <m:dPr>
                                      <m:ctrlPr>
                                        <a:rPr lang="en-US" sz="900" i="1">
                                          <a:latin typeface="Cambria Math" panose="02040503050406030204" pitchFamily="18" charset="0"/>
                                          <a:ea typeface="Cambria Math" panose="02040503050406030204" pitchFamily="18" charset="0"/>
                                        </a:rPr>
                                      </m:ctrlPr>
                                    </m:dPr>
                                    <m:e>
                                      <m:sSub>
                                        <m:sSubPr>
                                          <m:ctrlPr>
                                            <a:rPr lang="en-US" sz="900" i="1">
                                              <a:latin typeface="Cambria Math" panose="02040503050406030204" pitchFamily="18" charset="0"/>
                                              <a:ea typeface="Cambria Math" panose="02040503050406030204" pitchFamily="18" charset="0"/>
                                            </a:rPr>
                                          </m:ctrlPr>
                                        </m:sSubPr>
                                        <m:e>
                                          <m:sSub>
                                            <m:sSubPr>
                                              <m:ctrlPr>
                                                <a:rPr lang="en-US" sz="900" i="1">
                                                  <a:latin typeface="Cambria Math" panose="02040503050406030204" pitchFamily="18" charset="0"/>
                                                  <a:ea typeface="Cambria Math" panose="02040503050406030204" pitchFamily="18" charset="0"/>
                                                </a:rPr>
                                              </m:ctrlPr>
                                            </m:sSubPr>
                                            <m:e>
                                              <m:r>
                                                <a:rPr lang="en-US" sz="900" i="1">
                                                  <a:latin typeface="Cambria Math" panose="02040503050406030204" pitchFamily="18" charset="0"/>
                                                  <a:ea typeface="Cambria Math" panose="02040503050406030204" pitchFamily="18" charset="0"/>
                                                </a:rPr>
                                                <m:t>𝜃</m:t>
                                              </m:r>
                                            </m:e>
                                            <m:sub>
                                              <m:r>
                                                <a:rPr lang="en-US" sz="900" b="0" i="1" smtClean="0">
                                                  <a:latin typeface="Cambria Math" panose="02040503050406030204" pitchFamily="18" charset="0"/>
                                                  <a:ea typeface="Cambria Math" panose="02040503050406030204" pitchFamily="18" charset="0"/>
                                                </a:rPr>
                                                <m:t>5</m:t>
                                              </m:r>
                                            </m:sub>
                                          </m:sSub>
                                        </m:e>
                                        <m:sub>
                                          <m:r>
                                            <a:rPr lang="en-US" sz="900" i="1">
                                              <a:latin typeface="Cambria Math" panose="02040503050406030204" pitchFamily="18" charset="0"/>
                                              <a:ea typeface="Cambria Math" panose="02040503050406030204" pitchFamily="18" charset="0"/>
                                            </a:rPr>
                                            <m:t>𝑛</m:t>
                                          </m:r>
                                        </m:sub>
                                      </m:sSub>
                                    </m:e>
                                  </m:d>
                                </m:e>
                              </m:d>
                            </m:e>
                            <m:sup>
                              <m:r>
                                <a:rPr lang="en-US" sz="900" i="1">
                                  <a:latin typeface="Cambria Math" panose="02040503050406030204" pitchFamily="18" charset="0"/>
                                </a:rPr>
                                <m:t>2</m:t>
                              </m:r>
                            </m:sup>
                          </m:sSup>
                        </m:e>
                      </m:rad>
                      <m:r>
                        <a:rPr lang="en-US" sz="900" b="0" i="1" smtClean="0">
                          <a:latin typeface="Cambria Math" panose="02040503050406030204" pitchFamily="18" charset="0"/>
                        </a:rPr>
                        <m:t>+</m:t>
                      </m:r>
                      <m:rad>
                        <m:radPr>
                          <m:degHide m:val="on"/>
                          <m:ctrlPr>
                            <a:rPr lang="en-US" sz="900" i="1">
                              <a:latin typeface="Cambria Math" panose="02040503050406030204" pitchFamily="18" charset="0"/>
                            </a:rPr>
                          </m:ctrlPr>
                        </m:radPr>
                        <m:deg/>
                        <m:e>
                          <m:sSup>
                            <m:sSupPr>
                              <m:ctrlPr>
                                <a:rPr lang="en-US" sz="900" i="1">
                                  <a:latin typeface="Cambria Math" panose="02040503050406030204" pitchFamily="18" charset="0"/>
                                </a:rPr>
                              </m:ctrlPr>
                            </m:sSupPr>
                            <m:e>
                              <m:d>
                                <m:dPr>
                                  <m:ctrlPr>
                                    <a:rPr lang="en-US" sz="900" i="1">
                                      <a:latin typeface="Cambria Math" panose="02040503050406030204" pitchFamily="18" charset="0"/>
                                    </a:rPr>
                                  </m:ctrlPr>
                                </m:dPr>
                                <m:e>
                                  <m:r>
                                    <a:rPr lang="en-US" sz="900" i="1">
                                      <a:latin typeface="Cambria Math" panose="02040503050406030204" pitchFamily="18" charset="0"/>
                                      <a:ea typeface="Cambria Math" panose="02040503050406030204" pitchFamily="18" charset="0"/>
                                    </a:rPr>
                                    <m:t>𝑍</m:t>
                                  </m:r>
                                  <m:r>
                                    <a:rPr lang="en-US" sz="900" b="0" i="1" smtClean="0">
                                      <a:latin typeface="Cambria Math" panose="02040503050406030204" pitchFamily="18" charset="0"/>
                                      <a:ea typeface="Cambria Math" panose="02040503050406030204" pitchFamily="18" charset="0"/>
                                    </a:rPr>
                                    <m:t>𝑟</m:t>
                                  </m:r>
                                  <m:r>
                                    <a:rPr lang="en-US" sz="900" i="1">
                                      <a:latin typeface="Cambria Math" panose="02040503050406030204" pitchFamily="18" charset="0"/>
                                      <a:ea typeface="Cambria Math" panose="02040503050406030204" pitchFamily="18" charset="0"/>
                                    </a:rPr>
                                    <m:t>𝑠𝑖𝑛</m:t>
                                  </m:r>
                                  <m:d>
                                    <m:dPr>
                                      <m:ctrlPr>
                                        <a:rPr lang="en-US" sz="900" i="1">
                                          <a:latin typeface="Cambria Math" panose="02040503050406030204" pitchFamily="18" charset="0"/>
                                          <a:ea typeface="Cambria Math" panose="02040503050406030204" pitchFamily="18" charset="0"/>
                                        </a:rPr>
                                      </m:ctrlPr>
                                    </m:dPr>
                                    <m:e>
                                      <m:sSub>
                                        <m:sSubPr>
                                          <m:ctrlPr>
                                            <a:rPr lang="en-US" sz="900" i="1">
                                              <a:latin typeface="Cambria Math" panose="02040503050406030204" pitchFamily="18" charset="0"/>
                                              <a:ea typeface="Cambria Math" panose="02040503050406030204" pitchFamily="18" charset="0"/>
                                            </a:rPr>
                                          </m:ctrlPr>
                                        </m:sSubPr>
                                        <m:e>
                                          <m:sSub>
                                            <m:sSubPr>
                                              <m:ctrlPr>
                                                <a:rPr lang="en-US" sz="900" i="1">
                                                  <a:latin typeface="Cambria Math" panose="02040503050406030204" pitchFamily="18" charset="0"/>
                                                  <a:ea typeface="Cambria Math" panose="02040503050406030204" pitchFamily="18" charset="0"/>
                                                </a:rPr>
                                              </m:ctrlPr>
                                            </m:sSubPr>
                                            <m:e>
                                              <m:r>
                                                <a:rPr lang="en-US" sz="900" i="1">
                                                  <a:latin typeface="Cambria Math" panose="02040503050406030204" pitchFamily="18" charset="0"/>
                                                  <a:ea typeface="Cambria Math" panose="02040503050406030204" pitchFamily="18" charset="0"/>
                                                </a:rPr>
                                                <m:t>𝜃</m:t>
                                              </m:r>
                                            </m:e>
                                            <m:sub>
                                              <m:r>
                                                <a:rPr lang="en-US" sz="900" b="0" i="1" smtClean="0">
                                                  <a:latin typeface="Cambria Math" panose="02040503050406030204" pitchFamily="18" charset="0"/>
                                                  <a:ea typeface="Cambria Math" panose="02040503050406030204" pitchFamily="18" charset="0"/>
                                                </a:rPr>
                                                <m:t>3</m:t>
                                              </m:r>
                                            </m:sub>
                                          </m:sSub>
                                        </m:e>
                                        <m:sub>
                                          <m:r>
                                            <a:rPr lang="en-US" sz="900" i="1">
                                              <a:latin typeface="Cambria Math" panose="02040503050406030204" pitchFamily="18" charset="0"/>
                                              <a:ea typeface="Cambria Math" panose="02040503050406030204" pitchFamily="18" charset="0"/>
                                            </a:rPr>
                                            <m:t>𝑛</m:t>
                                          </m:r>
                                        </m:sub>
                                      </m:sSub>
                                    </m:e>
                                  </m:d>
                                </m:e>
                              </m:d>
                            </m:e>
                            <m:sup>
                              <m:r>
                                <a:rPr lang="en-US" sz="900" i="1">
                                  <a:latin typeface="Cambria Math" panose="02040503050406030204" pitchFamily="18" charset="0"/>
                                </a:rPr>
                                <m:t>2</m:t>
                              </m:r>
                            </m:sup>
                          </m:sSup>
                          <m:r>
                            <a:rPr lang="en-US" sz="900" i="1">
                              <a:latin typeface="Cambria Math" panose="02040503050406030204" pitchFamily="18" charset="0"/>
                            </a:rPr>
                            <m:t>+</m:t>
                          </m:r>
                          <m:sSup>
                            <m:sSupPr>
                              <m:ctrlPr>
                                <a:rPr lang="en-US" sz="900" i="1">
                                  <a:latin typeface="Cambria Math" panose="02040503050406030204" pitchFamily="18" charset="0"/>
                                </a:rPr>
                              </m:ctrlPr>
                            </m:sSupPr>
                            <m:e>
                              <m:d>
                                <m:dPr>
                                  <m:ctrlPr>
                                    <a:rPr lang="en-US" sz="900" i="1">
                                      <a:latin typeface="Cambria Math" panose="02040503050406030204" pitchFamily="18" charset="0"/>
                                    </a:rPr>
                                  </m:ctrlPr>
                                </m:dPr>
                                <m:e>
                                  <m:r>
                                    <a:rPr lang="en-US" sz="900" i="1">
                                      <a:latin typeface="Cambria Math" panose="02040503050406030204" pitchFamily="18" charset="0"/>
                                      <a:ea typeface="Cambria Math" panose="02040503050406030204" pitchFamily="18" charset="0"/>
                                    </a:rPr>
                                    <m:t>𝑍</m:t>
                                  </m:r>
                                  <m:r>
                                    <a:rPr lang="en-US" sz="900" b="0" i="1" smtClean="0">
                                      <a:latin typeface="Cambria Math" panose="02040503050406030204" pitchFamily="18" charset="0"/>
                                      <a:ea typeface="Cambria Math" panose="02040503050406030204" pitchFamily="18" charset="0"/>
                                    </a:rPr>
                                    <m:t>𝑟</m:t>
                                  </m:r>
                                  <m:r>
                                    <a:rPr lang="en-US" sz="900" i="1">
                                      <a:latin typeface="Cambria Math" panose="02040503050406030204" pitchFamily="18" charset="0"/>
                                      <a:ea typeface="Cambria Math" panose="02040503050406030204" pitchFamily="18" charset="0"/>
                                    </a:rPr>
                                    <m:t>𝑐𝑜𝑠</m:t>
                                  </m:r>
                                  <m:d>
                                    <m:dPr>
                                      <m:ctrlPr>
                                        <a:rPr lang="en-US" sz="900" i="1">
                                          <a:latin typeface="Cambria Math" panose="02040503050406030204" pitchFamily="18" charset="0"/>
                                          <a:ea typeface="Cambria Math" panose="02040503050406030204" pitchFamily="18" charset="0"/>
                                        </a:rPr>
                                      </m:ctrlPr>
                                    </m:dPr>
                                    <m:e>
                                      <m:sSub>
                                        <m:sSubPr>
                                          <m:ctrlPr>
                                            <a:rPr lang="en-US" sz="900" i="1">
                                              <a:latin typeface="Cambria Math" panose="02040503050406030204" pitchFamily="18" charset="0"/>
                                              <a:ea typeface="Cambria Math" panose="02040503050406030204" pitchFamily="18" charset="0"/>
                                            </a:rPr>
                                          </m:ctrlPr>
                                        </m:sSubPr>
                                        <m:e>
                                          <m:sSub>
                                            <m:sSubPr>
                                              <m:ctrlPr>
                                                <a:rPr lang="en-US" sz="900" i="1" smtClean="0">
                                                  <a:latin typeface="Cambria Math" panose="02040503050406030204" pitchFamily="18" charset="0"/>
                                                  <a:ea typeface="Cambria Math" panose="02040503050406030204" pitchFamily="18" charset="0"/>
                                                </a:rPr>
                                              </m:ctrlPr>
                                            </m:sSubPr>
                                            <m:e>
                                              <m:r>
                                                <a:rPr lang="en-US" sz="900" i="1">
                                                  <a:latin typeface="Cambria Math" panose="02040503050406030204" pitchFamily="18" charset="0"/>
                                                  <a:ea typeface="Cambria Math" panose="02040503050406030204" pitchFamily="18" charset="0"/>
                                                </a:rPr>
                                                <m:t>𝜃</m:t>
                                              </m:r>
                                            </m:e>
                                            <m:sub>
                                              <m:r>
                                                <a:rPr lang="en-US" sz="900" b="0" i="1" smtClean="0">
                                                  <a:latin typeface="Cambria Math" panose="02040503050406030204" pitchFamily="18" charset="0"/>
                                                  <a:ea typeface="Cambria Math" panose="02040503050406030204" pitchFamily="18" charset="0"/>
                                                </a:rPr>
                                                <m:t>3</m:t>
                                              </m:r>
                                            </m:sub>
                                          </m:sSub>
                                        </m:e>
                                        <m:sub>
                                          <m:r>
                                            <a:rPr lang="en-US" sz="900" i="1">
                                              <a:latin typeface="Cambria Math" panose="02040503050406030204" pitchFamily="18" charset="0"/>
                                              <a:ea typeface="Cambria Math" panose="02040503050406030204" pitchFamily="18" charset="0"/>
                                            </a:rPr>
                                            <m:t>𝑛</m:t>
                                          </m:r>
                                        </m:sub>
                                      </m:sSub>
                                    </m:e>
                                  </m:d>
                                </m:e>
                              </m:d>
                            </m:e>
                            <m:sup>
                              <m:r>
                                <a:rPr lang="en-US" sz="900" i="1">
                                  <a:latin typeface="Cambria Math" panose="02040503050406030204" pitchFamily="18" charset="0"/>
                                </a:rPr>
                                <m:t>2</m:t>
                              </m:r>
                            </m:sup>
                          </m:sSup>
                          <m:r>
                            <a:rPr lang="en-US" sz="900" i="1">
                              <a:latin typeface="Cambria Math" panose="02040503050406030204" pitchFamily="18" charset="0"/>
                            </a:rPr>
                            <m:t>+</m:t>
                          </m:r>
                          <m:sSup>
                            <m:sSupPr>
                              <m:ctrlPr>
                                <a:rPr lang="en-US" sz="900" i="1">
                                  <a:latin typeface="Cambria Math" panose="02040503050406030204" pitchFamily="18" charset="0"/>
                                </a:rPr>
                              </m:ctrlPr>
                            </m:sSupPr>
                            <m:e>
                              <m:d>
                                <m:dPr>
                                  <m:ctrlPr>
                                    <a:rPr lang="en-US" sz="900" i="1">
                                      <a:latin typeface="Cambria Math" panose="02040503050406030204" pitchFamily="18" charset="0"/>
                                    </a:rPr>
                                  </m:ctrlPr>
                                </m:dPr>
                                <m:e>
                                  <m:r>
                                    <a:rPr lang="en-US" sz="900" i="1">
                                      <a:latin typeface="Cambria Math" panose="02040503050406030204" pitchFamily="18" charset="0"/>
                                      <a:ea typeface="Cambria Math" panose="02040503050406030204" pitchFamily="18" charset="0"/>
                                    </a:rPr>
                                    <m:t>𝑍</m:t>
                                  </m:r>
                                  <m:r>
                                    <a:rPr lang="en-US" sz="900" b="0" i="1" smtClean="0">
                                      <a:latin typeface="Cambria Math" panose="02040503050406030204" pitchFamily="18" charset="0"/>
                                      <a:ea typeface="Cambria Math" panose="02040503050406030204" pitchFamily="18" charset="0"/>
                                    </a:rPr>
                                    <m:t>𝑟</m:t>
                                  </m:r>
                                  <m:r>
                                    <a:rPr lang="en-US" sz="900" i="1">
                                      <a:latin typeface="Cambria Math" panose="02040503050406030204" pitchFamily="18" charset="0"/>
                                      <a:ea typeface="Cambria Math" panose="02040503050406030204" pitchFamily="18" charset="0"/>
                                    </a:rPr>
                                    <m:t>𝑠𝑖𝑛</m:t>
                                  </m:r>
                                  <m:d>
                                    <m:dPr>
                                      <m:ctrlPr>
                                        <a:rPr lang="en-US" sz="900" i="1">
                                          <a:latin typeface="Cambria Math" panose="02040503050406030204" pitchFamily="18" charset="0"/>
                                          <a:ea typeface="Cambria Math" panose="02040503050406030204" pitchFamily="18" charset="0"/>
                                        </a:rPr>
                                      </m:ctrlPr>
                                    </m:dPr>
                                    <m:e>
                                      <m:sSub>
                                        <m:sSubPr>
                                          <m:ctrlPr>
                                            <a:rPr lang="en-US" sz="900" i="1">
                                              <a:latin typeface="Cambria Math" panose="02040503050406030204" pitchFamily="18" charset="0"/>
                                              <a:ea typeface="Cambria Math" panose="02040503050406030204" pitchFamily="18" charset="0"/>
                                            </a:rPr>
                                          </m:ctrlPr>
                                        </m:sSubPr>
                                        <m:e>
                                          <m:sSub>
                                            <m:sSubPr>
                                              <m:ctrlPr>
                                                <a:rPr lang="en-US" sz="900" i="1">
                                                  <a:latin typeface="Cambria Math" panose="02040503050406030204" pitchFamily="18" charset="0"/>
                                                  <a:ea typeface="Cambria Math" panose="02040503050406030204" pitchFamily="18" charset="0"/>
                                                </a:rPr>
                                              </m:ctrlPr>
                                            </m:sSubPr>
                                            <m:e>
                                              <m:r>
                                                <a:rPr lang="en-US" sz="900" i="1">
                                                  <a:latin typeface="Cambria Math" panose="02040503050406030204" pitchFamily="18" charset="0"/>
                                                  <a:ea typeface="Cambria Math" panose="02040503050406030204" pitchFamily="18" charset="0"/>
                                                </a:rPr>
                                                <m:t>𝜃</m:t>
                                              </m:r>
                                            </m:e>
                                            <m:sub>
                                              <m:r>
                                                <a:rPr lang="en-US" sz="900" b="0" i="1" smtClean="0">
                                                  <a:latin typeface="Cambria Math" panose="02040503050406030204" pitchFamily="18" charset="0"/>
                                                  <a:ea typeface="Cambria Math" panose="02040503050406030204" pitchFamily="18" charset="0"/>
                                                </a:rPr>
                                                <m:t>6</m:t>
                                              </m:r>
                                            </m:sub>
                                          </m:sSub>
                                        </m:e>
                                        <m:sub>
                                          <m:r>
                                            <a:rPr lang="en-US" sz="900" i="1">
                                              <a:latin typeface="Cambria Math" panose="02040503050406030204" pitchFamily="18" charset="0"/>
                                              <a:ea typeface="Cambria Math" panose="02040503050406030204" pitchFamily="18" charset="0"/>
                                            </a:rPr>
                                            <m:t>𝑛</m:t>
                                          </m:r>
                                        </m:sub>
                                      </m:sSub>
                                    </m:e>
                                  </m:d>
                                </m:e>
                              </m:d>
                            </m:e>
                            <m:sup>
                              <m:r>
                                <a:rPr lang="en-US" sz="900" i="1">
                                  <a:latin typeface="Cambria Math" panose="02040503050406030204" pitchFamily="18" charset="0"/>
                                </a:rPr>
                                <m:t>2</m:t>
                              </m:r>
                            </m:sup>
                          </m:sSup>
                        </m:e>
                      </m:rad>
                    </m:oMath>
                  </m:oMathPara>
                </a14:m>
                <a:endParaRPr lang="en-US" sz="1600" i="1" dirty="0"/>
              </a:p>
            </p:txBody>
          </p:sp>
        </mc:Choice>
        <mc:Fallback xmlns="">
          <p:sp>
            <p:nvSpPr>
              <p:cNvPr id="34" name="TextBox 33"/>
              <p:cNvSpPr txBox="1">
                <a:spLocks noRot="1" noChangeAspect="1" noMove="1" noResize="1" noEditPoints="1" noAdjustHandles="1" noChangeArrowheads="1" noChangeShapeType="1" noTextEdit="1"/>
              </p:cNvSpPr>
              <p:nvPr/>
            </p:nvSpPr>
            <p:spPr>
              <a:xfrm>
                <a:off x="-1015246" y="5471052"/>
                <a:ext cx="10729636" cy="281872"/>
              </a:xfrm>
              <a:prstGeom prst="rect">
                <a:avLst/>
              </a:prstGeom>
              <a:blipFill>
                <a:blip r:embed="rId9"/>
                <a:stretch>
                  <a:fillRect b="-2128"/>
                </a:stretch>
              </a:blipFill>
              <a:ln w="3810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p:cNvSpPr txBox="1"/>
              <p:nvPr/>
            </p:nvSpPr>
            <p:spPr>
              <a:xfrm>
                <a:off x="2067953" y="4444452"/>
                <a:ext cx="4866243" cy="452816"/>
              </a:xfrm>
              <a:prstGeom prst="rect">
                <a:avLst/>
              </a:prstGeom>
              <a:noFill/>
              <a:ln w="38100">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𝐸</m:t>
                      </m:r>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i="1">
                              <a:latin typeface="Cambria Math" panose="02040503050406030204" pitchFamily="18" charset="0"/>
                            </a:rPr>
                            <m:t>𝑛</m:t>
                          </m:r>
                          <m:r>
                            <a:rPr lang="en-US" sz="2000" i="1">
                              <a:latin typeface="Cambria Math" panose="02040503050406030204" pitchFamily="18" charset="0"/>
                            </a:rPr>
                            <m:t>0</m:t>
                          </m:r>
                        </m:sub>
                      </m:sSub>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𝑖</m:t>
                          </m:r>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2</m:t>
                              </m:r>
                              <m:r>
                                <a:rPr lang="en-US" sz="2000" i="1">
                                  <a:latin typeface="Cambria Math" panose="02040503050406030204" pitchFamily="18" charset="0"/>
                                  <a:ea typeface="Cambria Math" panose="02040503050406030204" pitchFamily="18" charset="0"/>
                                </a:rPr>
                                <m:t>𝜋</m:t>
                              </m:r>
                            </m:num>
                            <m:den>
                              <m:r>
                                <a:rPr lang="en-US" sz="2000" i="1">
                                  <a:latin typeface="Cambria Math" panose="02040503050406030204" pitchFamily="18" charset="0"/>
                                  <a:ea typeface="Cambria Math" panose="02040503050406030204" pitchFamily="18" charset="0"/>
                                </a:rPr>
                                <m:t>𝜆</m:t>
                              </m:r>
                            </m:den>
                          </m:f>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𝑥</m:t>
                              </m:r>
                            </m:e>
                            <m:sub>
                              <m:r>
                                <a:rPr lang="en-US" sz="2000" i="1">
                                  <a:latin typeface="Cambria Math" panose="02040503050406030204" pitchFamily="18" charset="0"/>
                                  <a:ea typeface="Cambria Math" panose="02040503050406030204" pitchFamily="18" charset="0"/>
                                </a:rPr>
                                <m:t>𝑛</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𝛼</m:t>
                              </m:r>
                            </m:e>
                            <m:sub>
                              <m:r>
                                <a:rPr lang="en-US" sz="2000" i="1">
                                  <a:latin typeface="Cambria Math" panose="02040503050406030204" pitchFamily="18" charset="0"/>
                                </a:rPr>
                                <m:t>𝑛</m:t>
                              </m:r>
                            </m:sub>
                          </m:sSub>
                          <m:r>
                            <a:rPr lang="en-US" sz="2000" i="1">
                              <a:latin typeface="Cambria Math" panose="02040503050406030204" pitchFamily="18" charset="0"/>
                              <a:ea typeface="Cambria Math" panose="02040503050406030204" pitchFamily="18" charset="0"/>
                            </a:rPr>
                            <m:t>)</m:t>
                          </m:r>
                        </m:sup>
                      </m:sSup>
                    </m:oMath>
                  </m:oMathPara>
                </a14:m>
                <a:endParaRPr lang="en-US" sz="2000" i="1" dirty="0"/>
              </a:p>
            </p:txBody>
          </p:sp>
        </mc:Choice>
        <mc:Fallback xmlns="">
          <p:sp>
            <p:nvSpPr>
              <p:cNvPr id="35" name="TextBox 34"/>
              <p:cNvSpPr txBox="1">
                <a:spLocks noRot="1" noChangeAspect="1" noMove="1" noResize="1" noEditPoints="1" noAdjustHandles="1" noChangeArrowheads="1" noChangeShapeType="1" noTextEdit="1"/>
              </p:cNvSpPr>
              <p:nvPr/>
            </p:nvSpPr>
            <p:spPr>
              <a:xfrm>
                <a:off x="2067953" y="4444452"/>
                <a:ext cx="4866243" cy="452816"/>
              </a:xfrm>
              <a:prstGeom prst="rect">
                <a:avLst/>
              </a:prstGeom>
              <a:blipFill>
                <a:blip r:embed="rId10"/>
                <a:stretch>
                  <a:fillRect/>
                </a:stretch>
              </a:blipFill>
              <a:ln w="38100">
                <a:noFill/>
              </a:ln>
            </p:spPr>
            <p:txBody>
              <a:bodyPr/>
              <a:lstStyle/>
              <a:p>
                <a:r>
                  <a:rPr lang="en-US">
                    <a:noFill/>
                  </a:rPr>
                  <a:t> </a:t>
                </a:r>
              </a:p>
            </p:txBody>
          </p:sp>
        </mc:Fallback>
      </mc:AlternateContent>
    </p:spTree>
    <p:extLst>
      <p:ext uri="{BB962C8B-B14F-4D97-AF65-F5344CB8AC3E}">
        <p14:creationId xmlns:p14="http://schemas.microsoft.com/office/powerpoint/2010/main" val="205121426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wipe(left)">
                                      <p:cBhvr>
                                        <p:cTn id="7" dur="500"/>
                                        <p:tgtEl>
                                          <p:spTgt spid="3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4"/>
                                        </p:tgtEl>
                                        <p:attrNameLst>
                                          <p:attrName>style.visibility</p:attrName>
                                        </p:attrNameLst>
                                      </p:cBhvr>
                                      <p:to>
                                        <p:strVal val="visible"/>
                                      </p:to>
                                    </p:set>
                                    <p:animEffect transition="in" filter="wipe(left)">
                                      <p:cBhvr>
                                        <p:cTn id="12" dur="500"/>
                                        <p:tgtEl>
                                          <p:spTgt spid="3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1" nodeType="clickEffect">
                                  <p:stCondLst>
                                    <p:cond delay="0"/>
                                  </p:stCondLst>
                                  <p:childTnLst>
                                    <p:animEffect transition="out" filter="fade">
                                      <p:cBhvr>
                                        <p:cTn id="16" dur="500"/>
                                        <p:tgtEl>
                                          <p:spTgt spid="35"/>
                                        </p:tgtEl>
                                      </p:cBhvr>
                                    </p:animEffect>
                                    <p:set>
                                      <p:cBhvr>
                                        <p:cTn id="17" dur="1" fill="hold">
                                          <p:stCondLst>
                                            <p:cond delay="499"/>
                                          </p:stCondLst>
                                        </p:cTn>
                                        <p:tgtEl>
                                          <p:spTgt spid="3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5" grpId="0"/>
      <p:bldP spid="35"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
          </p:nvPr>
        </p:nvSpPr>
        <p:spPr>
          <a:xfrm>
            <a:off x="7998106" y="174373"/>
            <a:ext cx="517244" cy="365125"/>
          </a:xfrm>
        </p:spPr>
        <p:txBody>
          <a:bodyPr/>
          <a:lstStyle/>
          <a:p>
            <a:fld id="{D524B6CE-5D57-4459-A907-3F1D5BE11E1F}" type="slidenum">
              <a:rPr lang="en-SG" smtClean="0">
                <a:solidFill>
                  <a:prstClr val="black"/>
                </a:solidFill>
              </a:rPr>
              <a:pPr/>
              <a:t>6</a:t>
            </a:fld>
            <a:endParaRPr lang="en-SG" dirty="0">
              <a:solidFill>
                <a:prstClr val="black"/>
              </a:solidFill>
            </a:endParaRPr>
          </a:p>
        </p:txBody>
      </p:sp>
      <p:sp>
        <p:nvSpPr>
          <p:cNvPr id="12" name="Footer Placeholder 1"/>
          <p:cNvSpPr>
            <a:spLocks noGrp="1"/>
          </p:cNvSpPr>
          <p:nvPr>
            <p:ph type="ftr" sz="quarter" idx="4294967295"/>
          </p:nvPr>
        </p:nvSpPr>
        <p:spPr>
          <a:xfrm>
            <a:off x="628650" y="193931"/>
            <a:ext cx="931926" cy="365125"/>
          </a:xfrm>
          <a:prstGeom prst="rect">
            <a:avLst/>
          </a:prstGeom>
        </p:spPr>
        <p:txBody>
          <a:bodyPr/>
          <a:lstStyle/>
          <a:p>
            <a:r>
              <a:rPr lang="en-SG" dirty="0"/>
              <a:t>SYPT 2020</a:t>
            </a:r>
          </a:p>
        </p:txBody>
      </p:sp>
      <p:sp>
        <p:nvSpPr>
          <p:cNvPr id="13" name="object 5"/>
          <p:cNvSpPr txBox="1">
            <a:spLocks noGrp="1"/>
          </p:cNvSpPr>
          <p:nvPr>
            <p:ph type="title"/>
          </p:nvPr>
        </p:nvSpPr>
        <p:spPr>
          <a:xfrm>
            <a:off x="628650" y="376005"/>
            <a:ext cx="7886700" cy="1325563"/>
          </a:xfrm>
          <a:prstGeom prst="rect">
            <a:avLst/>
          </a:prstGeom>
        </p:spPr>
        <p:txBody>
          <a:bodyPr vert="horz" wrap="square" lIns="0" tIns="0" rIns="0" bIns="0" rtlCol="0">
            <a:spAutoFit/>
          </a:bodyPr>
          <a:lstStyle/>
          <a:p>
            <a:pPr marL="12700">
              <a:lnSpc>
                <a:spcPct val="100000"/>
              </a:lnSpc>
            </a:pPr>
            <a:r>
              <a:rPr lang="en-US" spc="-5" dirty="0"/>
              <a:t>Overview</a:t>
            </a:r>
            <a:endParaRPr dirty="0"/>
          </a:p>
        </p:txBody>
      </p:sp>
      <p:grpSp>
        <p:nvGrpSpPr>
          <p:cNvPr id="14" name="Group 13">
            <a:extLst>
              <a:ext uri="{FF2B5EF4-FFF2-40B4-BE49-F238E27FC236}">
                <a16:creationId xmlns:a16="http://schemas.microsoft.com/office/drawing/2014/main" id="{C40EBF93-CCA3-41DB-BEE1-70DCB49CAA3F}"/>
              </a:ext>
            </a:extLst>
          </p:cNvPr>
          <p:cNvGrpSpPr/>
          <p:nvPr/>
        </p:nvGrpSpPr>
        <p:grpSpPr>
          <a:xfrm>
            <a:off x="1930400" y="1791589"/>
            <a:ext cx="5545599" cy="677108"/>
            <a:chOff x="1930400" y="1675357"/>
            <a:chExt cx="5545599" cy="677108"/>
          </a:xfrm>
        </p:grpSpPr>
        <p:grpSp>
          <p:nvGrpSpPr>
            <p:cNvPr id="15" name="Group 14"/>
            <p:cNvGrpSpPr/>
            <p:nvPr/>
          </p:nvGrpSpPr>
          <p:grpSpPr>
            <a:xfrm>
              <a:off x="2527300" y="1675357"/>
              <a:ext cx="4948699" cy="677108"/>
              <a:chOff x="2527300" y="1802589"/>
              <a:chExt cx="4948699" cy="677108"/>
            </a:xfrm>
          </p:grpSpPr>
          <p:sp>
            <p:nvSpPr>
              <p:cNvPr id="17" name="Rectangle 16"/>
              <p:cNvSpPr/>
              <p:nvPr/>
            </p:nvSpPr>
            <p:spPr>
              <a:xfrm>
                <a:off x="2527300" y="1828800"/>
                <a:ext cx="63500" cy="5969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18" name="TextBox 17"/>
              <p:cNvSpPr txBox="1"/>
              <p:nvPr/>
            </p:nvSpPr>
            <p:spPr>
              <a:xfrm>
                <a:off x="3014202" y="1802589"/>
                <a:ext cx="4461797" cy="677108"/>
              </a:xfrm>
              <a:prstGeom prst="rect">
                <a:avLst/>
              </a:prstGeom>
              <a:noFill/>
            </p:spPr>
            <p:txBody>
              <a:bodyPr wrap="square" rtlCol="0">
                <a:spAutoFit/>
              </a:bodyPr>
              <a:lstStyle/>
              <a:p>
                <a:pPr algn="ctr"/>
                <a:r>
                  <a:rPr lang="en-SG" sz="2000" b="1" i="1" dirty="0"/>
                  <a:t>Introduction</a:t>
                </a:r>
              </a:p>
              <a:p>
                <a:pPr algn="ctr"/>
                <a:r>
                  <a:rPr lang="en-SG" i="1" dirty="0"/>
                  <a:t>Experimental Set-Up, Key Observations</a:t>
                </a:r>
              </a:p>
            </p:txBody>
          </p:sp>
        </p:grpSp>
        <p:sp>
          <p:nvSpPr>
            <p:cNvPr id="16" name="TextBox 15">
              <a:extLst>
                <a:ext uri="{FF2B5EF4-FFF2-40B4-BE49-F238E27FC236}">
                  <a16:creationId xmlns:a16="http://schemas.microsoft.com/office/drawing/2014/main" id="{9D798946-9864-4CE7-96EF-29E7CCF6DCA3}"/>
                </a:ext>
              </a:extLst>
            </p:cNvPr>
            <p:cNvSpPr txBox="1"/>
            <p:nvPr/>
          </p:nvSpPr>
          <p:spPr>
            <a:xfrm>
              <a:off x="1930400" y="1769185"/>
              <a:ext cx="509497" cy="461665"/>
            </a:xfrm>
            <a:prstGeom prst="rect">
              <a:avLst/>
            </a:prstGeom>
            <a:noFill/>
          </p:spPr>
          <p:txBody>
            <a:bodyPr wrap="square" rtlCol="0">
              <a:spAutoFit/>
            </a:bodyPr>
            <a:lstStyle/>
            <a:p>
              <a:pPr algn="ctr"/>
              <a:r>
                <a:rPr lang="en-SG" sz="2400" b="1" i="1" dirty="0"/>
                <a:t>1</a:t>
              </a:r>
            </a:p>
          </p:txBody>
        </p:sp>
      </p:grpSp>
      <p:grpSp>
        <p:nvGrpSpPr>
          <p:cNvPr id="19" name="Group 18">
            <a:extLst>
              <a:ext uri="{FF2B5EF4-FFF2-40B4-BE49-F238E27FC236}">
                <a16:creationId xmlns:a16="http://schemas.microsoft.com/office/drawing/2014/main" id="{EA50826C-6899-4460-BD57-BECE29C4F037}"/>
              </a:ext>
            </a:extLst>
          </p:cNvPr>
          <p:cNvGrpSpPr/>
          <p:nvPr/>
        </p:nvGrpSpPr>
        <p:grpSpPr>
          <a:xfrm>
            <a:off x="1930399" y="3023576"/>
            <a:ext cx="6077685" cy="677108"/>
            <a:chOff x="1930399" y="3028670"/>
            <a:chExt cx="6077685" cy="677108"/>
          </a:xfrm>
        </p:grpSpPr>
        <p:grpSp>
          <p:nvGrpSpPr>
            <p:cNvPr id="20" name="Group 19">
              <a:extLst>
                <a:ext uri="{FF2B5EF4-FFF2-40B4-BE49-F238E27FC236}">
                  <a16:creationId xmlns:a16="http://schemas.microsoft.com/office/drawing/2014/main" id="{4E09EBFE-0D77-4689-B372-30D932B051BC}"/>
                </a:ext>
              </a:extLst>
            </p:cNvPr>
            <p:cNvGrpSpPr/>
            <p:nvPr/>
          </p:nvGrpSpPr>
          <p:grpSpPr>
            <a:xfrm>
              <a:off x="2527300" y="3028670"/>
              <a:ext cx="5480784" cy="677108"/>
              <a:chOff x="2527300" y="3231313"/>
              <a:chExt cx="5480784" cy="677108"/>
            </a:xfrm>
          </p:grpSpPr>
          <p:sp>
            <p:nvSpPr>
              <p:cNvPr id="22" name="TextBox 21"/>
              <p:cNvSpPr txBox="1"/>
              <p:nvPr/>
            </p:nvSpPr>
            <p:spPr>
              <a:xfrm>
                <a:off x="2590800" y="3231313"/>
                <a:ext cx="5417284" cy="677108"/>
              </a:xfrm>
              <a:prstGeom prst="rect">
                <a:avLst/>
              </a:prstGeom>
              <a:noFill/>
            </p:spPr>
            <p:txBody>
              <a:bodyPr wrap="square" rtlCol="0">
                <a:spAutoFit/>
              </a:bodyPr>
              <a:lstStyle/>
              <a:p>
                <a:pPr algn="ctr"/>
                <a:r>
                  <a:rPr lang="en-SG" sz="2000" b="1" i="1" dirty="0"/>
                  <a:t>Qualitative Explanation</a:t>
                </a:r>
              </a:p>
              <a:p>
                <a:pPr algn="ctr"/>
                <a:r>
                  <a:rPr lang="en-SG" i="1" dirty="0"/>
                  <a:t>Ray Tracing Analysis</a:t>
                </a:r>
              </a:p>
            </p:txBody>
          </p:sp>
          <p:sp>
            <p:nvSpPr>
              <p:cNvPr id="23" name="Rectangle 22"/>
              <p:cNvSpPr/>
              <p:nvPr/>
            </p:nvSpPr>
            <p:spPr>
              <a:xfrm>
                <a:off x="2527300" y="3303002"/>
                <a:ext cx="63500" cy="5969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sp>
          <p:nvSpPr>
            <p:cNvPr id="21" name="TextBox 20">
              <a:extLst>
                <a:ext uri="{FF2B5EF4-FFF2-40B4-BE49-F238E27FC236}">
                  <a16:creationId xmlns:a16="http://schemas.microsoft.com/office/drawing/2014/main" id="{84BF5916-A00A-43D9-9FD4-CDF5A4959E70}"/>
                </a:ext>
              </a:extLst>
            </p:cNvPr>
            <p:cNvSpPr txBox="1"/>
            <p:nvPr/>
          </p:nvSpPr>
          <p:spPr>
            <a:xfrm>
              <a:off x="1930399" y="3167976"/>
              <a:ext cx="509497" cy="461665"/>
            </a:xfrm>
            <a:prstGeom prst="rect">
              <a:avLst/>
            </a:prstGeom>
            <a:noFill/>
          </p:spPr>
          <p:txBody>
            <a:bodyPr wrap="square" rtlCol="0">
              <a:spAutoFit/>
            </a:bodyPr>
            <a:lstStyle/>
            <a:p>
              <a:pPr algn="ctr"/>
              <a:r>
                <a:rPr lang="en-SG" sz="2400" b="1" i="1" dirty="0"/>
                <a:t>2</a:t>
              </a:r>
            </a:p>
          </p:txBody>
        </p:sp>
      </p:grpSp>
      <p:grpSp>
        <p:nvGrpSpPr>
          <p:cNvPr id="24" name="Group 23">
            <a:extLst>
              <a:ext uri="{FF2B5EF4-FFF2-40B4-BE49-F238E27FC236}">
                <a16:creationId xmlns:a16="http://schemas.microsoft.com/office/drawing/2014/main" id="{1A4EFB4E-2E93-4EAE-97F4-BB91A8DF4439}"/>
              </a:ext>
            </a:extLst>
          </p:cNvPr>
          <p:cNvGrpSpPr/>
          <p:nvPr/>
        </p:nvGrpSpPr>
        <p:grpSpPr>
          <a:xfrm>
            <a:off x="1930398" y="4255563"/>
            <a:ext cx="5477395" cy="677108"/>
            <a:chOff x="1930397" y="5563269"/>
            <a:chExt cx="5477395" cy="677108"/>
          </a:xfrm>
        </p:grpSpPr>
        <p:grpSp>
          <p:nvGrpSpPr>
            <p:cNvPr id="25" name="Group 24"/>
            <p:cNvGrpSpPr/>
            <p:nvPr/>
          </p:nvGrpSpPr>
          <p:grpSpPr>
            <a:xfrm>
              <a:off x="2527300" y="5563269"/>
              <a:ext cx="4880492" cy="677108"/>
              <a:chOff x="2527300" y="1788695"/>
              <a:chExt cx="4880492" cy="677108"/>
            </a:xfrm>
          </p:grpSpPr>
          <p:sp>
            <p:nvSpPr>
              <p:cNvPr id="27" name="Rectangle 26"/>
              <p:cNvSpPr/>
              <p:nvPr/>
            </p:nvSpPr>
            <p:spPr>
              <a:xfrm>
                <a:off x="2527300" y="1828800"/>
                <a:ext cx="63500" cy="5969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8" name="TextBox 27"/>
              <p:cNvSpPr txBox="1"/>
              <p:nvPr/>
            </p:nvSpPr>
            <p:spPr>
              <a:xfrm>
                <a:off x="2678206" y="1788695"/>
                <a:ext cx="4729586" cy="677108"/>
              </a:xfrm>
              <a:prstGeom prst="rect">
                <a:avLst/>
              </a:prstGeom>
              <a:noFill/>
            </p:spPr>
            <p:txBody>
              <a:bodyPr wrap="square" rtlCol="0">
                <a:spAutoFit/>
              </a:bodyPr>
              <a:lstStyle/>
              <a:p>
                <a:pPr algn="ctr"/>
                <a:r>
                  <a:rPr lang="en-SG" sz="2000" b="1" i="1" dirty="0"/>
                  <a:t>Quantitative Model</a:t>
                </a:r>
              </a:p>
              <a:p>
                <a:pPr algn="ctr"/>
                <a:r>
                  <a:rPr lang="en-SG" i="1" dirty="0"/>
                  <a:t>Drift Simulation, Further Insights </a:t>
                </a:r>
              </a:p>
            </p:txBody>
          </p:sp>
        </p:grpSp>
        <p:sp>
          <p:nvSpPr>
            <p:cNvPr id="26" name="TextBox 25">
              <a:extLst>
                <a:ext uri="{FF2B5EF4-FFF2-40B4-BE49-F238E27FC236}">
                  <a16:creationId xmlns:a16="http://schemas.microsoft.com/office/drawing/2014/main" id="{EFA0331C-2D26-42B7-940F-58C083ECF293}"/>
                </a:ext>
              </a:extLst>
            </p:cNvPr>
            <p:cNvSpPr txBox="1"/>
            <p:nvPr/>
          </p:nvSpPr>
          <p:spPr>
            <a:xfrm>
              <a:off x="1930397" y="5670991"/>
              <a:ext cx="509497" cy="461665"/>
            </a:xfrm>
            <a:prstGeom prst="rect">
              <a:avLst/>
            </a:prstGeom>
            <a:noFill/>
          </p:spPr>
          <p:txBody>
            <a:bodyPr wrap="square" rtlCol="0">
              <a:spAutoFit/>
            </a:bodyPr>
            <a:lstStyle/>
            <a:p>
              <a:pPr algn="ctr"/>
              <a:r>
                <a:rPr lang="en-SG" sz="2400" b="1" i="1" dirty="0"/>
                <a:t>3</a:t>
              </a:r>
            </a:p>
          </p:txBody>
        </p:sp>
      </p:grpSp>
      <p:grpSp>
        <p:nvGrpSpPr>
          <p:cNvPr id="29" name="Group 28">
            <a:extLst>
              <a:ext uri="{FF2B5EF4-FFF2-40B4-BE49-F238E27FC236}">
                <a16:creationId xmlns:a16="http://schemas.microsoft.com/office/drawing/2014/main" id="{34ECC24A-F298-431A-BD0B-B25770C5D04D}"/>
              </a:ext>
            </a:extLst>
          </p:cNvPr>
          <p:cNvGrpSpPr/>
          <p:nvPr/>
        </p:nvGrpSpPr>
        <p:grpSpPr>
          <a:xfrm>
            <a:off x="1930398" y="5487551"/>
            <a:ext cx="5477395" cy="677108"/>
            <a:chOff x="1930397" y="5563269"/>
            <a:chExt cx="5477395" cy="677108"/>
          </a:xfrm>
        </p:grpSpPr>
        <p:grpSp>
          <p:nvGrpSpPr>
            <p:cNvPr id="30" name="Group 29">
              <a:extLst>
                <a:ext uri="{FF2B5EF4-FFF2-40B4-BE49-F238E27FC236}">
                  <a16:creationId xmlns:a16="http://schemas.microsoft.com/office/drawing/2014/main" id="{9FDEEC0F-8694-4E6A-97C2-8CD29EB9FEAA}"/>
                </a:ext>
              </a:extLst>
            </p:cNvPr>
            <p:cNvGrpSpPr/>
            <p:nvPr/>
          </p:nvGrpSpPr>
          <p:grpSpPr>
            <a:xfrm>
              <a:off x="2527300" y="5563269"/>
              <a:ext cx="4880492" cy="677108"/>
              <a:chOff x="2527300" y="1788695"/>
              <a:chExt cx="4880492" cy="677108"/>
            </a:xfrm>
          </p:grpSpPr>
          <p:sp>
            <p:nvSpPr>
              <p:cNvPr id="32" name="Rectangle 31">
                <a:extLst>
                  <a:ext uri="{FF2B5EF4-FFF2-40B4-BE49-F238E27FC236}">
                    <a16:creationId xmlns:a16="http://schemas.microsoft.com/office/drawing/2014/main" id="{488F3230-55DB-468B-9214-2CA7128AA601}"/>
                  </a:ext>
                </a:extLst>
              </p:cNvPr>
              <p:cNvSpPr/>
              <p:nvPr/>
            </p:nvSpPr>
            <p:spPr>
              <a:xfrm>
                <a:off x="2527300" y="1828800"/>
                <a:ext cx="63500" cy="5969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3" name="TextBox 32">
                <a:extLst>
                  <a:ext uri="{FF2B5EF4-FFF2-40B4-BE49-F238E27FC236}">
                    <a16:creationId xmlns:a16="http://schemas.microsoft.com/office/drawing/2014/main" id="{E225E645-A0DF-4519-8BFA-8F40A7DACF50}"/>
                  </a:ext>
                </a:extLst>
              </p:cNvPr>
              <p:cNvSpPr txBox="1"/>
              <p:nvPr/>
            </p:nvSpPr>
            <p:spPr>
              <a:xfrm>
                <a:off x="3082408" y="1788695"/>
                <a:ext cx="4325384" cy="677108"/>
              </a:xfrm>
              <a:prstGeom prst="rect">
                <a:avLst/>
              </a:prstGeom>
              <a:noFill/>
            </p:spPr>
            <p:txBody>
              <a:bodyPr wrap="square" rtlCol="0">
                <a:spAutoFit/>
              </a:bodyPr>
              <a:lstStyle/>
              <a:p>
                <a:pPr algn="ctr"/>
                <a:r>
                  <a:rPr lang="en-SG" sz="2000" b="1" i="1" dirty="0"/>
                  <a:t>Conclusion</a:t>
                </a:r>
              </a:p>
              <a:p>
                <a:pPr algn="ctr"/>
                <a:r>
                  <a:rPr lang="en-SG" i="1" dirty="0"/>
                  <a:t>Final Remarks</a:t>
                </a:r>
              </a:p>
            </p:txBody>
          </p:sp>
        </p:grpSp>
        <p:sp>
          <p:nvSpPr>
            <p:cNvPr id="31" name="TextBox 30">
              <a:extLst>
                <a:ext uri="{FF2B5EF4-FFF2-40B4-BE49-F238E27FC236}">
                  <a16:creationId xmlns:a16="http://schemas.microsoft.com/office/drawing/2014/main" id="{C2ED22CB-F003-4158-A8D7-24E4D9C71500}"/>
                </a:ext>
              </a:extLst>
            </p:cNvPr>
            <p:cNvSpPr txBox="1"/>
            <p:nvPr/>
          </p:nvSpPr>
          <p:spPr>
            <a:xfrm>
              <a:off x="1930397" y="5670991"/>
              <a:ext cx="509497" cy="461665"/>
            </a:xfrm>
            <a:prstGeom prst="rect">
              <a:avLst/>
            </a:prstGeom>
            <a:noFill/>
          </p:spPr>
          <p:txBody>
            <a:bodyPr wrap="square" rtlCol="0">
              <a:spAutoFit/>
            </a:bodyPr>
            <a:lstStyle/>
            <a:p>
              <a:pPr algn="ctr"/>
              <a:r>
                <a:rPr lang="en-SG" sz="2400" b="1" i="1" dirty="0"/>
                <a:t>4</a:t>
              </a:r>
            </a:p>
          </p:txBody>
        </p:sp>
      </p:grpSp>
    </p:spTree>
    <p:custDataLst>
      <p:tags r:id="rId1"/>
    </p:custDataLst>
    <p:extLst>
      <p:ext uri="{BB962C8B-B14F-4D97-AF65-F5344CB8AC3E}">
        <p14:creationId xmlns:p14="http://schemas.microsoft.com/office/powerpoint/2010/main" val="2098963588"/>
      </p:ext>
    </p:extLst>
  </p:cSld>
  <p:clrMapOvr>
    <a:masterClrMapping/>
  </p:clrMapOvr>
  <mc:AlternateContent xmlns:mc="http://schemas.openxmlformats.org/markup-compatibility/2006" xmlns:p14="http://schemas.microsoft.com/office/powerpoint/2010/main">
    <mc:Choice Requires="p14">
      <p:transition p14:dur="250" advTm="15463">
        <p:fade/>
      </p:transition>
    </mc:Choice>
    <mc:Fallback xmlns="">
      <p:transition advTm="15463">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150"/>
                                        <p:tgtEl>
                                          <p:spTgt spid="14"/>
                                        </p:tgtEl>
                                      </p:cBhvr>
                                    </p:animEffect>
                                  </p:childTnLst>
                                </p:cTn>
                              </p:par>
                            </p:childTnLst>
                          </p:cTn>
                        </p:par>
                        <p:par>
                          <p:cTn id="8" fill="hold">
                            <p:stCondLst>
                              <p:cond delay="150"/>
                            </p:stCondLst>
                            <p:childTnLst>
                              <p:par>
                                <p:cTn id="9" presetID="22" presetClass="entr" presetSubtype="8" fill="hold"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wipe(left)">
                                      <p:cBhvr>
                                        <p:cTn id="11" dur="150"/>
                                        <p:tgtEl>
                                          <p:spTgt spid="19"/>
                                        </p:tgtEl>
                                      </p:cBhvr>
                                    </p:animEffect>
                                  </p:childTnLst>
                                </p:cTn>
                              </p:par>
                            </p:childTnLst>
                          </p:cTn>
                        </p:par>
                        <p:par>
                          <p:cTn id="12" fill="hold">
                            <p:stCondLst>
                              <p:cond delay="300"/>
                            </p:stCondLst>
                            <p:childTnLst>
                              <p:par>
                                <p:cTn id="13" presetID="22" presetClass="entr" presetSubtype="8" fill="hold" nodeType="after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wipe(left)">
                                      <p:cBhvr>
                                        <p:cTn id="15" dur="150"/>
                                        <p:tgtEl>
                                          <p:spTgt spid="24"/>
                                        </p:tgtEl>
                                      </p:cBhvr>
                                    </p:animEffect>
                                  </p:childTnLst>
                                </p:cTn>
                              </p:par>
                            </p:childTnLst>
                          </p:cTn>
                        </p:par>
                        <p:par>
                          <p:cTn id="16" fill="hold">
                            <p:stCondLst>
                              <p:cond delay="450"/>
                            </p:stCondLst>
                            <p:childTnLst>
                              <p:par>
                                <p:cTn id="17" presetID="22" presetClass="entr" presetSubtype="8" fill="hold" nodeType="afterEffect">
                                  <p:stCondLst>
                                    <p:cond delay="0"/>
                                  </p:stCondLst>
                                  <p:childTnLst>
                                    <p:set>
                                      <p:cBhvr>
                                        <p:cTn id="18" dur="1" fill="hold">
                                          <p:stCondLst>
                                            <p:cond delay="0"/>
                                          </p:stCondLst>
                                        </p:cTn>
                                        <p:tgtEl>
                                          <p:spTgt spid="29"/>
                                        </p:tgtEl>
                                        <p:attrNameLst>
                                          <p:attrName>style.visibility</p:attrName>
                                        </p:attrNameLst>
                                      </p:cBhvr>
                                      <p:to>
                                        <p:strVal val="visible"/>
                                      </p:to>
                                    </p:set>
                                    <p:animEffect transition="in" filter="wipe(left)">
                                      <p:cBhvr>
                                        <p:cTn id="19" dur="15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E180D4A7-C9FB-4DFB-919C-405C955672EB}">
      <p14:showEvtLst xmlns:p14="http://schemas.microsoft.com/office/powerpoint/2010/main">
        <p14:playEvt time="274" objId="15"/>
        <p14:stopEvt time="3140" objId="15"/>
        <p14:playEvt time="3880" objId="34"/>
        <p14:stopEvt time="6718" objId="34"/>
        <p14:playEvt time="9713" objId="34"/>
        <p14:pauseEvt time="11319" objId="34"/>
        <p14:stopEvt time="15463" objId="34"/>
      </p14:showEvtLst>
    </p:ext>
  </p:extLst>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SG" dirty="0"/>
              <a:t>SYPT 2020</a:t>
            </a:r>
          </a:p>
        </p:txBody>
      </p:sp>
      <p:sp>
        <p:nvSpPr>
          <p:cNvPr id="5" name="Slide Number Placeholder 4"/>
          <p:cNvSpPr>
            <a:spLocks noGrp="1"/>
          </p:cNvSpPr>
          <p:nvPr>
            <p:ph type="sldNum" sz="quarter" idx="4"/>
          </p:nvPr>
        </p:nvSpPr>
        <p:spPr/>
        <p:txBody>
          <a:bodyPr/>
          <a:lstStyle/>
          <a:p>
            <a:fld id="{D524B6CE-5D57-4459-A907-3F1D5BE11E1F}" type="slidenum">
              <a:rPr lang="en-SG" smtClean="0">
                <a:solidFill>
                  <a:prstClr val="black"/>
                </a:solidFill>
              </a:rPr>
              <a:pPr/>
              <a:t>60</a:t>
            </a:fld>
            <a:endParaRPr lang="en-SG" dirty="0">
              <a:solidFill>
                <a:prstClr val="black"/>
              </a:solidFill>
            </a:endParaRPr>
          </a:p>
        </p:txBody>
      </p:sp>
      <p:pic>
        <p:nvPicPr>
          <p:cNvPr id="7" name="Picture 6"/>
          <p:cNvPicPr>
            <a:picLocks noChangeAspect="1"/>
          </p:cNvPicPr>
          <p:nvPr/>
        </p:nvPicPr>
        <p:blipFill>
          <a:blip r:embed="rId2">
            <a:clrChange>
              <a:clrFrom>
                <a:srgbClr val="FFFFFF"/>
              </a:clrFrom>
              <a:clrTo>
                <a:srgbClr val="FFFFFF">
                  <a:alpha val="0"/>
                </a:srgbClr>
              </a:clrTo>
            </a:clrChange>
          </a:blip>
          <a:stretch>
            <a:fillRect/>
          </a:stretch>
        </p:blipFill>
        <p:spPr>
          <a:xfrm>
            <a:off x="1157776" y="559056"/>
            <a:ext cx="7243130" cy="2748303"/>
          </a:xfrm>
          <a:prstGeom prst="rect">
            <a:avLst/>
          </a:prstGeom>
        </p:spPr>
      </p:pic>
      <p:pic>
        <p:nvPicPr>
          <p:cNvPr id="8" name="Picture 7"/>
          <p:cNvPicPr>
            <a:picLocks noChangeAspect="1"/>
          </p:cNvPicPr>
          <p:nvPr/>
        </p:nvPicPr>
        <p:blipFill>
          <a:blip r:embed="rId3">
            <a:clrChange>
              <a:clrFrom>
                <a:srgbClr val="FFFFFF"/>
              </a:clrFrom>
              <a:clrTo>
                <a:srgbClr val="FFFFFF">
                  <a:alpha val="0"/>
                </a:srgbClr>
              </a:clrTo>
            </a:clrChange>
          </a:blip>
          <a:stretch>
            <a:fillRect/>
          </a:stretch>
        </p:blipFill>
        <p:spPr>
          <a:xfrm>
            <a:off x="1012634" y="3524202"/>
            <a:ext cx="7912064" cy="2950018"/>
          </a:xfrm>
          <a:prstGeom prst="rect">
            <a:avLst/>
          </a:prstGeom>
        </p:spPr>
      </p:pic>
    </p:spTree>
    <p:extLst>
      <p:ext uri="{BB962C8B-B14F-4D97-AF65-F5344CB8AC3E}">
        <p14:creationId xmlns:p14="http://schemas.microsoft.com/office/powerpoint/2010/main" val="234835054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r>
              <a:rPr lang="en-SG" dirty="0"/>
              <a:t>SYPT 2020</a:t>
            </a:r>
          </a:p>
        </p:txBody>
      </p:sp>
      <p:sp>
        <p:nvSpPr>
          <p:cNvPr id="3" name="Slide Number Placeholder 2"/>
          <p:cNvSpPr>
            <a:spLocks noGrp="1"/>
          </p:cNvSpPr>
          <p:nvPr>
            <p:ph type="sldNum" sz="quarter" idx="11"/>
          </p:nvPr>
        </p:nvSpPr>
        <p:spPr/>
        <p:txBody>
          <a:bodyPr/>
          <a:lstStyle/>
          <a:p>
            <a:fld id="{6FB55397-3576-4B12-B4D8-3E370C504D99}" type="slidenum">
              <a:rPr lang="en-SG" smtClean="0"/>
              <a:t>61</a:t>
            </a:fld>
            <a:endParaRPr lang="en-SG"/>
          </a:p>
        </p:txBody>
      </p:sp>
      <p:sp>
        <p:nvSpPr>
          <p:cNvPr id="4" name="Title 3"/>
          <p:cNvSpPr>
            <a:spLocks noGrp="1"/>
          </p:cNvSpPr>
          <p:nvPr>
            <p:ph type="title"/>
          </p:nvPr>
        </p:nvSpPr>
        <p:spPr/>
        <p:txBody>
          <a:bodyPr/>
          <a:lstStyle/>
          <a:p>
            <a:r>
              <a:rPr lang="en-US" dirty="0"/>
              <a:t>Characterization – Surface, Laser</a:t>
            </a:r>
          </a:p>
        </p:txBody>
      </p:sp>
      <p:pic>
        <p:nvPicPr>
          <p:cNvPr id="5" name="Picture 4"/>
          <p:cNvPicPr>
            <a:picLocks noChangeAspect="1"/>
          </p:cNvPicPr>
          <p:nvPr/>
        </p:nvPicPr>
        <p:blipFill rotWithShape="1">
          <a:blip r:embed="rId3" cstate="print">
            <a:extLst>
              <a:ext uri="{28A0092B-C50C-407E-A947-70E740481C1C}">
                <a14:useLocalDpi xmlns:a14="http://schemas.microsoft.com/office/drawing/2010/main" val="0"/>
              </a:ext>
            </a:extLst>
          </a:blip>
          <a:srcRect l="22793" t="4694" r="13086" b="19407"/>
          <a:stretch/>
        </p:blipFill>
        <p:spPr>
          <a:xfrm>
            <a:off x="1183167" y="1688816"/>
            <a:ext cx="2310418" cy="3646375"/>
          </a:xfrm>
          <a:prstGeom prst="rect">
            <a:avLst/>
          </a:prstGeom>
        </p:spPr>
      </p:pic>
      <p:grpSp>
        <p:nvGrpSpPr>
          <p:cNvPr id="7" name="Group 6">
            <a:extLst>
              <a:ext uri="{FF2B5EF4-FFF2-40B4-BE49-F238E27FC236}">
                <a16:creationId xmlns:a16="http://schemas.microsoft.com/office/drawing/2014/main" id="{0E3A7137-AA01-4EB1-BD3A-2A487073D941}"/>
              </a:ext>
            </a:extLst>
          </p:cNvPr>
          <p:cNvGrpSpPr/>
          <p:nvPr/>
        </p:nvGrpSpPr>
        <p:grpSpPr>
          <a:xfrm>
            <a:off x="1183167" y="6269881"/>
            <a:ext cx="6777665" cy="344469"/>
            <a:chOff x="164165" y="6353803"/>
            <a:chExt cx="6777665" cy="344469"/>
          </a:xfrm>
        </p:grpSpPr>
        <p:sp>
          <p:nvSpPr>
            <p:cNvPr id="8" name="TextBox 7">
              <a:extLst>
                <a:ext uri="{FF2B5EF4-FFF2-40B4-BE49-F238E27FC236}">
                  <a16:creationId xmlns:a16="http://schemas.microsoft.com/office/drawing/2014/main" id="{80AAD0A4-97ED-4120-A4C9-E6B44E876CC9}"/>
                </a:ext>
              </a:extLst>
            </p:cNvPr>
            <p:cNvSpPr txBox="1"/>
            <p:nvPr/>
          </p:nvSpPr>
          <p:spPr>
            <a:xfrm>
              <a:off x="2189065" y="6353804"/>
              <a:ext cx="1034963" cy="307777"/>
            </a:xfrm>
            <a:prstGeom prst="rect">
              <a:avLst/>
            </a:prstGeom>
            <a:noFill/>
          </p:spPr>
          <p:txBody>
            <a:bodyPr wrap="none" rtlCol="0">
              <a:spAutoFit/>
            </a:bodyPr>
            <a:lstStyle/>
            <a:p>
              <a:pPr algn="ctr"/>
              <a:r>
                <a:rPr lang="en-SG" sz="1400" dirty="0">
                  <a:ea typeface="Segoe UI" charset="0"/>
                  <a:cs typeface="Segoe UI" charset="0"/>
                </a:rPr>
                <a:t>Qualitative</a:t>
              </a:r>
            </a:p>
          </p:txBody>
        </p:sp>
        <p:sp>
          <p:nvSpPr>
            <p:cNvPr id="9" name="TextBox 8">
              <a:extLst>
                <a:ext uri="{FF2B5EF4-FFF2-40B4-BE49-F238E27FC236}">
                  <a16:creationId xmlns:a16="http://schemas.microsoft.com/office/drawing/2014/main" id="{CB06E594-14E8-4349-A3B2-51B1C83AB8C8}"/>
                </a:ext>
              </a:extLst>
            </p:cNvPr>
            <p:cNvSpPr txBox="1"/>
            <p:nvPr/>
          </p:nvSpPr>
          <p:spPr>
            <a:xfrm>
              <a:off x="3860508" y="6353803"/>
              <a:ext cx="1153586" cy="307777"/>
            </a:xfrm>
            <a:prstGeom prst="rect">
              <a:avLst/>
            </a:prstGeom>
            <a:noFill/>
            <a:ln>
              <a:noFill/>
            </a:ln>
          </p:spPr>
          <p:txBody>
            <a:bodyPr wrap="none" rtlCol="0">
              <a:spAutoFit/>
            </a:bodyPr>
            <a:lstStyle/>
            <a:p>
              <a:pPr algn="ctr"/>
              <a:r>
                <a:rPr lang="en-SG" sz="1400" b="0" dirty="0">
                  <a:ln>
                    <a:noFill/>
                  </a:ln>
                  <a:solidFill>
                    <a:srgbClr val="C00000"/>
                  </a:solidFill>
                  <a:latin typeface="Segoe UI" charset="0"/>
                  <a:ea typeface="Segoe UI" charset="0"/>
                  <a:cs typeface="Segoe UI" charset="0"/>
                </a:rPr>
                <a:t>Quantitative</a:t>
              </a:r>
            </a:p>
          </p:txBody>
        </p:sp>
        <p:sp>
          <p:nvSpPr>
            <p:cNvPr id="10" name="TextBox 9">
              <a:extLst>
                <a:ext uri="{FF2B5EF4-FFF2-40B4-BE49-F238E27FC236}">
                  <a16:creationId xmlns:a16="http://schemas.microsoft.com/office/drawing/2014/main" id="{E642D2CC-CF26-46EF-A352-43F1F7A7DE0E}"/>
                </a:ext>
              </a:extLst>
            </p:cNvPr>
            <p:cNvSpPr txBox="1"/>
            <p:nvPr/>
          </p:nvSpPr>
          <p:spPr>
            <a:xfrm>
              <a:off x="5612553" y="6353803"/>
              <a:ext cx="1034257" cy="307777"/>
            </a:xfrm>
            <a:prstGeom prst="rect">
              <a:avLst/>
            </a:prstGeom>
            <a:noFill/>
          </p:spPr>
          <p:txBody>
            <a:bodyPr wrap="none" rtlCol="0">
              <a:spAutoFit/>
            </a:bodyPr>
            <a:lstStyle/>
            <a:p>
              <a:pPr algn="ctr"/>
              <a:r>
                <a:rPr lang="en-SG" sz="1400" dirty="0"/>
                <a:t>Conclusion</a:t>
              </a:r>
            </a:p>
          </p:txBody>
        </p:sp>
        <p:cxnSp>
          <p:nvCxnSpPr>
            <p:cNvPr id="11" name="Straight Connector 10">
              <a:extLst>
                <a:ext uri="{FF2B5EF4-FFF2-40B4-BE49-F238E27FC236}">
                  <a16:creationId xmlns:a16="http://schemas.microsoft.com/office/drawing/2014/main" id="{3C5A11E0-5486-4291-BAFC-4703AFFBA72B}"/>
                </a:ext>
              </a:extLst>
            </p:cNvPr>
            <p:cNvCxnSpPr>
              <a:cxnSpLocks/>
            </p:cNvCxnSpPr>
            <p:nvPr/>
          </p:nvCxnSpPr>
          <p:spPr>
            <a:xfrm flipV="1">
              <a:off x="164165" y="6695222"/>
              <a:ext cx="1624295" cy="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C038DE49-FC64-4960-AFBE-A134066B0299}"/>
                </a:ext>
              </a:extLst>
            </p:cNvPr>
            <p:cNvSpPr txBox="1"/>
            <p:nvPr/>
          </p:nvSpPr>
          <p:spPr>
            <a:xfrm>
              <a:off x="407967" y="6353806"/>
              <a:ext cx="1131335" cy="307777"/>
            </a:xfrm>
            <a:prstGeom prst="rect">
              <a:avLst/>
            </a:prstGeom>
            <a:noFill/>
          </p:spPr>
          <p:txBody>
            <a:bodyPr wrap="none" rtlCol="0">
              <a:spAutoFit/>
            </a:bodyPr>
            <a:lstStyle/>
            <a:p>
              <a:pPr algn="ctr"/>
              <a:r>
                <a:rPr lang="en-SG" sz="1400" dirty="0">
                  <a:cs typeface="Segoe UI Semibold" panose="020B0702040204020203" pitchFamily="34" charset="0"/>
                </a:rPr>
                <a:t>Introduction</a:t>
              </a:r>
            </a:p>
          </p:txBody>
        </p:sp>
        <p:cxnSp>
          <p:nvCxnSpPr>
            <p:cNvPr id="13" name="Straight Connector 12">
              <a:extLst>
                <a:ext uri="{FF2B5EF4-FFF2-40B4-BE49-F238E27FC236}">
                  <a16:creationId xmlns:a16="http://schemas.microsoft.com/office/drawing/2014/main" id="{0B173E45-F167-485F-A5F6-AE1D1B0940DF}"/>
                </a:ext>
              </a:extLst>
            </p:cNvPr>
            <p:cNvCxnSpPr>
              <a:cxnSpLocks/>
            </p:cNvCxnSpPr>
            <p:nvPr/>
          </p:nvCxnSpPr>
          <p:spPr>
            <a:xfrm flipV="1">
              <a:off x="1880544" y="6695220"/>
              <a:ext cx="1624295" cy="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2D103EE8-4103-4552-9545-15389E7BA077}"/>
                </a:ext>
              </a:extLst>
            </p:cNvPr>
            <p:cNvCxnSpPr>
              <a:cxnSpLocks/>
            </p:cNvCxnSpPr>
            <p:nvPr/>
          </p:nvCxnSpPr>
          <p:spPr>
            <a:xfrm flipV="1">
              <a:off x="3596923" y="6698270"/>
              <a:ext cx="1624295" cy="2"/>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421A564-AF8E-4A82-B1BF-AC07D1BFBC26}"/>
                </a:ext>
              </a:extLst>
            </p:cNvPr>
            <p:cNvCxnSpPr>
              <a:cxnSpLocks/>
            </p:cNvCxnSpPr>
            <p:nvPr/>
          </p:nvCxnSpPr>
          <p:spPr>
            <a:xfrm flipV="1">
              <a:off x="5317535" y="6695218"/>
              <a:ext cx="1624295" cy="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8" name="TextBox 17"/>
          <p:cNvSpPr txBox="1"/>
          <p:nvPr/>
        </p:nvSpPr>
        <p:spPr>
          <a:xfrm>
            <a:off x="628650" y="5672632"/>
            <a:ext cx="3229366" cy="369332"/>
          </a:xfrm>
          <a:prstGeom prst="rect">
            <a:avLst/>
          </a:prstGeom>
          <a:solidFill>
            <a:srgbClr val="FFC524">
              <a:alpha val="73000"/>
            </a:srgbClr>
          </a:solidFill>
          <a:ln w="38100">
            <a:solidFill>
              <a:schemeClr val="tx1"/>
            </a:solidFill>
          </a:ln>
        </p:spPr>
        <p:txBody>
          <a:bodyPr wrap="square" rtlCol="0">
            <a:spAutoFit/>
          </a:bodyPr>
          <a:lstStyle/>
          <a:p>
            <a:pPr algn="ctr"/>
            <a:r>
              <a:rPr lang="en-US" i="1" dirty="0"/>
              <a:t>E.G. 800 Grit Size Sandpaper</a:t>
            </a:r>
          </a:p>
        </p:txBody>
      </p:sp>
      <p:cxnSp>
        <p:nvCxnSpPr>
          <p:cNvPr id="21" name="Straight Arrow Connector 20"/>
          <p:cNvCxnSpPr>
            <a:endCxn id="18" idx="0"/>
          </p:cNvCxnSpPr>
          <p:nvPr/>
        </p:nvCxnSpPr>
        <p:spPr>
          <a:xfrm flipH="1">
            <a:off x="2243333" y="3469710"/>
            <a:ext cx="36404" cy="2202922"/>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26" name="Group 25"/>
          <p:cNvGrpSpPr/>
          <p:nvPr/>
        </p:nvGrpSpPr>
        <p:grpSpPr>
          <a:xfrm>
            <a:off x="2156987" y="1675649"/>
            <a:ext cx="5777684" cy="1934879"/>
            <a:chOff x="889807" y="550758"/>
            <a:chExt cx="5062031" cy="2618880"/>
          </a:xfrm>
        </p:grpSpPr>
        <p:sp>
          <p:nvSpPr>
            <p:cNvPr id="33" name="Rectangle 32"/>
            <p:cNvSpPr/>
            <p:nvPr/>
          </p:nvSpPr>
          <p:spPr>
            <a:xfrm>
              <a:off x="2644054" y="550758"/>
              <a:ext cx="3307784" cy="1936180"/>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889807" y="2775641"/>
              <a:ext cx="215091" cy="369984"/>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Connector 29">
              <a:extLst>
                <a:ext uri="{FF2B5EF4-FFF2-40B4-BE49-F238E27FC236}">
                  <a16:creationId xmlns:a16="http://schemas.microsoft.com/office/drawing/2014/main" id="{8790CF91-B53F-4392-A025-4FE2EBBE0860}"/>
                </a:ext>
              </a:extLst>
            </p:cNvPr>
            <p:cNvCxnSpPr>
              <a:cxnSpLocks/>
            </p:cNvCxnSpPr>
            <p:nvPr/>
          </p:nvCxnSpPr>
          <p:spPr>
            <a:xfrm flipV="1">
              <a:off x="1116280" y="2532467"/>
              <a:ext cx="4822651" cy="581648"/>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790CF91-B53F-4392-A025-4FE2EBBE0860}"/>
                </a:ext>
              </a:extLst>
            </p:cNvPr>
            <p:cNvCxnSpPr>
              <a:cxnSpLocks/>
            </p:cNvCxnSpPr>
            <p:nvPr/>
          </p:nvCxnSpPr>
          <p:spPr>
            <a:xfrm flipV="1">
              <a:off x="889807" y="2479144"/>
              <a:ext cx="1765629" cy="690494"/>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8790CF91-B53F-4392-A025-4FE2EBBE0860}"/>
                </a:ext>
              </a:extLst>
            </p:cNvPr>
            <p:cNvCxnSpPr>
              <a:cxnSpLocks/>
            </p:cNvCxnSpPr>
            <p:nvPr/>
          </p:nvCxnSpPr>
          <p:spPr>
            <a:xfrm flipV="1">
              <a:off x="889807" y="568581"/>
              <a:ext cx="1729958" cy="2206104"/>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graphicFrame>
            <p:nvGraphicFramePr>
              <p:cNvPr id="34" name="Table 33"/>
              <p:cNvGraphicFramePr>
                <a:graphicFrameLocks noGrp="1"/>
              </p:cNvGraphicFramePr>
              <p:nvPr>
                <p:extLst>
                  <p:ext uri="{D42A27DB-BD31-4B8C-83A1-F6EECF244321}">
                    <p14:modId xmlns:p14="http://schemas.microsoft.com/office/powerpoint/2010/main" val="3812114220"/>
                  </p:ext>
                </p:extLst>
              </p:nvPr>
            </p:nvGraphicFramePr>
            <p:xfrm>
              <a:off x="4172235" y="1688816"/>
              <a:ext cx="3747704" cy="1417320"/>
            </p:xfrm>
            <a:graphic>
              <a:graphicData uri="http://schemas.openxmlformats.org/drawingml/2006/table">
                <a:tbl>
                  <a:tblPr firstRow="1" bandRow="1">
                    <a:tableStyleId>{2D5ABB26-0587-4C30-8999-92F81FD0307C}</a:tableStyleId>
                  </a:tblPr>
                  <a:tblGrid>
                    <a:gridCol w="936926">
                      <a:extLst>
                        <a:ext uri="{9D8B030D-6E8A-4147-A177-3AD203B41FA5}">
                          <a16:colId xmlns:a16="http://schemas.microsoft.com/office/drawing/2014/main" val="421728719"/>
                        </a:ext>
                      </a:extLst>
                    </a:gridCol>
                    <a:gridCol w="936926">
                      <a:extLst>
                        <a:ext uri="{9D8B030D-6E8A-4147-A177-3AD203B41FA5}">
                          <a16:colId xmlns:a16="http://schemas.microsoft.com/office/drawing/2014/main" val="3121983759"/>
                        </a:ext>
                      </a:extLst>
                    </a:gridCol>
                    <a:gridCol w="936926">
                      <a:extLst>
                        <a:ext uri="{9D8B030D-6E8A-4147-A177-3AD203B41FA5}">
                          <a16:colId xmlns:a16="http://schemas.microsoft.com/office/drawing/2014/main" val="740044094"/>
                        </a:ext>
                      </a:extLst>
                    </a:gridCol>
                    <a:gridCol w="936926">
                      <a:extLst>
                        <a:ext uri="{9D8B030D-6E8A-4147-A177-3AD203B41FA5}">
                          <a16:colId xmlns:a16="http://schemas.microsoft.com/office/drawing/2014/main" val="742382640"/>
                        </a:ext>
                      </a:extLst>
                    </a:gridCol>
                  </a:tblGrid>
                  <a:tr h="832404">
                    <a:tc>
                      <a:txBody>
                        <a:bodyPr/>
                        <a:lstStyle/>
                        <a:p>
                          <a:r>
                            <a:rPr lang="en-US" b="0" dirty="0"/>
                            <a:t>Average Surface Height/ </a:t>
                          </a:r>
                          <a14:m>
                            <m:oMath xmlns:m="http://schemas.openxmlformats.org/officeDocument/2006/math">
                              <m:r>
                                <a:rPr lang="en-US" b="0"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ea typeface="Cambria Math" panose="02040503050406030204" pitchFamily="18" charset="0"/>
                                </a:rPr>
                                <m:t>𝑚</m:t>
                              </m:r>
                            </m:oMath>
                          </a14:m>
                          <a:endParaRPr lang="en-US" b="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b="0" dirty="0"/>
                            <a:t>Maximum</a:t>
                          </a:r>
                          <a:r>
                            <a:rPr lang="en-US" b="0" baseline="0" dirty="0"/>
                            <a:t> Surface Height</a:t>
                          </a:r>
                          <a:r>
                            <a:rPr lang="en-US" b="0" dirty="0"/>
                            <a:t>/ </a:t>
                          </a:r>
                          <a14:m>
                            <m:oMath xmlns:m="http://schemas.openxmlformats.org/officeDocument/2006/math">
                              <m:r>
                                <a:rPr lang="en-US" b="0"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ea typeface="Cambria Math" panose="02040503050406030204" pitchFamily="18" charset="0"/>
                                </a:rPr>
                                <m:t>𝑚</m:t>
                              </m:r>
                            </m:oMath>
                          </a14:m>
                          <a:endParaRPr lang="en-US" b="0" dirty="0"/>
                        </a:p>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dirty="0"/>
                            <a:t>Minimum Surface Height</a:t>
                          </a:r>
                          <a:r>
                            <a:rPr lang="en-US" b="0" dirty="0"/>
                            <a:t>/ </a:t>
                          </a:r>
                          <a14:m>
                            <m:oMath xmlns:m="http://schemas.openxmlformats.org/officeDocument/2006/math">
                              <m:r>
                                <a:rPr lang="en-US" b="0"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ea typeface="Cambria Math" panose="02040503050406030204" pitchFamily="18" charset="0"/>
                                </a:rPr>
                                <m:t>𝑚</m:t>
                              </m:r>
                            </m:oMath>
                          </a14:m>
                          <a:endParaRPr lang="en-US" b="0" dirty="0"/>
                        </a:p>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dirty="0"/>
                            <a:t>Particle</a:t>
                          </a:r>
                          <a:r>
                            <a:rPr lang="en-US" baseline="0" dirty="0"/>
                            <a:t> Diameter</a:t>
                          </a:r>
                          <a:r>
                            <a:rPr lang="en-US" b="0" dirty="0"/>
                            <a:t>/ </a:t>
                          </a:r>
                          <a14:m>
                            <m:oMath xmlns:m="http://schemas.openxmlformats.org/officeDocument/2006/math">
                              <m:r>
                                <a:rPr lang="en-US" b="0"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ea typeface="Cambria Math" panose="02040503050406030204" pitchFamily="18" charset="0"/>
                                </a:rPr>
                                <m:t>𝑚</m:t>
                              </m:r>
                            </m:oMath>
                          </a14:m>
                          <a:endParaRPr lang="en-US" b="0" dirty="0"/>
                        </a:p>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83608597"/>
                      </a:ext>
                    </a:extLst>
                  </a:tr>
                  <a:tr h="293849">
                    <a:tc>
                      <a:txBody>
                        <a:bodyPr/>
                        <a:lstStyle/>
                        <a:p>
                          <a:r>
                            <a:rPr lang="en-US" dirty="0"/>
                            <a:t>6.273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74.05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45.35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28.16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13850676"/>
                      </a:ext>
                    </a:extLst>
                  </a:tr>
                </a:tbl>
              </a:graphicData>
            </a:graphic>
          </p:graphicFrame>
        </mc:Choice>
        <mc:Fallback xmlns="">
          <p:graphicFrame>
            <p:nvGraphicFramePr>
              <p:cNvPr id="34" name="Table 33"/>
              <p:cNvGraphicFramePr>
                <a:graphicFrameLocks noGrp="1"/>
              </p:cNvGraphicFramePr>
              <p:nvPr>
                <p:extLst>
                  <p:ext uri="{D42A27DB-BD31-4B8C-83A1-F6EECF244321}">
                    <p14:modId xmlns:p14="http://schemas.microsoft.com/office/powerpoint/2010/main" val="3812114220"/>
                  </p:ext>
                </p:extLst>
              </p:nvPr>
            </p:nvGraphicFramePr>
            <p:xfrm>
              <a:off x="4172235" y="1688816"/>
              <a:ext cx="3747704" cy="1417320"/>
            </p:xfrm>
            <a:graphic>
              <a:graphicData uri="http://schemas.openxmlformats.org/drawingml/2006/table">
                <a:tbl>
                  <a:tblPr firstRow="1" bandRow="1">
                    <a:tableStyleId>{2D5ABB26-0587-4C30-8999-92F81FD0307C}</a:tableStyleId>
                  </a:tblPr>
                  <a:tblGrid>
                    <a:gridCol w="936926">
                      <a:extLst>
                        <a:ext uri="{9D8B030D-6E8A-4147-A177-3AD203B41FA5}">
                          <a16:colId xmlns:a16="http://schemas.microsoft.com/office/drawing/2014/main" val="421728719"/>
                        </a:ext>
                      </a:extLst>
                    </a:gridCol>
                    <a:gridCol w="936926">
                      <a:extLst>
                        <a:ext uri="{9D8B030D-6E8A-4147-A177-3AD203B41FA5}">
                          <a16:colId xmlns:a16="http://schemas.microsoft.com/office/drawing/2014/main" val="3121983759"/>
                        </a:ext>
                      </a:extLst>
                    </a:gridCol>
                    <a:gridCol w="936926">
                      <a:extLst>
                        <a:ext uri="{9D8B030D-6E8A-4147-A177-3AD203B41FA5}">
                          <a16:colId xmlns:a16="http://schemas.microsoft.com/office/drawing/2014/main" val="740044094"/>
                        </a:ext>
                      </a:extLst>
                    </a:gridCol>
                    <a:gridCol w="936926">
                      <a:extLst>
                        <a:ext uri="{9D8B030D-6E8A-4147-A177-3AD203B41FA5}">
                          <a16:colId xmlns:a16="http://schemas.microsoft.com/office/drawing/2014/main" val="742382640"/>
                        </a:ext>
                      </a:extLst>
                    </a:gridCol>
                  </a:tblGrid>
                  <a:tr h="112014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649" t="-1087" r="-301299" b="-31522"/>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100649" t="-1087" r="-201299" b="-31522"/>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200649" t="-1087" r="-101299" b="-31522"/>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300649" t="-1087" r="-1299" b="-31522"/>
                          </a:stretch>
                        </a:blipFill>
                      </a:tcPr>
                    </a:tc>
                    <a:extLst>
                      <a:ext uri="{0D108BD9-81ED-4DB2-BD59-A6C34878D82A}">
                        <a16:rowId xmlns:a16="http://schemas.microsoft.com/office/drawing/2014/main" val="1983608597"/>
                      </a:ext>
                    </a:extLst>
                  </a:tr>
                  <a:tr h="297180">
                    <a:tc>
                      <a:txBody>
                        <a:bodyPr/>
                        <a:lstStyle/>
                        <a:p>
                          <a:r>
                            <a:rPr lang="en-US" dirty="0"/>
                            <a:t>6.273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74.05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45.35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28.16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13850676"/>
                      </a:ext>
                    </a:extLst>
                  </a:tr>
                </a:tbl>
              </a:graphicData>
            </a:graphic>
          </p:graphicFrame>
        </mc:Fallback>
      </mc:AlternateContent>
      <p:sp>
        <p:nvSpPr>
          <p:cNvPr id="49" name="Down Arrow 48"/>
          <p:cNvSpPr/>
          <p:nvPr/>
        </p:nvSpPr>
        <p:spPr>
          <a:xfrm>
            <a:off x="5736921" y="3294402"/>
            <a:ext cx="599616" cy="701458"/>
          </a:xfrm>
          <a:prstGeom prst="down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0" name="Picture 49"/>
          <p:cNvPicPr>
            <a:picLocks noChangeAspect="1"/>
          </p:cNvPicPr>
          <p:nvPr/>
        </p:nvPicPr>
        <p:blipFill rotWithShape="1">
          <a:blip r:embed="rId5">
            <a:clrChange>
              <a:clrFrom>
                <a:srgbClr val="FFFFFF"/>
              </a:clrFrom>
              <a:clrTo>
                <a:srgbClr val="FFFFFF">
                  <a:alpha val="0"/>
                </a:srgbClr>
              </a:clrTo>
            </a:clrChange>
          </a:blip>
          <a:srcRect t="10474"/>
          <a:stretch/>
        </p:blipFill>
        <p:spPr>
          <a:xfrm>
            <a:off x="3673507" y="4089861"/>
            <a:ext cx="4999205" cy="1668727"/>
          </a:xfrm>
          <a:prstGeom prst="rect">
            <a:avLst/>
          </a:prstGeom>
        </p:spPr>
      </p:pic>
    </p:spTree>
    <p:extLst>
      <p:ext uri="{BB962C8B-B14F-4D97-AF65-F5344CB8AC3E}">
        <p14:creationId xmlns:p14="http://schemas.microsoft.com/office/powerpoint/2010/main" val="597533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up)">
                                      <p:cBhvr>
                                        <p:cTn id="7" dur="500"/>
                                        <p:tgtEl>
                                          <p:spTgt spid="21"/>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wipe(up)">
                                      <p:cBhvr>
                                        <p:cTn id="11" dur="500"/>
                                        <p:tgtEl>
                                          <p:spTgt spid="18"/>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26"/>
                                        </p:tgtEl>
                                        <p:attrNameLst>
                                          <p:attrName>style.visibility</p:attrName>
                                        </p:attrNameLst>
                                      </p:cBhvr>
                                      <p:to>
                                        <p:strVal val="visible"/>
                                      </p:to>
                                    </p:set>
                                    <p:animEffect transition="in" filter="wipe(left)">
                                      <p:cBhvr>
                                        <p:cTn id="15" dur="500"/>
                                        <p:tgtEl>
                                          <p:spTgt spid="26"/>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34"/>
                                        </p:tgtEl>
                                        <p:attrNameLst>
                                          <p:attrName>style.visibility</p:attrName>
                                        </p:attrNameLst>
                                      </p:cBhvr>
                                      <p:to>
                                        <p:strVal val="visible"/>
                                      </p:to>
                                    </p:set>
                                    <p:animEffect transition="in" filter="wipe(left)">
                                      <p:cBhvr>
                                        <p:cTn id="19" dur="500"/>
                                        <p:tgtEl>
                                          <p:spTgt spid="34"/>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1" fill="hold" grpId="0" nodeType="clickEffect">
                                  <p:stCondLst>
                                    <p:cond delay="0"/>
                                  </p:stCondLst>
                                  <p:childTnLst>
                                    <p:set>
                                      <p:cBhvr>
                                        <p:cTn id="23" dur="1" fill="hold">
                                          <p:stCondLst>
                                            <p:cond delay="0"/>
                                          </p:stCondLst>
                                        </p:cTn>
                                        <p:tgtEl>
                                          <p:spTgt spid="49"/>
                                        </p:tgtEl>
                                        <p:attrNameLst>
                                          <p:attrName>style.visibility</p:attrName>
                                        </p:attrNameLst>
                                      </p:cBhvr>
                                      <p:to>
                                        <p:strVal val="visible"/>
                                      </p:to>
                                    </p:set>
                                    <p:animEffect transition="in" filter="wipe(up)">
                                      <p:cBhvr>
                                        <p:cTn id="24" dur="500"/>
                                        <p:tgtEl>
                                          <p:spTgt spid="49"/>
                                        </p:tgtEl>
                                      </p:cBhvr>
                                    </p:animEffect>
                                  </p:childTnLst>
                                </p:cTn>
                              </p:par>
                            </p:childTnLst>
                          </p:cTn>
                        </p:par>
                        <p:par>
                          <p:cTn id="25" fill="hold">
                            <p:stCondLst>
                              <p:cond delay="500"/>
                            </p:stCondLst>
                            <p:childTnLst>
                              <p:par>
                                <p:cTn id="26" presetID="22" presetClass="entr" presetSubtype="1" fill="hold" nodeType="afterEffect">
                                  <p:stCondLst>
                                    <p:cond delay="0"/>
                                  </p:stCondLst>
                                  <p:childTnLst>
                                    <p:set>
                                      <p:cBhvr>
                                        <p:cTn id="27" dur="1" fill="hold">
                                          <p:stCondLst>
                                            <p:cond delay="0"/>
                                          </p:stCondLst>
                                        </p:cTn>
                                        <p:tgtEl>
                                          <p:spTgt spid="50"/>
                                        </p:tgtEl>
                                        <p:attrNameLst>
                                          <p:attrName>style.visibility</p:attrName>
                                        </p:attrNameLst>
                                      </p:cBhvr>
                                      <p:to>
                                        <p:strVal val="visible"/>
                                      </p:to>
                                    </p:set>
                                    <p:animEffect transition="in" filter="wipe(up)">
                                      <p:cBhvr>
                                        <p:cTn id="28"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49" grpId="0" animBg="1"/>
    </p:bldLst>
  </p:timing>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r>
              <a:rPr lang="en-SG" dirty="0"/>
              <a:t>SYPT 2020</a:t>
            </a:r>
          </a:p>
        </p:txBody>
      </p:sp>
      <p:sp>
        <p:nvSpPr>
          <p:cNvPr id="3" name="Slide Number Placeholder 2"/>
          <p:cNvSpPr>
            <a:spLocks noGrp="1"/>
          </p:cNvSpPr>
          <p:nvPr>
            <p:ph type="sldNum" sz="quarter" idx="11"/>
          </p:nvPr>
        </p:nvSpPr>
        <p:spPr/>
        <p:txBody>
          <a:bodyPr/>
          <a:lstStyle/>
          <a:p>
            <a:fld id="{6FB55397-3576-4B12-B4D8-3E370C504D99}" type="slidenum">
              <a:rPr lang="en-SG" smtClean="0"/>
              <a:t>62</a:t>
            </a:fld>
            <a:endParaRPr lang="en-SG"/>
          </a:p>
        </p:txBody>
      </p:sp>
      <p:sp>
        <p:nvSpPr>
          <p:cNvPr id="4" name="Title 3"/>
          <p:cNvSpPr>
            <a:spLocks noGrp="1"/>
          </p:cNvSpPr>
          <p:nvPr>
            <p:ph type="title"/>
          </p:nvPr>
        </p:nvSpPr>
        <p:spPr/>
        <p:txBody>
          <a:bodyPr/>
          <a:lstStyle/>
          <a:p>
            <a:r>
              <a:rPr lang="en-US" dirty="0"/>
              <a:t>Characterization – Surface, Laser</a:t>
            </a:r>
          </a:p>
        </p:txBody>
      </p:sp>
      <p:grpSp>
        <p:nvGrpSpPr>
          <p:cNvPr id="7" name="Group 6">
            <a:extLst>
              <a:ext uri="{FF2B5EF4-FFF2-40B4-BE49-F238E27FC236}">
                <a16:creationId xmlns:a16="http://schemas.microsoft.com/office/drawing/2014/main" id="{0E3A7137-AA01-4EB1-BD3A-2A487073D941}"/>
              </a:ext>
            </a:extLst>
          </p:cNvPr>
          <p:cNvGrpSpPr/>
          <p:nvPr/>
        </p:nvGrpSpPr>
        <p:grpSpPr>
          <a:xfrm>
            <a:off x="1183167" y="6269881"/>
            <a:ext cx="6777665" cy="344469"/>
            <a:chOff x="164165" y="6353803"/>
            <a:chExt cx="6777665" cy="344469"/>
          </a:xfrm>
        </p:grpSpPr>
        <p:sp>
          <p:nvSpPr>
            <p:cNvPr id="8" name="TextBox 7">
              <a:extLst>
                <a:ext uri="{FF2B5EF4-FFF2-40B4-BE49-F238E27FC236}">
                  <a16:creationId xmlns:a16="http://schemas.microsoft.com/office/drawing/2014/main" id="{80AAD0A4-97ED-4120-A4C9-E6B44E876CC9}"/>
                </a:ext>
              </a:extLst>
            </p:cNvPr>
            <p:cNvSpPr txBox="1"/>
            <p:nvPr/>
          </p:nvSpPr>
          <p:spPr>
            <a:xfrm>
              <a:off x="2189065" y="6353804"/>
              <a:ext cx="1034963" cy="307777"/>
            </a:xfrm>
            <a:prstGeom prst="rect">
              <a:avLst/>
            </a:prstGeom>
            <a:noFill/>
          </p:spPr>
          <p:txBody>
            <a:bodyPr wrap="none" rtlCol="0">
              <a:spAutoFit/>
            </a:bodyPr>
            <a:lstStyle/>
            <a:p>
              <a:pPr algn="ctr"/>
              <a:r>
                <a:rPr lang="en-SG" sz="1400" dirty="0">
                  <a:ea typeface="Segoe UI" charset="0"/>
                  <a:cs typeface="Segoe UI" charset="0"/>
                </a:rPr>
                <a:t>Qualitative</a:t>
              </a:r>
            </a:p>
          </p:txBody>
        </p:sp>
        <p:sp>
          <p:nvSpPr>
            <p:cNvPr id="9" name="TextBox 8">
              <a:extLst>
                <a:ext uri="{FF2B5EF4-FFF2-40B4-BE49-F238E27FC236}">
                  <a16:creationId xmlns:a16="http://schemas.microsoft.com/office/drawing/2014/main" id="{CB06E594-14E8-4349-A3B2-51B1C83AB8C8}"/>
                </a:ext>
              </a:extLst>
            </p:cNvPr>
            <p:cNvSpPr txBox="1"/>
            <p:nvPr/>
          </p:nvSpPr>
          <p:spPr>
            <a:xfrm>
              <a:off x="3860508" y="6353803"/>
              <a:ext cx="1153586" cy="307777"/>
            </a:xfrm>
            <a:prstGeom prst="rect">
              <a:avLst/>
            </a:prstGeom>
            <a:noFill/>
            <a:ln>
              <a:noFill/>
            </a:ln>
          </p:spPr>
          <p:txBody>
            <a:bodyPr wrap="none" rtlCol="0">
              <a:spAutoFit/>
            </a:bodyPr>
            <a:lstStyle/>
            <a:p>
              <a:pPr algn="ctr"/>
              <a:r>
                <a:rPr lang="en-SG" sz="1400" b="0" dirty="0">
                  <a:ln>
                    <a:noFill/>
                  </a:ln>
                  <a:solidFill>
                    <a:srgbClr val="C00000"/>
                  </a:solidFill>
                  <a:latin typeface="Segoe UI" charset="0"/>
                  <a:ea typeface="Segoe UI" charset="0"/>
                  <a:cs typeface="Segoe UI" charset="0"/>
                </a:rPr>
                <a:t>Quantitative</a:t>
              </a:r>
            </a:p>
          </p:txBody>
        </p:sp>
        <p:sp>
          <p:nvSpPr>
            <p:cNvPr id="10" name="TextBox 9">
              <a:extLst>
                <a:ext uri="{FF2B5EF4-FFF2-40B4-BE49-F238E27FC236}">
                  <a16:creationId xmlns:a16="http://schemas.microsoft.com/office/drawing/2014/main" id="{E642D2CC-CF26-46EF-A352-43F1F7A7DE0E}"/>
                </a:ext>
              </a:extLst>
            </p:cNvPr>
            <p:cNvSpPr txBox="1"/>
            <p:nvPr/>
          </p:nvSpPr>
          <p:spPr>
            <a:xfrm>
              <a:off x="5612553" y="6353803"/>
              <a:ext cx="1034257" cy="307777"/>
            </a:xfrm>
            <a:prstGeom prst="rect">
              <a:avLst/>
            </a:prstGeom>
            <a:noFill/>
          </p:spPr>
          <p:txBody>
            <a:bodyPr wrap="none" rtlCol="0">
              <a:spAutoFit/>
            </a:bodyPr>
            <a:lstStyle/>
            <a:p>
              <a:pPr algn="ctr"/>
              <a:r>
                <a:rPr lang="en-SG" sz="1400" dirty="0"/>
                <a:t>Conclusion</a:t>
              </a:r>
            </a:p>
          </p:txBody>
        </p:sp>
        <p:cxnSp>
          <p:nvCxnSpPr>
            <p:cNvPr id="11" name="Straight Connector 10">
              <a:extLst>
                <a:ext uri="{FF2B5EF4-FFF2-40B4-BE49-F238E27FC236}">
                  <a16:creationId xmlns:a16="http://schemas.microsoft.com/office/drawing/2014/main" id="{3C5A11E0-5486-4291-BAFC-4703AFFBA72B}"/>
                </a:ext>
              </a:extLst>
            </p:cNvPr>
            <p:cNvCxnSpPr>
              <a:cxnSpLocks/>
            </p:cNvCxnSpPr>
            <p:nvPr/>
          </p:nvCxnSpPr>
          <p:spPr>
            <a:xfrm flipV="1">
              <a:off x="164165" y="6695222"/>
              <a:ext cx="1624295" cy="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C038DE49-FC64-4960-AFBE-A134066B0299}"/>
                </a:ext>
              </a:extLst>
            </p:cNvPr>
            <p:cNvSpPr txBox="1"/>
            <p:nvPr/>
          </p:nvSpPr>
          <p:spPr>
            <a:xfrm>
              <a:off x="407967" y="6353806"/>
              <a:ext cx="1131335" cy="307777"/>
            </a:xfrm>
            <a:prstGeom prst="rect">
              <a:avLst/>
            </a:prstGeom>
            <a:noFill/>
          </p:spPr>
          <p:txBody>
            <a:bodyPr wrap="none" rtlCol="0">
              <a:spAutoFit/>
            </a:bodyPr>
            <a:lstStyle/>
            <a:p>
              <a:pPr algn="ctr"/>
              <a:r>
                <a:rPr lang="en-SG" sz="1400" dirty="0">
                  <a:cs typeface="Segoe UI Semibold" panose="020B0702040204020203" pitchFamily="34" charset="0"/>
                </a:rPr>
                <a:t>Introduction</a:t>
              </a:r>
            </a:p>
          </p:txBody>
        </p:sp>
        <p:cxnSp>
          <p:nvCxnSpPr>
            <p:cNvPr id="13" name="Straight Connector 12">
              <a:extLst>
                <a:ext uri="{FF2B5EF4-FFF2-40B4-BE49-F238E27FC236}">
                  <a16:creationId xmlns:a16="http://schemas.microsoft.com/office/drawing/2014/main" id="{0B173E45-F167-485F-A5F6-AE1D1B0940DF}"/>
                </a:ext>
              </a:extLst>
            </p:cNvPr>
            <p:cNvCxnSpPr>
              <a:cxnSpLocks/>
            </p:cNvCxnSpPr>
            <p:nvPr/>
          </p:nvCxnSpPr>
          <p:spPr>
            <a:xfrm flipV="1">
              <a:off x="1880544" y="6695220"/>
              <a:ext cx="1624295" cy="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2D103EE8-4103-4552-9545-15389E7BA077}"/>
                </a:ext>
              </a:extLst>
            </p:cNvPr>
            <p:cNvCxnSpPr>
              <a:cxnSpLocks/>
            </p:cNvCxnSpPr>
            <p:nvPr/>
          </p:nvCxnSpPr>
          <p:spPr>
            <a:xfrm flipV="1">
              <a:off x="3596923" y="6698270"/>
              <a:ext cx="1624295" cy="2"/>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421A564-AF8E-4A82-B1BF-AC07D1BFBC26}"/>
                </a:ext>
              </a:extLst>
            </p:cNvPr>
            <p:cNvCxnSpPr>
              <a:cxnSpLocks/>
            </p:cNvCxnSpPr>
            <p:nvPr/>
          </p:nvCxnSpPr>
          <p:spPr>
            <a:xfrm flipV="1">
              <a:off x="5317535" y="6695218"/>
              <a:ext cx="1624295" cy="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16" name="Picture 15"/>
          <p:cNvPicPr>
            <a:picLocks noChangeAspect="1"/>
          </p:cNvPicPr>
          <p:nvPr/>
        </p:nvPicPr>
        <p:blipFill rotWithShape="1">
          <a:blip r:embed="rId3">
            <a:extLst>
              <a:ext uri="{28A0092B-C50C-407E-A947-70E740481C1C}">
                <a14:useLocalDpi xmlns:a14="http://schemas.microsoft.com/office/drawing/2010/main" val="0"/>
              </a:ext>
            </a:extLst>
          </a:blip>
          <a:srcRect l="39221" t="34720" r="41934" b="53878"/>
          <a:stretch/>
        </p:blipFill>
        <p:spPr>
          <a:xfrm>
            <a:off x="1054535" y="2747816"/>
            <a:ext cx="2742894" cy="1244673"/>
          </a:xfrm>
          <a:prstGeom prst="rect">
            <a:avLst/>
          </a:prstGeom>
        </p:spPr>
      </p:pic>
      <p:sp>
        <p:nvSpPr>
          <p:cNvPr id="17" name="TextBox 16"/>
          <p:cNvSpPr txBox="1"/>
          <p:nvPr/>
        </p:nvSpPr>
        <p:spPr>
          <a:xfrm>
            <a:off x="2052730" y="4228674"/>
            <a:ext cx="731581" cy="369332"/>
          </a:xfrm>
          <a:prstGeom prst="rect">
            <a:avLst/>
          </a:prstGeom>
          <a:solidFill>
            <a:srgbClr val="FFC524">
              <a:alpha val="73000"/>
            </a:srgbClr>
          </a:solidFill>
          <a:ln w="38100">
            <a:solidFill>
              <a:schemeClr val="tx1"/>
            </a:solidFill>
          </a:ln>
        </p:spPr>
        <p:txBody>
          <a:bodyPr wrap="square" rtlCol="0">
            <a:spAutoFit/>
          </a:bodyPr>
          <a:lstStyle/>
          <a:p>
            <a:pPr algn="ctr"/>
            <a:r>
              <a:rPr lang="en-US" i="1" dirty="0"/>
              <a:t>Laser</a:t>
            </a:r>
          </a:p>
        </p:txBody>
      </p:sp>
      <p:pic>
        <p:nvPicPr>
          <p:cNvPr id="18" name="Picture 17"/>
          <p:cNvPicPr>
            <a:picLocks noChangeAspect="1"/>
          </p:cNvPicPr>
          <p:nvPr/>
        </p:nvPicPr>
        <p:blipFill>
          <a:blip r:embed="rId4"/>
          <a:stretch>
            <a:fillRect/>
          </a:stretch>
        </p:blipFill>
        <p:spPr>
          <a:xfrm>
            <a:off x="4527502" y="1551449"/>
            <a:ext cx="3011187" cy="4014916"/>
          </a:xfrm>
          <a:prstGeom prst="rect">
            <a:avLst/>
          </a:prstGeom>
        </p:spPr>
      </p:pic>
      <p:sp>
        <p:nvSpPr>
          <p:cNvPr id="19" name="TextBox 18"/>
          <p:cNvSpPr txBox="1"/>
          <p:nvPr/>
        </p:nvSpPr>
        <p:spPr>
          <a:xfrm>
            <a:off x="4527502" y="5707516"/>
            <a:ext cx="2981195" cy="369332"/>
          </a:xfrm>
          <a:prstGeom prst="rect">
            <a:avLst/>
          </a:prstGeom>
          <a:solidFill>
            <a:srgbClr val="FFC524">
              <a:alpha val="73000"/>
            </a:srgbClr>
          </a:solidFill>
          <a:ln w="38100">
            <a:solidFill>
              <a:schemeClr val="tx1"/>
            </a:solidFill>
          </a:ln>
        </p:spPr>
        <p:txBody>
          <a:bodyPr wrap="square" rtlCol="0">
            <a:spAutoFit/>
          </a:bodyPr>
          <a:lstStyle/>
          <a:p>
            <a:pPr algn="ctr"/>
            <a:r>
              <a:rPr lang="en-US" i="1" dirty="0"/>
              <a:t>Diffraction Grating Method</a:t>
            </a:r>
          </a:p>
        </p:txBody>
      </p:sp>
    </p:spTree>
    <p:extLst>
      <p:ext uri="{BB962C8B-B14F-4D97-AF65-F5344CB8AC3E}">
        <p14:creationId xmlns:p14="http://schemas.microsoft.com/office/powerpoint/2010/main" val="32030054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left)">
                                      <p:cBhvr>
                                        <p:cTn id="7" dur="500"/>
                                        <p:tgtEl>
                                          <p:spTgt spid="19"/>
                                        </p:tgtEl>
                                      </p:cBhvr>
                                    </p:animEffect>
                                  </p:childTnLst>
                                </p:cTn>
                              </p:par>
                              <p:par>
                                <p:cTn id="8" presetID="22" presetClass="entr" presetSubtype="8"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wipe(left)">
                                      <p:cBhvr>
                                        <p:cTn id="10"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r>
              <a:rPr lang="en-SG" dirty="0"/>
              <a:t>SYPT 2020</a:t>
            </a:r>
          </a:p>
        </p:txBody>
      </p:sp>
      <p:sp>
        <p:nvSpPr>
          <p:cNvPr id="3" name="Slide Number Placeholder 2"/>
          <p:cNvSpPr>
            <a:spLocks noGrp="1"/>
          </p:cNvSpPr>
          <p:nvPr>
            <p:ph type="sldNum" sz="quarter" idx="11"/>
          </p:nvPr>
        </p:nvSpPr>
        <p:spPr/>
        <p:txBody>
          <a:bodyPr/>
          <a:lstStyle/>
          <a:p>
            <a:fld id="{6FB55397-3576-4B12-B4D8-3E370C504D99}" type="slidenum">
              <a:rPr lang="en-SG" smtClean="0"/>
              <a:t>63</a:t>
            </a:fld>
            <a:endParaRPr lang="en-SG"/>
          </a:p>
        </p:txBody>
      </p:sp>
      <mc:AlternateContent xmlns:mc="http://schemas.openxmlformats.org/markup-compatibility/2006" xmlns:a14="http://schemas.microsoft.com/office/drawing/2010/main">
        <mc:Choice Requires="a14">
          <p:sp>
            <p:nvSpPr>
              <p:cNvPr id="4" name="Title 3"/>
              <p:cNvSpPr>
                <a:spLocks noGrp="1"/>
              </p:cNvSpPr>
              <p:nvPr>
                <p:ph type="title"/>
              </p:nvPr>
            </p:nvSpPr>
            <p:spPr/>
            <p:txBody>
              <a:bodyPr/>
              <a:lstStyle/>
              <a:p>
                <a:r>
                  <a:rPr lang="en-US" dirty="0"/>
                  <a:t>Speckle Drift –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𝑋</m:t>
                        </m:r>
                      </m:e>
                    </m:acc>
                  </m:oMath>
                </a14:m>
                <a:r>
                  <a:rPr lang="en-US" dirty="0"/>
                  <a:t> </a:t>
                </a:r>
              </a:p>
            </p:txBody>
          </p:sp>
        </mc:Choice>
        <mc:Fallback xmlns="">
          <p:sp>
            <p:nvSpPr>
              <p:cNvPr id="4" name="Title 3"/>
              <p:cNvSpPr>
                <a:spLocks noGrp="1" noRot="1" noChangeAspect="1" noMove="1" noResize="1" noEditPoints="1" noAdjustHandles="1" noChangeArrowheads="1" noChangeShapeType="1" noTextEdit="1"/>
              </p:cNvSpPr>
              <p:nvPr>
                <p:ph type="title"/>
              </p:nvPr>
            </p:nvSpPr>
            <p:spPr>
              <a:blipFill>
                <a:blip r:embed="rId3"/>
                <a:stretch>
                  <a:fillRect l="-3091"/>
                </a:stretch>
              </a:blipFill>
            </p:spPr>
            <p:txBody>
              <a:bodyPr/>
              <a:lstStyle/>
              <a:p>
                <a:r>
                  <a:rPr lang="en-US">
                    <a:noFill/>
                  </a:rPr>
                  <a:t> </a:t>
                </a:r>
              </a:p>
            </p:txBody>
          </p:sp>
        </mc:Fallback>
      </mc:AlternateContent>
      <p:grpSp>
        <p:nvGrpSpPr>
          <p:cNvPr id="55" name="Group 54">
            <a:extLst>
              <a:ext uri="{FF2B5EF4-FFF2-40B4-BE49-F238E27FC236}">
                <a16:creationId xmlns:a16="http://schemas.microsoft.com/office/drawing/2014/main" id="{0E3A7137-AA01-4EB1-BD3A-2A487073D941}"/>
              </a:ext>
            </a:extLst>
          </p:cNvPr>
          <p:cNvGrpSpPr/>
          <p:nvPr/>
        </p:nvGrpSpPr>
        <p:grpSpPr>
          <a:xfrm>
            <a:off x="1183167" y="6269881"/>
            <a:ext cx="6777665" cy="344469"/>
            <a:chOff x="164165" y="6353803"/>
            <a:chExt cx="6777665" cy="344469"/>
          </a:xfrm>
        </p:grpSpPr>
        <p:sp>
          <p:nvSpPr>
            <p:cNvPr id="56" name="TextBox 55">
              <a:extLst>
                <a:ext uri="{FF2B5EF4-FFF2-40B4-BE49-F238E27FC236}">
                  <a16:creationId xmlns:a16="http://schemas.microsoft.com/office/drawing/2014/main" id="{80AAD0A4-97ED-4120-A4C9-E6B44E876CC9}"/>
                </a:ext>
              </a:extLst>
            </p:cNvPr>
            <p:cNvSpPr txBox="1"/>
            <p:nvPr/>
          </p:nvSpPr>
          <p:spPr>
            <a:xfrm>
              <a:off x="2189065" y="6353804"/>
              <a:ext cx="1034963" cy="307777"/>
            </a:xfrm>
            <a:prstGeom prst="rect">
              <a:avLst/>
            </a:prstGeom>
            <a:noFill/>
          </p:spPr>
          <p:txBody>
            <a:bodyPr wrap="none" rtlCol="0">
              <a:spAutoFit/>
            </a:bodyPr>
            <a:lstStyle/>
            <a:p>
              <a:pPr algn="ctr"/>
              <a:r>
                <a:rPr lang="en-SG" sz="1400" dirty="0">
                  <a:ea typeface="Segoe UI" charset="0"/>
                  <a:cs typeface="Segoe UI" charset="0"/>
                </a:rPr>
                <a:t>Qualitative</a:t>
              </a:r>
            </a:p>
          </p:txBody>
        </p:sp>
        <p:sp>
          <p:nvSpPr>
            <p:cNvPr id="57" name="TextBox 56">
              <a:extLst>
                <a:ext uri="{FF2B5EF4-FFF2-40B4-BE49-F238E27FC236}">
                  <a16:creationId xmlns:a16="http://schemas.microsoft.com/office/drawing/2014/main" id="{CB06E594-14E8-4349-A3B2-51B1C83AB8C8}"/>
                </a:ext>
              </a:extLst>
            </p:cNvPr>
            <p:cNvSpPr txBox="1"/>
            <p:nvPr/>
          </p:nvSpPr>
          <p:spPr>
            <a:xfrm>
              <a:off x="3860508" y="6353803"/>
              <a:ext cx="1153586" cy="307777"/>
            </a:xfrm>
            <a:prstGeom prst="rect">
              <a:avLst/>
            </a:prstGeom>
            <a:noFill/>
            <a:ln>
              <a:noFill/>
            </a:ln>
          </p:spPr>
          <p:txBody>
            <a:bodyPr wrap="none" rtlCol="0">
              <a:spAutoFit/>
            </a:bodyPr>
            <a:lstStyle/>
            <a:p>
              <a:pPr algn="ctr"/>
              <a:r>
                <a:rPr lang="en-SG" sz="1400" b="0" dirty="0">
                  <a:ln>
                    <a:noFill/>
                  </a:ln>
                  <a:solidFill>
                    <a:srgbClr val="C00000"/>
                  </a:solidFill>
                  <a:latin typeface="Segoe UI" charset="0"/>
                  <a:ea typeface="Segoe UI" charset="0"/>
                  <a:cs typeface="Segoe UI" charset="0"/>
                </a:rPr>
                <a:t>Quantitative</a:t>
              </a:r>
            </a:p>
          </p:txBody>
        </p:sp>
        <p:sp>
          <p:nvSpPr>
            <p:cNvPr id="58" name="TextBox 57">
              <a:extLst>
                <a:ext uri="{FF2B5EF4-FFF2-40B4-BE49-F238E27FC236}">
                  <a16:creationId xmlns:a16="http://schemas.microsoft.com/office/drawing/2014/main" id="{E642D2CC-CF26-46EF-A352-43F1F7A7DE0E}"/>
                </a:ext>
              </a:extLst>
            </p:cNvPr>
            <p:cNvSpPr txBox="1"/>
            <p:nvPr/>
          </p:nvSpPr>
          <p:spPr>
            <a:xfrm>
              <a:off x="5612553" y="6353803"/>
              <a:ext cx="1034257" cy="307777"/>
            </a:xfrm>
            <a:prstGeom prst="rect">
              <a:avLst/>
            </a:prstGeom>
            <a:noFill/>
          </p:spPr>
          <p:txBody>
            <a:bodyPr wrap="none" rtlCol="0">
              <a:spAutoFit/>
            </a:bodyPr>
            <a:lstStyle/>
            <a:p>
              <a:pPr algn="ctr"/>
              <a:r>
                <a:rPr lang="en-SG" sz="1400" dirty="0"/>
                <a:t>Conclusion</a:t>
              </a:r>
            </a:p>
          </p:txBody>
        </p:sp>
        <p:cxnSp>
          <p:nvCxnSpPr>
            <p:cNvPr id="59" name="Straight Connector 58">
              <a:extLst>
                <a:ext uri="{FF2B5EF4-FFF2-40B4-BE49-F238E27FC236}">
                  <a16:creationId xmlns:a16="http://schemas.microsoft.com/office/drawing/2014/main" id="{3C5A11E0-5486-4291-BAFC-4703AFFBA72B}"/>
                </a:ext>
              </a:extLst>
            </p:cNvPr>
            <p:cNvCxnSpPr>
              <a:cxnSpLocks/>
            </p:cNvCxnSpPr>
            <p:nvPr/>
          </p:nvCxnSpPr>
          <p:spPr>
            <a:xfrm flipV="1">
              <a:off x="164165" y="6695222"/>
              <a:ext cx="1624295" cy="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C038DE49-FC64-4960-AFBE-A134066B0299}"/>
                </a:ext>
              </a:extLst>
            </p:cNvPr>
            <p:cNvSpPr txBox="1"/>
            <p:nvPr/>
          </p:nvSpPr>
          <p:spPr>
            <a:xfrm>
              <a:off x="407967" y="6353806"/>
              <a:ext cx="1131335" cy="307777"/>
            </a:xfrm>
            <a:prstGeom prst="rect">
              <a:avLst/>
            </a:prstGeom>
            <a:noFill/>
          </p:spPr>
          <p:txBody>
            <a:bodyPr wrap="none" rtlCol="0">
              <a:spAutoFit/>
            </a:bodyPr>
            <a:lstStyle/>
            <a:p>
              <a:pPr algn="ctr"/>
              <a:r>
                <a:rPr lang="en-SG" sz="1400" dirty="0">
                  <a:cs typeface="Segoe UI Semibold" panose="020B0702040204020203" pitchFamily="34" charset="0"/>
                </a:rPr>
                <a:t>Introduction</a:t>
              </a:r>
            </a:p>
          </p:txBody>
        </p:sp>
        <p:cxnSp>
          <p:nvCxnSpPr>
            <p:cNvPr id="61" name="Straight Connector 60">
              <a:extLst>
                <a:ext uri="{FF2B5EF4-FFF2-40B4-BE49-F238E27FC236}">
                  <a16:creationId xmlns:a16="http://schemas.microsoft.com/office/drawing/2014/main" id="{0B173E45-F167-485F-A5F6-AE1D1B0940DF}"/>
                </a:ext>
              </a:extLst>
            </p:cNvPr>
            <p:cNvCxnSpPr>
              <a:cxnSpLocks/>
            </p:cNvCxnSpPr>
            <p:nvPr/>
          </p:nvCxnSpPr>
          <p:spPr>
            <a:xfrm flipV="1">
              <a:off x="1880544" y="6695220"/>
              <a:ext cx="1624295" cy="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2D103EE8-4103-4552-9545-15389E7BA077}"/>
                </a:ext>
              </a:extLst>
            </p:cNvPr>
            <p:cNvCxnSpPr>
              <a:cxnSpLocks/>
            </p:cNvCxnSpPr>
            <p:nvPr/>
          </p:nvCxnSpPr>
          <p:spPr>
            <a:xfrm flipV="1">
              <a:off x="3596923" y="6698270"/>
              <a:ext cx="1624295" cy="2"/>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A421A564-AF8E-4A82-B1BF-AC07D1BFBC26}"/>
                </a:ext>
              </a:extLst>
            </p:cNvPr>
            <p:cNvCxnSpPr>
              <a:cxnSpLocks/>
            </p:cNvCxnSpPr>
            <p:nvPr/>
          </p:nvCxnSpPr>
          <p:spPr>
            <a:xfrm flipV="1">
              <a:off x="5317535" y="6695218"/>
              <a:ext cx="1624295" cy="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 name="Rectangle 5"/>
          <p:cNvSpPr/>
          <p:nvPr/>
        </p:nvSpPr>
        <p:spPr>
          <a:xfrm>
            <a:off x="4447607" y="3244334"/>
            <a:ext cx="248786" cy="369332"/>
          </a:xfrm>
          <a:prstGeom prst="rect">
            <a:avLst/>
          </a:prstGeom>
        </p:spPr>
        <p:txBody>
          <a:bodyPr wrap="none">
            <a:spAutoFit/>
          </a:bodyPr>
          <a:lstStyle/>
          <a:p>
            <a:r>
              <a:rPr lang="en-US" dirty="0">
                <a:latin typeface="Inherited"/>
              </a:rPr>
              <a:t> </a:t>
            </a:r>
            <a:endParaRPr lang="en-US" dirty="0"/>
          </a:p>
        </p:txBody>
      </p:sp>
      <p:pic>
        <p:nvPicPr>
          <p:cNvPr id="9" name="Picture 8"/>
          <p:cNvPicPr>
            <a:picLocks noChangeAspect="1"/>
          </p:cNvPicPr>
          <p:nvPr/>
        </p:nvPicPr>
        <p:blipFill>
          <a:blip r:embed="rId4">
            <a:clrChange>
              <a:clrFrom>
                <a:srgbClr val="FFFFFF"/>
              </a:clrFrom>
              <a:clrTo>
                <a:srgbClr val="FFFFFF">
                  <a:alpha val="0"/>
                </a:srgbClr>
              </a:clrTo>
            </a:clrChange>
          </a:blip>
          <a:stretch>
            <a:fillRect/>
          </a:stretch>
        </p:blipFill>
        <p:spPr>
          <a:xfrm>
            <a:off x="761990" y="1516593"/>
            <a:ext cx="7620020" cy="4194146"/>
          </a:xfrm>
          <a:prstGeom prst="rect">
            <a:avLst/>
          </a:prstGeom>
        </p:spPr>
      </p:pic>
      <mc:AlternateContent xmlns:mc="http://schemas.openxmlformats.org/markup-compatibility/2006" xmlns:a14="http://schemas.microsoft.com/office/drawing/2010/main">
        <mc:Choice Requires="a14">
          <p:sp>
            <p:nvSpPr>
              <p:cNvPr id="69" name="TextBox 68"/>
              <p:cNvSpPr txBox="1"/>
              <p:nvPr/>
            </p:nvSpPr>
            <p:spPr>
              <a:xfrm>
                <a:off x="6975915" y="2603440"/>
                <a:ext cx="1969833" cy="830997"/>
              </a:xfrm>
              <a:prstGeom prst="rect">
                <a:avLst/>
              </a:prstGeom>
              <a:noFill/>
              <a:ln w="38100">
                <a:noFill/>
              </a:ln>
            </p:spPr>
            <p:txBody>
              <a:bodyPr wrap="square" rtlCol="0">
                <a:spAutoFit/>
              </a:bodyPr>
              <a:lstStyle/>
              <a:p>
                <a:r>
                  <a:rPr lang="en-US" sz="1200" i="1" dirty="0"/>
                  <a:t>Nearsighted:</a:t>
                </a:r>
              </a:p>
              <a:p>
                <a:r>
                  <a:rPr lang="en-US" sz="1200" i="1" dirty="0"/>
                  <a:t>Focal Length: 7.33 cm</a:t>
                </a:r>
              </a:p>
              <a:p>
                <a14:m>
                  <m:oMath xmlns:m="http://schemas.openxmlformats.org/officeDocument/2006/math">
                    <m:sSub>
                      <m:sSubPr>
                        <m:ctrlPr>
                          <a:rPr lang="en-US" sz="1200" i="1">
                            <a:latin typeface="Cambria Math" panose="02040503050406030204" pitchFamily="18" charset="0"/>
                          </a:rPr>
                        </m:ctrlPr>
                      </m:sSubPr>
                      <m:e>
                        <m:r>
                          <a:rPr lang="en-US" sz="1200" i="1">
                            <a:latin typeface="Cambria Math" panose="02040503050406030204" pitchFamily="18" charset="0"/>
                          </a:rPr>
                          <m:t>𝑍</m:t>
                        </m:r>
                      </m:e>
                      <m:sub>
                        <m:r>
                          <a:rPr lang="en-US" sz="1200" b="0" i="1" smtClean="0">
                            <a:latin typeface="Cambria Math" panose="02040503050406030204" pitchFamily="18" charset="0"/>
                          </a:rPr>
                          <m:t>0</m:t>
                        </m:r>
                      </m:sub>
                    </m:sSub>
                  </m:oMath>
                </a14:m>
                <a:r>
                  <a:rPr lang="en-US" sz="1200" i="1" dirty="0"/>
                  <a:t>: 21.5 cm </a:t>
                </a:r>
              </a:p>
              <a:p>
                <a14:m>
                  <m:oMath xmlns:m="http://schemas.openxmlformats.org/officeDocument/2006/math">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𝑍</m:t>
                        </m:r>
                      </m:e>
                      <m:sub>
                        <m:r>
                          <a:rPr lang="en-US" sz="1200" b="0" i="1" smtClean="0">
                            <a:latin typeface="Cambria Math" panose="02040503050406030204" pitchFamily="18" charset="0"/>
                          </a:rPr>
                          <m:t>𝑟</m:t>
                        </m:r>
                      </m:sub>
                    </m:sSub>
                  </m:oMath>
                </a14:m>
                <a:r>
                  <a:rPr lang="en-US" sz="1200" i="1" dirty="0"/>
                  <a:t>: 9.06 cm </a:t>
                </a:r>
              </a:p>
            </p:txBody>
          </p:sp>
        </mc:Choice>
        <mc:Fallback xmlns="">
          <p:sp>
            <p:nvSpPr>
              <p:cNvPr id="69" name="TextBox 68"/>
              <p:cNvSpPr txBox="1">
                <a:spLocks noRot="1" noChangeAspect="1" noMove="1" noResize="1" noEditPoints="1" noAdjustHandles="1" noChangeArrowheads="1" noChangeShapeType="1" noTextEdit="1"/>
              </p:cNvSpPr>
              <p:nvPr/>
            </p:nvSpPr>
            <p:spPr>
              <a:xfrm>
                <a:off x="6975915" y="2603440"/>
                <a:ext cx="1969833" cy="830997"/>
              </a:xfrm>
              <a:prstGeom prst="rect">
                <a:avLst/>
              </a:prstGeom>
              <a:blipFill>
                <a:blip r:embed="rId5"/>
                <a:stretch>
                  <a:fillRect t="-735" b="-4412"/>
                </a:stretch>
              </a:blipFill>
              <a:ln w="3810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0" name="TextBox 69"/>
              <p:cNvSpPr txBox="1"/>
              <p:nvPr/>
            </p:nvSpPr>
            <p:spPr>
              <a:xfrm>
                <a:off x="7192433" y="3553801"/>
                <a:ext cx="1023384" cy="215444"/>
              </a:xfrm>
              <a:prstGeom prst="rect">
                <a:avLst/>
              </a:prstGeom>
              <a:noFill/>
              <a:ln w="38100">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ea typeface="Cambria Math" panose="02040503050406030204" pitchFamily="18" charset="0"/>
                        </a:rPr>
                        <m:t>𝑇h𝑒𝑜𝑟𝑦</m:t>
                      </m:r>
                    </m:oMath>
                  </m:oMathPara>
                </a14:m>
                <a:endParaRPr lang="en-US" sz="1400" i="1" dirty="0">
                  <a:latin typeface="Cambria Math" panose="02040503050406030204" pitchFamily="18" charset="0"/>
                  <a:ea typeface="Cambria Math" panose="02040503050406030204" pitchFamily="18" charset="0"/>
                </a:endParaRPr>
              </a:p>
            </p:txBody>
          </p:sp>
        </mc:Choice>
        <mc:Fallback xmlns="">
          <p:sp>
            <p:nvSpPr>
              <p:cNvPr id="70" name="TextBox 69"/>
              <p:cNvSpPr txBox="1">
                <a:spLocks noRot="1" noChangeAspect="1" noMove="1" noResize="1" noEditPoints="1" noAdjustHandles="1" noChangeArrowheads="1" noChangeShapeType="1" noTextEdit="1"/>
              </p:cNvSpPr>
              <p:nvPr/>
            </p:nvSpPr>
            <p:spPr>
              <a:xfrm>
                <a:off x="7192433" y="3553801"/>
                <a:ext cx="1023384" cy="215444"/>
              </a:xfrm>
              <a:prstGeom prst="rect">
                <a:avLst/>
              </a:prstGeom>
              <a:blipFill>
                <a:blip r:embed="rId6"/>
                <a:stretch>
                  <a:fillRect b="-34286"/>
                </a:stretch>
              </a:blipFill>
              <a:ln w="3810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1" name="TextBox 70"/>
              <p:cNvSpPr txBox="1"/>
              <p:nvPr/>
            </p:nvSpPr>
            <p:spPr>
              <a:xfrm>
                <a:off x="7378408" y="3967172"/>
                <a:ext cx="1023384" cy="215444"/>
              </a:xfrm>
              <a:prstGeom prst="rect">
                <a:avLst/>
              </a:prstGeom>
              <a:noFill/>
              <a:ln w="38100">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ea typeface="Cambria Math" panose="02040503050406030204" pitchFamily="18" charset="0"/>
                        </a:rPr>
                        <m:t>𝐸𝑥𝑝𝑒𝑟𝑖𝑚𝑒𝑛𝑡𝑎𝑙</m:t>
                      </m:r>
                    </m:oMath>
                  </m:oMathPara>
                </a14:m>
                <a:endParaRPr lang="en-US" sz="1400" i="1" dirty="0">
                  <a:latin typeface="Cambria Math" panose="02040503050406030204" pitchFamily="18" charset="0"/>
                  <a:ea typeface="Cambria Math" panose="02040503050406030204" pitchFamily="18" charset="0"/>
                </a:endParaRPr>
              </a:p>
            </p:txBody>
          </p:sp>
        </mc:Choice>
        <mc:Fallback xmlns="">
          <p:sp>
            <p:nvSpPr>
              <p:cNvPr id="71" name="TextBox 70"/>
              <p:cNvSpPr txBox="1">
                <a:spLocks noRot="1" noChangeAspect="1" noMove="1" noResize="1" noEditPoints="1" noAdjustHandles="1" noChangeArrowheads="1" noChangeShapeType="1" noTextEdit="1"/>
              </p:cNvSpPr>
              <p:nvPr/>
            </p:nvSpPr>
            <p:spPr>
              <a:xfrm>
                <a:off x="7378408" y="3967172"/>
                <a:ext cx="1023384" cy="215444"/>
              </a:xfrm>
              <a:prstGeom prst="rect">
                <a:avLst/>
              </a:prstGeom>
              <a:blipFill>
                <a:blip r:embed="rId7"/>
                <a:stretch>
                  <a:fillRect l="-7738" r="-14881" b="-34286"/>
                </a:stretch>
              </a:blipFill>
              <a:ln w="38100">
                <a:noFill/>
              </a:ln>
            </p:spPr>
            <p:txBody>
              <a:bodyPr/>
              <a:lstStyle/>
              <a:p>
                <a:r>
                  <a:rPr lang="en-US">
                    <a:noFill/>
                  </a:rPr>
                  <a:t> </a:t>
                </a:r>
              </a:p>
            </p:txBody>
          </p:sp>
        </mc:Fallback>
      </mc:AlternateContent>
      <p:pic>
        <p:nvPicPr>
          <p:cNvPr id="75" name="Picture 74"/>
          <p:cNvPicPr>
            <a:picLocks noChangeAspect="1"/>
          </p:cNvPicPr>
          <p:nvPr/>
        </p:nvPicPr>
        <p:blipFill rotWithShape="1">
          <a:blip r:embed="rId8">
            <a:clrChange>
              <a:clrFrom>
                <a:srgbClr val="FFFFFF"/>
              </a:clrFrom>
              <a:clrTo>
                <a:srgbClr val="FFFFFF">
                  <a:alpha val="0"/>
                </a:srgbClr>
              </a:clrTo>
            </a:clrChange>
          </a:blip>
          <a:srcRect l="60841" t="86608" r="34928" b="2293"/>
          <a:stretch/>
        </p:blipFill>
        <p:spPr>
          <a:xfrm>
            <a:off x="6949203" y="3878951"/>
            <a:ext cx="362858" cy="391885"/>
          </a:xfrm>
          <a:prstGeom prst="rect">
            <a:avLst/>
          </a:prstGeom>
        </p:spPr>
      </p:pic>
      <p:pic>
        <p:nvPicPr>
          <p:cNvPr id="76" name="Picture 75"/>
          <p:cNvPicPr>
            <a:picLocks noChangeAspect="1"/>
          </p:cNvPicPr>
          <p:nvPr/>
        </p:nvPicPr>
        <p:blipFill rotWithShape="1">
          <a:blip r:embed="rId9">
            <a:clrChange>
              <a:clrFrom>
                <a:srgbClr val="FFFFFF"/>
              </a:clrFrom>
              <a:clrTo>
                <a:srgbClr val="FFFFFF">
                  <a:alpha val="0"/>
                </a:srgbClr>
              </a:clrTo>
            </a:clrChange>
          </a:blip>
          <a:srcRect l="59504" t="89314" r="37855" b="4579"/>
          <a:stretch/>
        </p:blipFill>
        <p:spPr>
          <a:xfrm rot="19532228">
            <a:off x="6987491" y="3526123"/>
            <a:ext cx="261257" cy="304800"/>
          </a:xfrm>
          <a:prstGeom prst="rect">
            <a:avLst/>
          </a:prstGeom>
        </p:spPr>
      </p:pic>
    </p:spTree>
    <p:extLst>
      <p:ext uri="{BB962C8B-B14F-4D97-AF65-F5344CB8AC3E}">
        <p14:creationId xmlns:p14="http://schemas.microsoft.com/office/powerpoint/2010/main" val="545230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69"/>
                                        </p:tgtEl>
                                        <p:attrNameLst>
                                          <p:attrName>style.visibility</p:attrName>
                                        </p:attrNameLst>
                                      </p:cBhvr>
                                      <p:to>
                                        <p:strVal val="visible"/>
                                      </p:to>
                                    </p:set>
                                    <p:animEffect transition="in" filter="wipe(left)">
                                      <p:cBhvr>
                                        <p:cTn id="7" dur="500"/>
                                        <p:tgtEl>
                                          <p:spTgt spid="69"/>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70"/>
                                        </p:tgtEl>
                                        <p:attrNameLst>
                                          <p:attrName>style.visibility</p:attrName>
                                        </p:attrNameLst>
                                      </p:cBhvr>
                                      <p:to>
                                        <p:strVal val="visible"/>
                                      </p:to>
                                    </p:set>
                                    <p:animEffect transition="in" filter="wipe(left)">
                                      <p:cBhvr>
                                        <p:cTn id="10" dur="500"/>
                                        <p:tgtEl>
                                          <p:spTgt spid="70"/>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71"/>
                                        </p:tgtEl>
                                        <p:attrNameLst>
                                          <p:attrName>style.visibility</p:attrName>
                                        </p:attrNameLst>
                                      </p:cBhvr>
                                      <p:to>
                                        <p:strVal val="visible"/>
                                      </p:to>
                                    </p:set>
                                    <p:animEffect transition="in" filter="wipe(left)">
                                      <p:cBhvr>
                                        <p:cTn id="13" dur="500"/>
                                        <p:tgtEl>
                                          <p:spTgt spid="71"/>
                                        </p:tgtEl>
                                      </p:cBhvr>
                                    </p:animEffect>
                                  </p:childTnLst>
                                </p:cTn>
                              </p:par>
                              <p:par>
                                <p:cTn id="14" presetID="22" presetClass="entr" presetSubtype="8" fill="hold" nodeType="withEffect">
                                  <p:stCondLst>
                                    <p:cond delay="0"/>
                                  </p:stCondLst>
                                  <p:childTnLst>
                                    <p:set>
                                      <p:cBhvr>
                                        <p:cTn id="15" dur="1" fill="hold">
                                          <p:stCondLst>
                                            <p:cond delay="0"/>
                                          </p:stCondLst>
                                        </p:cTn>
                                        <p:tgtEl>
                                          <p:spTgt spid="75"/>
                                        </p:tgtEl>
                                        <p:attrNameLst>
                                          <p:attrName>style.visibility</p:attrName>
                                        </p:attrNameLst>
                                      </p:cBhvr>
                                      <p:to>
                                        <p:strVal val="visible"/>
                                      </p:to>
                                    </p:set>
                                    <p:animEffect transition="in" filter="wipe(left)">
                                      <p:cBhvr>
                                        <p:cTn id="16" dur="500"/>
                                        <p:tgtEl>
                                          <p:spTgt spid="75"/>
                                        </p:tgtEl>
                                      </p:cBhvr>
                                    </p:animEffect>
                                  </p:childTnLst>
                                </p:cTn>
                              </p:par>
                              <p:par>
                                <p:cTn id="17" presetID="22" presetClass="entr" presetSubtype="8" fill="hold" nodeType="withEffect">
                                  <p:stCondLst>
                                    <p:cond delay="0"/>
                                  </p:stCondLst>
                                  <p:childTnLst>
                                    <p:set>
                                      <p:cBhvr>
                                        <p:cTn id="18" dur="1" fill="hold">
                                          <p:stCondLst>
                                            <p:cond delay="0"/>
                                          </p:stCondLst>
                                        </p:cTn>
                                        <p:tgtEl>
                                          <p:spTgt spid="76"/>
                                        </p:tgtEl>
                                        <p:attrNameLst>
                                          <p:attrName>style.visibility</p:attrName>
                                        </p:attrNameLst>
                                      </p:cBhvr>
                                      <p:to>
                                        <p:strVal val="visible"/>
                                      </p:to>
                                    </p:set>
                                    <p:animEffect transition="in" filter="wipe(left)">
                                      <p:cBhvr>
                                        <p:cTn id="19" dur="500"/>
                                        <p:tgtEl>
                                          <p:spTgt spid="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p:bldP spid="70" grpId="0"/>
      <p:bldP spid="71" grpId="0"/>
    </p:bldLst>
  </p:timing>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r>
              <a:rPr lang="en-SG" dirty="0"/>
              <a:t>SYPT 2020</a:t>
            </a:r>
          </a:p>
        </p:txBody>
      </p:sp>
      <p:sp>
        <p:nvSpPr>
          <p:cNvPr id="3" name="Slide Number Placeholder 2"/>
          <p:cNvSpPr>
            <a:spLocks noGrp="1"/>
          </p:cNvSpPr>
          <p:nvPr>
            <p:ph type="sldNum" sz="quarter" idx="11"/>
          </p:nvPr>
        </p:nvSpPr>
        <p:spPr/>
        <p:txBody>
          <a:bodyPr/>
          <a:lstStyle/>
          <a:p>
            <a:fld id="{6FB55397-3576-4B12-B4D8-3E370C504D99}" type="slidenum">
              <a:rPr lang="en-SG" smtClean="0"/>
              <a:t>64</a:t>
            </a:fld>
            <a:endParaRPr lang="en-SG"/>
          </a:p>
        </p:txBody>
      </p:sp>
      <p:sp>
        <p:nvSpPr>
          <p:cNvPr id="4" name="Title 3"/>
          <p:cNvSpPr>
            <a:spLocks noGrp="1"/>
          </p:cNvSpPr>
          <p:nvPr>
            <p:ph type="title"/>
          </p:nvPr>
        </p:nvSpPr>
        <p:spPr/>
        <p:txBody>
          <a:bodyPr/>
          <a:lstStyle/>
          <a:p>
            <a:r>
              <a:rPr lang="en-US" dirty="0"/>
              <a:t>Lens Radius, Lens Height</a:t>
            </a:r>
          </a:p>
        </p:txBody>
      </p:sp>
      <p:grpSp>
        <p:nvGrpSpPr>
          <p:cNvPr id="55" name="Group 54">
            <a:extLst>
              <a:ext uri="{FF2B5EF4-FFF2-40B4-BE49-F238E27FC236}">
                <a16:creationId xmlns:a16="http://schemas.microsoft.com/office/drawing/2014/main" id="{0E3A7137-AA01-4EB1-BD3A-2A487073D941}"/>
              </a:ext>
            </a:extLst>
          </p:cNvPr>
          <p:cNvGrpSpPr/>
          <p:nvPr/>
        </p:nvGrpSpPr>
        <p:grpSpPr>
          <a:xfrm>
            <a:off x="1183167" y="6269881"/>
            <a:ext cx="6777665" cy="344469"/>
            <a:chOff x="164165" y="6353803"/>
            <a:chExt cx="6777665" cy="344469"/>
          </a:xfrm>
        </p:grpSpPr>
        <p:sp>
          <p:nvSpPr>
            <p:cNvPr id="56" name="TextBox 55">
              <a:extLst>
                <a:ext uri="{FF2B5EF4-FFF2-40B4-BE49-F238E27FC236}">
                  <a16:creationId xmlns:a16="http://schemas.microsoft.com/office/drawing/2014/main" id="{80AAD0A4-97ED-4120-A4C9-E6B44E876CC9}"/>
                </a:ext>
              </a:extLst>
            </p:cNvPr>
            <p:cNvSpPr txBox="1"/>
            <p:nvPr/>
          </p:nvSpPr>
          <p:spPr>
            <a:xfrm>
              <a:off x="2189065" y="6353804"/>
              <a:ext cx="1034963" cy="307777"/>
            </a:xfrm>
            <a:prstGeom prst="rect">
              <a:avLst/>
            </a:prstGeom>
            <a:noFill/>
          </p:spPr>
          <p:txBody>
            <a:bodyPr wrap="none" rtlCol="0">
              <a:spAutoFit/>
            </a:bodyPr>
            <a:lstStyle/>
            <a:p>
              <a:pPr algn="ctr"/>
              <a:r>
                <a:rPr lang="en-SG" sz="1400" dirty="0">
                  <a:ea typeface="Segoe UI" charset="0"/>
                  <a:cs typeface="Segoe UI" charset="0"/>
                </a:rPr>
                <a:t>Qualitative</a:t>
              </a:r>
            </a:p>
          </p:txBody>
        </p:sp>
        <p:sp>
          <p:nvSpPr>
            <p:cNvPr id="57" name="TextBox 56">
              <a:extLst>
                <a:ext uri="{FF2B5EF4-FFF2-40B4-BE49-F238E27FC236}">
                  <a16:creationId xmlns:a16="http://schemas.microsoft.com/office/drawing/2014/main" id="{CB06E594-14E8-4349-A3B2-51B1C83AB8C8}"/>
                </a:ext>
              </a:extLst>
            </p:cNvPr>
            <p:cNvSpPr txBox="1"/>
            <p:nvPr/>
          </p:nvSpPr>
          <p:spPr>
            <a:xfrm>
              <a:off x="3860508" y="6353803"/>
              <a:ext cx="1153586" cy="307777"/>
            </a:xfrm>
            <a:prstGeom prst="rect">
              <a:avLst/>
            </a:prstGeom>
            <a:noFill/>
            <a:ln>
              <a:noFill/>
            </a:ln>
          </p:spPr>
          <p:txBody>
            <a:bodyPr wrap="none" rtlCol="0">
              <a:spAutoFit/>
            </a:bodyPr>
            <a:lstStyle/>
            <a:p>
              <a:pPr algn="ctr"/>
              <a:r>
                <a:rPr lang="en-SG" sz="1400" b="0" dirty="0">
                  <a:ln>
                    <a:noFill/>
                  </a:ln>
                  <a:solidFill>
                    <a:srgbClr val="C00000"/>
                  </a:solidFill>
                  <a:latin typeface="Segoe UI" charset="0"/>
                  <a:ea typeface="Segoe UI" charset="0"/>
                  <a:cs typeface="Segoe UI" charset="0"/>
                </a:rPr>
                <a:t>Quantitative</a:t>
              </a:r>
            </a:p>
          </p:txBody>
        </p:sp>
        <p:sp>
          <p:nvSpPr>
            <p:cNvPr id="58" name="TextBox 57">
              <a:extLst>
                <a:ext uri="{FF2B5EF4-FFF2-40B4-BE49-F238E27FC236}">
                  <a16:creationId xmlns:a16="http://schemas.microsoft.com/office/drawing/2014/main" id="{E642D2CC-CF26-46EF-A352-43F1F7A7DE0E}"/>
                </a:ext>
              </a:extLst>
            </p:cNvPr>
            <p:cNvSpPr txBox="1"/>
            <p:nvPr/>
          </p:nvSpPr>
          <p:spPr>
            <a:xfrm>
              <a:off x="5612553" y="6353803"/>
              <a:ext cx="1034257" cy="307777"/>
            </a:xfrm>
            <a:prstGeom prst="rect">
              <a:avLst/>
            </a:prstGeom>
            <a:noFill/>
          </p:spPr>
          <p:txBody>
            <a:bodyPr wrap="none" rtlCol="0">
              <a:spAutoFit/>
            </a:bodyPr>
            <a:lstStyle/>
            <a:p>
              <a:pPr algn="ctr"/>
              <a:r>
                <a:rPr lang="en-SG" sz="1400" dirty="0"/>
                <a:t>Conclusion</a:t>
              </a:r>
            </a:p>
          </p:txBody>
        </p:sp>
        <p:cxnSp>
          <p:nvCxnSpPr>
            <p:cNvPr id="59" name="Straight Connector 58">
              <a:extLst>
                <a:ext uri="{FF2B5EF4-FFF2-40B4-BE49-F238E27FC236}">
                  <a16:creationId xmlns:a16="http://schemas.microsoft.com/office/drawing/2014/main" id="{3C5A11E0-5486-4291-BAFC-4703AFFBA72B}"/>
                </a:ext>
              </a:extLst>
            </p:cNvPr>
            <p:cNvCxnSpPr>
              <a:cxnSpLocks/>
            </p:cNvCxnSpPr>
            <p:nvPr/>
          </p:nvCxnSpPr>
          <p:spPr>
            <a:xfrm flipV="1">
              <a:off x="164165" y="6695222"/>
              <a:ext cx="1624295" cy="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C038DE49-FC64-4960-AFBE-A134066B0299}"/>
                </a:ext>
              </a:extLst>
            </p:cNvPr>
            <p:cNvSpPr txBox="1"/>
            <p:nvPr/>
          </p:nvSpPr>
          <p:spPr>
            <a:xfrm>
              <a:off x="407967" y="6353806"/>
              <a:ext cx="1131335" cy="307777"/>
            </a:xfrm>
            <a:prstGeom prst="rect">
              <a:avLst/>
            </a:prstGeom>
            <a:noFill/>
          </p:spPr>
          <p:txBody>
            <a:bodyPr wrap="none" rtlCol="0">
              <a:spAutoFit/>
            </a:bodyPr>
            <a:lstStyle/>
            <a:p>
              <a:pPr algn="ctr"/>
              <a:r>
                <a:rPr lang="en-SG" sz="1400" dirty="0">
                  <a:cs typeface="Segoe UI Semibold" panose="020B0702040204020203" pitchFamily="34" charset="0"/>
                </a:rPr>
                <a:t>Introduction</a:t>
              </a:r>
            </a:p>
          </p:txBody>
        </p:sp>
        <p:cxnSp>
          <p:nvCxnSpPr>
            <p:cNvPr id="61" name="Straight Connector 60">
              <a:extLst>
                <a:ext uri="{FF2B5EF4-FFF2-40B4-BE49-F238E27FC236}">
                  <a16:creationId xmlns:a16="http://schemas.microsoft.com/office/drawing/2014/main" id="{0B173E45-F167-485F-A5F6-AE1D1B0940DF}"/>
                </a:ext>
              </a:extLst>
            </p:cNvPr>
            <p:cNvCxnSpPr>
              <a:cxnSpLocks/>
            </p:cNvCxnSpPr>
            <p:nvPr/>
          </p:nvCxnSpPr>
          <p:spPr>
            <a:xfrm flipV="1">
              <a:off x="1880544" y="6695220"/>
              <a:ext cx="1624295" cy="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2D103EE8-4103-4552-9545-15389E7BA077}"/>
                </a:ext>
              </a:extLst>
            </p:cNvPr>
            <p:cNvCxnSpPr>
              <a:cxnSpLocks/>
            </p:cNvCxnSpPr>
            <p:nvPr/>
          </p:nvCxnSpPr>
          <p:spPr>
            <a:xfrm flipV="1">
              <a:off x="3596923" y="6698270"/>
              <a:ext cx="1624295" cy="2"/>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A421A564-AF8E-4A82-B1BF-AC07D1BFBC26}"/>
                </a:ext>
              </a:extLst>
            </p:cNvPr>
            <p:cNvCxnSpPr>
              <a:cxnSpLocks/>
            </p:cNvCxnSpPr>
            <p:nvPr/>
          </p:nvCxnSpPr>
          <p:spPr>
            <a:xfrm flipV="1">
              <a:off x="5317535" y="6695218"/>
              <a:ext cx="1624295" cy="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 name="Rectangle 5"/>
          <p:cNvSpPr/>
          <p:nvPr/>
        </p:nvSpPr>
        <p:spPr>
          <a:xfrm>
            <a:off x="4447607" y="3244334"/>
            <a:ext cx="248786" cy="369332"/>
          </a:xfrm>
          <a:prstGeom prst="rect">
            <a:avLst/>
          </a:prstGeom>
        </p:spPr>
        <p:txBody>
          <a:bodyPr wrap="none">
            <a:spAutoFit/>
          </a:bodyPr>
          <a:lstStyle/>
          <a:p>
            <a:r>
              <a:rPr lang="en-US" dirty="0">
                <a:latin typeface="Inherited"/>
              </a:rPr>
              <a:t> </a:t>
            </a:r>
            <a:endParaRPr lang="en-US" dirty="0"/>
          </a:p>
        </p:txBody>
      </p:sp>
      <p:sp>
        <p:nvSpPr>
          <p:cNvPr id="21" name="Content Placeholder 2"/>
          <p:cNvSpPr txBox="1">
            <a:spLocks/>
          </p:cNvSpPr>
          <p:nvPr/>
        </p:nvSpPr>
        <p:spPr>
          <a:xfrm>
            <a:off x="513312" y="1884578"/>
            <a:ext cx="8205226" cy="1729088"/>
          </a:xfrm>
          <a:prstGeom prst="rect">
            <a:avLst/>
          </a:prstGeom>
        </p:spPr>
        <p:txBody>
          <a:bodyPr>
            <a:normAutofit/>
          </a:bodyPr>
          <a:lstStyle>
            <a:lvl1pPr marL="171450" indent="-171450" algn="l" defTabSz="685800" rtl="0" eaLnBrk="1" latinLnBrk="0" hangingPunct="1">
              <a:lnSpc>
                <a:spcPct val="114000"/>
              </a:lnSpc>
              <a:spcBef>
                <a:spcPts val="750"/>
              </a:spcBef>
              <a:buFont typeface="Arial" panose="020B0604020202020204" pitchFamily="34" charset="0"/>
              <a:buChar char="•"/>
              <a:defRPr sz="2800" kern="1200">
                <a:solidFill>
                  <a:schemeClr val="tx1"/>
                </a:solidFill>
                <a:latin typeface="Segoe UI" charset="0"/>
                <a:ea typeface="Segoe UI" charset="0"/>
                <a:cs typeface="Segoe UI" charset="0"/>
              </a:defRPr>
            </a:lvl1pPr>
            <a:lvl2pPr marL="514350" indent="-171450" algn="l" defTabSz="685800" rtl="0" eaLnBrk="1" latinLnBrk="0" hangingPunct="1">
              <a:lnSpc>
                <a:spcPct val="114000"/>
              </a:lnSpc>
              <a:spcBef>
                <a:spcPts val="375"/>
              </a:spcBef>
              <a:buFont typeface="Arial" panose="020B0604020202020204" pitchFamily="34" charset="0"/>
              <a:buChar char="•"/>
              <a:defRPr sz="2400" kern="1200">
                <a:solidFill>
                  <a:schemeClr val="tx1"/>
                </a:solidFill>
                <a:latin typeface="Segoe UI" charset="0"/>
                <a:ea typeface="Segoe UI" charset="0"/>
                <a:cs typeface="Segoe UI" charset="0"/>
              </a:defRPr>
            </a:lvl2pPr>
            <a:lvl3pPr marL="857250" indent="-171450" algn="l" defTabSz="685800" rtl="0" eaLnBrk="1" latinLnBrk="0" hangingPunct="1">
              <a:lnSpc>
                <a:spcPct val="114000"/>
              </a:lnSpc>
              <a:spcBef>
                <a:spcPts val="375"/>
              </a:spcBef>
              <a:buFont typeface="Arial" panose="020B0604020202020204" pitchFamily="34" charset="0"/>
              <a:buChar char="•"/>
              <a:defRPr sz="1800" kern="1200">
                <a:solidFill>
                  <a:schemeClr val="tx1"/>
                </a:solidFill>
                <a:latin typeface="Segoe UI" charset="0"/>
                <a:ea typeface="Segoe UI" charset="0"/>
                <a:cs typeface="Segoe UI" charset="0"/>
              </a:defRPr>
            </a:lvl3pPr>
            <a:lvl4pPr marL="1200150" indent="-171450" algn="l" defTabSz="685800" rtl="0" eaLnBrk="1" latinLnBrk="0" hangingPunct="1">
              <a:lnSpc>
                <a:spcPct val="114000"/>
              </a:lnSpc>
              <a:spcBef>
                <a:spcPts val="375"/>
              </a:spcBef>
              <a:buFont typeface="Arial" panose="020B0604020202020204" pitchFamily="34" charset="0"/>
              <a:buChar char="•"/>
              <a:defRPr sz="1600" kern="1200">
                <a:solidFill>
                  <a:schemeClr val="tx1"/>
                </a:solidFill>
                <a:latin typeface="Segoe UI" charset="0"/>
                <a:ea typeface="Segoe UI" charset="0"/>
                <a:cs typeface="Segoe UI" charset="0"/>
              </a:defRPr>
            </a:lvl4pPr>
            <a:lvl5pPr marL="1543050" indent="-171450" algn="l" defTabSz="685800" rtl="0" eaLnBrk="1" latinLnBrk="0" hangingPunct="1">
              <a:lnSpc>
                <a:spcPct val="114000"/>
              </a:lnSpc>
              <a:spcBef>
                <a:spcPts val="375"/>
              </a:spcBef>
              <a:buFont typeface="Arial" panose="020B0604020202020204" pitchFamily="34" charset="0"/>
              <a:buChar char="•"/>
              <a:defRPr sz="1600" kern="1200">
                <a:solidFill>
                  <a:schemeClr val="tx1"/>
                </a:solidFill>
                <a:latin typeface="Segoe UI" charset="0"/>
                <a:ea typeface="Segoe UI" charset="0"/>
                <a:cs typeface="Segoe UI"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just">
              <a:lnSpc>
                <a:spcPct val="150000"/>
              </a:lnSpc>
              <a:buFont typeface="Arial" panose="020B0604020202020204" pitchFamily="34" charset="0"/>
              <a:buNone/>
            </a:pPr>
            <a:r>
              <a:rPr lang="en-US" sz="3200" dirty="0"/>
              <a:t>Lens Curvature: 62.1 cm</a:t>
            </a:r>
          </a:p>
          <a:p>
            <a:pPr marL="0" indent="0" algn="just">
              <a:lnSpc>
                <a:spcPct val="150000"/>
              </a:lnSpc>
              <a:buFont typeface="Arial" panose="020B0604020202020204" pitchFamily="34" charset="0"/>
              <a:buNone/>
            </a:pPr>
            <a:r>
              <a:rPr lang="en-US" sz="3200" dirty="0"/>
              <a:t>Lens Diameter: 5.11 cm</a:t>
            </a:r>
            <a:endParaRPr lang="en-SG" sz="4000" dirty="0"/>
          </a:p>
        </p:txBody>
      </p:sp>
    </p:spTree>
    <p:extLst>
      <p:ext uri="{BB962C8B-B14F-4D97-AF65-F5344CB8AC3E}">
        <p14:creationId xmlns:p14="http://schemas.microsoft.com/office/powerpoint/2010/main" val="30271765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r>
              <a:rPr lang="en-SG" dirty="0"/>
              <a:t>SYPT 2020</a:t>
            </a:r>
          </a:p>
        </p:txBody>
      </p:sp>
      <p:sp>
        <p:nvSpPr>
          <p:cNvPr id="3" name="Slide Number Placeholder 2"/>
          <p:cNvSpPr>
            <a:spLocks noGrp="1"/>
          </p:cNvSpPr>
          <p:nvPr>
            <p:ph type="sldNum" sz="quarter" idx="11"/>
          </p:nvPr>
        </p:nvSpPr>
        <p:spPr/>
        <p:txBody>
          <a:bodyPr/>
          <a:lstStyle/>
          <a:p>
            <a:fld id="{6FB55397-3576-4B12-B4D8-3E370C504D99}" type="slidenum">
              <a:rPr lang="en-SG" smtClean="0"/>
              <a:t>65</a:t>
            </a:fld>
            <a:endParaRPr lang="en-SG"/>
          </a:p>
        </p:txBody>
      </p:sp>
      <p:sp>
        <p:nvSpPr>
          <p:cNvPr id="4" name="Title 3"/>
          <p:cNvSpPr>
            <a:spLocks noGrp="1"/>
          </p:cNvSpPr>
          <p:nvPr>
            <p:ph type="title"/>
          </p:nvPr>
        </p:nvSpPr>
        <p:spPr/>
        <p:txBody>
          <a:bodyPr/>
          <a:lstStyle/>
          <a:p>
            <a:r>
              <a:rPr lang="en-US" dirty="0"/>
              <a:t>Focus vs Not in focus </a:t>
            </a:r>
            <a:br>
              <a:rPr lang="en-US" dirty="0"/>
            </a:br>
            <a:r>
              <a:rPr lang="en-US" dirty="0"/>
              <a:t>(1mm away)</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154268" y="4015367"/>
            <a:ext cx="3326158" cy="2217439"/>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57249" y="4015367"/>
            <a:ext cx="3326158" cy="2217439"/>
          </a:xfrm>
          <a:prstGeom prst="rect">
            <a:avLst/>
          </a:prstGeom>
        </p:spPr>
      </p:pic>
      <p:pic>
        <p:nvPicPr>
          <p:cNvPr id="7" name="Picture 6"/>
          <p:cNvPicPr>
            <a:picLocks noChangeAspect="1"/>
          </p:cNvPicPr>
          <p:nvPr/>
        </p:nvPicPr>
        <p:blipFill rotWithShape="1">
          <a:blip r:embed="rId4" cstate="print">
            <a:extLst>
              <a:ext uri="{28A0092B-C50C-407E-A947-70E740481C1C}">
                <a14:useLocalDpi xmlns:a14="http://schemas.microsoft.com/office/drawing/2010/main" val="0"/>
              </a:ext>
            </a:extLst>
          </a:blip>
          <a:srcRect l="49546" t="38918" r="37050" b="52409"/>
          <a:stretch/>
        </p:blipFill>
        <p:spPr>
          <a:xfrm>
            <a:off x="857249" y="2325026"/>
            <a:ext cx="3424359" cy="1477175"/>
          </a:xfrm>
          <a:prstGeom prst="rect">
            <a:avLst/>
          </a:prstGeom>
        </p:spPr>
      </p:pic>
      <p:pic>
        <p:nvPicPr>
          <p:cNvPr id="8" name="Picture 7"/>
          <p:cNvPicPr>
            <a:picLocks noChangeAspect="1"/>
          </p:cNvPicPr>
          <p:nvPr/>
        </p:nvPicPr>
        <p:blipFill rotWithShape="1">
          <a:blip r:embed="rId5" cstate="print">
            <a:extLst>
              <a:ext uri="{28A0092B-C50C-407E-A947-70E740481C1C}">
                <a14:useLocalDpi xmlns:a14="http://schemas.microsoft.com/office/drawing/2010/main" val="0"/>
              </a:ext>
            </a:extLst>
          </a:blip>
          <a:srcRect l="48867" t="38995" r="38037" b="52493"/>
          <a:stretch/>
        </p:blipFill>
        <p:spPr>
          <a:xfrm>
            <a:off x="5065368" y="2322343"/>
            <a:ext cx="3415058" cy="1479858"/>
          </a:xfrm>
          <a:prstGeom prst="rect">
            <a:avLst/>
          </a:prstGeom>
        </p:spPr>
      </p:pic>
    </p:spTree>
    <p:extLst>
      <p:ext uri="{BB962C8B-B14F-4D97-AF65-F5344CB8AC3E}">
        <p14:creationId xmlns:p14="http://schemas.microsoft.com/office/powerpoint/2010/main" val="3752956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94" name="Group 93"/>
          <p:cNvGrpSpPr/>
          <p:nvPr/>
        </p:nvGrpSpPr>
        <p:grpSpPr>
          <a:xfrm>
            <a:off x="3208067" y="3948636"/>
            <a:ext cx="2685067" cy="646331"/>
            <a:chOff x="4884839" y="4319912"/>
            <a:chExt cx="2685067" cy="646331"/>
          </a:xfrm>
        </p:grpSpPr>
        <p:sp>
          <p:nvSpPr>
            <p:cNvPr id="95" name="TextBox 94"/>
            <p:cNvSpPr txBox="1"/>
            <p:nvPr/>
          </p:nvSpPr>
          <p:spPr>
            <a:xfrm>
              <a:off x="6727459" y="4319912"/>
              <a:ext cx="842447" cy="646331"/>
            </a:xfrm>
            <a:prstGeom prst="rect">
              <a:avLst/>
            </a:prstGeom>
            <a:solidFill>
              <a:srgbClr val="FFC524">
                <a:alpha val="73000"/>
              </a:srgbClr>
            </a:solidFill>
            <a:ln w="38100">
              <a:solidFill>
                <a:schemeClr val="tx1"/>
              </a:solidFill>
            </a:ln>
          </p:spPr>
          <p:txBody>
            <a:bodyPr wrap="square" rtlCol="0">
              <a:spAutoFit/>
            </a:bodyPr>
            <a:lstStyle/>
            <a:p>
              <a:r>
                <a:rPr lang="en-US" i="1" dirty="0"/>
                <a:t>Image Sensor</a:t>
              </a:r>
            </a:p>
          </p:txBody>
        </p:sp>
        <p:cxnSp>
          <p:nvCxnSpPr>
            <p:cNvPr id="96" name="Straight Connector 95"/>
            <p:cNvCxnSpPr/>
            <p:nvPr/>
          </p:nvCxnSpPr>
          <p:spPr>
            <a:xfrm flipV="1">
              <a:off x="4884839" y="4508772"/>
              <a:ext cx="1632142" cy="7722"/>
            </a:xfrm>
            <a:prstGeom prst="line">
              <a:avLst/>
            </a:prstGeom>
            <a:ln w="38100">
              <a:solidFill>
                <a:srgbClr val="CC337F"/>
              </a:solidFill>
            </a:ln>
          </p:spPr>
          <p:style>
            <a:lnRef idx="1">
              <a:schemeClr val="accent1"/>
            </a:lnRef>
            <a:fillRef idx="0">
              <a:schemeClr val="accent1"/>
            </a:fillRef>
            <a:effectRef idx="0">
              <a:schemeClr val="accent1"/>
            </a:effectRef>
            <a:fontRef idx="minor">
              <a:schemeClr val="tx1"/>
            </a:fontRef>
          </p:style>
        </p:cxnSp>
        <p:cxnSp>
          <p:nvCxnSpPr>
            <p:cNvPr id="103" name="Straight Arrow Connector 102"/>
            <p:cNvCxnSpPr>
              <a:endCxn id="95" idx="1"/>
            </p:cNvCxnSpPr>
            <p:nvPr/>
          </p:nvCxnSpPr>
          <p:spPr>
            <a:xfrm>
              <a:off x="6512580" y="4499886"/>
              <a:ext cx="214879" cy="14319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69" name="Isosceles Triangle 168"/>
          <p:cNvSpPr/>
          <p:nvPr/>
        </p:nvSpPr>
        <p:spPr>
          <a:xfrm rot="7333758">
            <a:off x="2968419" y="3724152"/>
            <a:ext cx="143220" cy="318401"/>
          </a:xfrm>
          <a:prstGeom prst="triangle">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4" name="Group 53"/>
          <p:cNvGrpSpPr/>
          <p:nvPr/>
        </p:nvGrpSpPr>
        <p:grpSpPr>
          <a:xfrm>
            <a:off x="2340791" y="2839954"/>
            <a:ext cx="1735779" cy="1175308"/>
            <a:chOff x="3692293" y="4299301"/>
            <a:chExt cx="1735779" cy="1175308"/>
          </a:xfrm>
        </p:grpSpPr>
        <p:sp>
          <p:nvSpPr>
            <p:cNvPr id="55" name="Oval 54"/>
            <p:cNvSpPr/>
            <p:nvPr/>
          </p:nvSpPr>
          <p:spPr>
            <a:xfrm>
              <a:off x="3697056" y="4702407"/>
              <a:ext cx="1731016" cy="358815"/>
            </a:xfrm>
            <a:prstGeom prst="ellips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4" name="Straight Connector 63"/>
            <p:cNvCxnSpPr/>
            <p:nvPr/>
          </p:nvCxnSpPr>
          <p:spPr>
            <a:xfrm>
              <a:off x="4300538" y="4299301"/>
              <a:ext cx="509377" cy="3347"/>
            </a:xfrm>
            <a:prstGeom prst="line">
              <a:avLst/>
            </a:prstGeom>
            <a:ln w="19050"/>
          </p:spPr>
          <p:style>
            <a:lnRef idx="1">
              <a:schemeClr val="dk1"/>
            </a:lnRef>
            <a:fillRef idx="0">
              <a:schemeClr val="dk1"/>
            </a:fillRef>
            <a:effectRef idx="0">
              <a:schemeClr val="dk1"/>
            </a:effectRef>
            <a:fontRef idx="minor">
              <a:schemeClr val="tx1"/>
            </a:fontRef>
          </p:style>
        </p:cxnSp>
        <p:cxnSp>
          <p:nvCxnSpPr>
            <p:cNvPr id="65" name="Straight Connector 64"/>
            <p:cNvCxnSpPr/>
            <p:nvPr/>
          </p:nvCxnSpPr>
          <p:spPr>
            <a:xfrm flipH="1">
              <a:off x="4571435" y="4334482"/>
              <a:ext cx="178" cy="1140127"/>
            </a:xfrm>
            <a:prstGeom prst="line">
              <a:avLst/>
            </a:prstGeom>
            <a:ln w="19050"/>
          </p:spPr>
          <p:style>
            <a:lnRef idx="1">
              <a:schemeClr val="dk1"/>
            </a:lnRef>
            <a:fillRef idx="0">
              <a:schemeClr val="dk1"/>
            </a:fillRef>
            <a:effectRef idx="0">
              <a:schemeClr val="dk1"/>
            </a:effectRef>
            <a:fontRef idx="minor">
              <a:schemeClr val="tx1"/>
            </a:fontRef>
          </p:style>
        </p:cxnSp>
        <p:cxnSp>
          <p:nvCxnSpPr>
            <p:cNvPr id="67" name="Straight Connector 66"/>
            <p:cNvCxnSpPr/>
            <p:nvPr/>
          </p:nvCxnSpPr>
          <p:spPr>
            <a:xfrm>
              <a:off x="3692293" y="4881815"/>
              <a:ext cx="1731016"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69" name="Straight Connector 68"/>
            <p:cNvCxnSpPr/>
            <p:nvPr/>
          </p:nvCxnSpPr>
          <p:spPr>
            <a:xfrm>
              <a:off x="4300080" y="5455155"/>
              <a:ext cx="509377" cy="3347"/>
            </a:xfrm>
            <a:prstGeom prst="line">
              <a:avLst/>
            </a:prstGeom>
            <a:ln w="19050"/>
          </p:spPr>
          <p:style>
            <a:lnRef idx="1">
              <a:schemeClr val="dk1"/>
            </a:lnRef>
            <a:fillRef idx="0">
              <a:schemeClr val="dk1"/>
            </a:fillRef>
            <a:effectRef idx="0">
              <a:schemeClr val="dk1"/>
            </a:effectRef>
            <a:fontRef idx="minor">
              <a:schemeClr val="tx1"/>
            </a:fontRef>
          </p:style>
        </p:cxnSp>
      </p:grpSp>
      <p:cxnSp>
        <p:nvCxnSpPr>
          <p:cNvPr id="7" name="Straight Connector 6"/>
          <p:cNvCxnSpPr/>
          <p:nvPr/>
        </p:nvCxnSpPr>
        <p:spPr>
          <a:xfrm>
            <a:off x="3219721" y="1897380"/>
            <a:ext cx="0" cy="3674745"/>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 name="Footer Placeholder 1"/>
          <p:cNvSpPr>
            <a:spLocks noGrp="1"/>
          </p:cNvSpPr>
          <p:nvPr>
            <p:ph type="ftr" sz="quarter" idx="10"/>
          </p:nvPr>
        </p:nvSpPr>
        <p:spPr/>
        <p:txBody>
          <a:bodyPr/>
          <a:lstStyle/>
          <a:p>
            <a:r>
              <a:rPr lang="en-SG" dirty="0"/>
              <a:t>SYPT 2020</a:t>
            </a:r>
          </a:p>
        </p:txBody>
      </p:sp>
      <p:sp>
        <p:nvSpPr>
          <p:cNvPr id="3" name="Slide Number Placeholder 2"/>
          <p:cNvSpPr>
            <a:spLocks noGrp="1"/>
          </p:cNvSpPr>
          <p:nvPr>
            <p:ph type="sldNum" sz="quarter" idx="11"/>
          </p:nvPr>
        </p:nvSpPr>
        <p:spPr/>
        <p:txBody>
          <a:bodyPr/>
          <a:lstStyle/>
          <a:p>
            <a:fld id="{6FB55397-3576-4B12-B4D8-3E370C504D99}" type="slidenum">
              <a:rPr lang="en-SG" smtClean="0"/>
              <a:t>66</a:t>
            </a:fld>
            <a:endParaRPr lang="en-SG"/>
          </a:p>
        </p:txBody>
      </p:sp>
      <p:sp>
        <p:nvSpPr>
          <p:cNvPr id="4" name="Title 3"/>
          <p:cNvSpPr>
            <a:spLocks noGrp="1"/>
          </p:cNvSpPr>
          <p:nvPr>
            <p:ph type="title"/>
          </p:nvPr>
        </p:nvSpPr>
        <p:spPr/>
        <p:txBody>
          <a:bodyPr/>
          <a:lstStyle/>
          <a:p>
            <a:r>
              <a:rPr lang="en-US" dirty="0"/>
              <a:t>Ray Tracing Analysis –</a:t>
            </a:r>
            <a:br>
              <a:rPr lang="en-US" dirty="0"/>
            </a:br>
            <a:r>
              <a:rPr lang="en-US" dirty="0"/>
              <a:t>Nearsighted View</a:t>
            </a:r>
          </a:p>
        </p:txBody>
      </p:sp>
      <p:grpSp>
        <p:nvGrpSpPr>
          <p:cNvPr id="164" name="Group 163"/>
          <p:cNvGrpSpPr/>
          <p:nvPr/>
        </p:nvGrpSpPr>
        <p:grpSpPr>
          <a:xfrm>
            <a:off x="4870936" y="5152851"/>
            <a:ext cx="2635036" cy="838547"/>
            <a:chOff x="10077059" y="4527349"/>
            <a:chExt cx="2635036" cy="838547"/>
          </a:xfrm>
        </p:grpSpPr>
        <p:sp>
          <p:nvSpPr>
            <p:cNvPr id="58" name="Oval 57"/>
            <p:cNvSpPr/>
            <p:nvPr/>
          </p:nvSpPr>
          <p:spPr>
            <a:xfrm>
              <a:off x="10077059" y="5061222"/>
              <a:ext cx="137721" cy="135511"/>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p:cNvSpPr/>
            <p:nvPr/>
          </p:nvSpPr>
          <p:spPr>
            <a:xfrm>
              <a:off x="10077796" y="4648920"/>
              <a:ext cx="137721" cy="135511"/>
            </a:xfrm>
            <a:prstGeom prst="ellipse">
              <a:avLst/>
            </a:prstGeom>
            <a:solidFill>
              <a:srgbClr val="0070A4"/>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p:cNvSpPr/>
            <p:nvPr/>
          </p:nvSpPr>
          <p:spPr>
            <a:xfrm>
              <a:off x="10417536" y="4527349"/>
              <a:ext cx="2294559" cy="8385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tx1"/>
                  </a:solidFill>
                </a:rPr>
                <a:t>Position of Speckle</a:t>
              </a:r>
            </a:p>
            <a:p>
              <a:endParaRPr lang="en-US" sz="1400" dirty="0">
                <a:solidFill>
                  <a:schemeClr val="tx1"/>
                </a:solidFill>
              </a:endParaRPr>
            </a:p>
            <a:p>
              <a:r>
                <a:rPr lang="en-US" sz="1400" dirty="0">
                  <a:solidFill>
                    <a:schemeClr val="tx1"/>
                  </a:solidFill>
                </a:rPr>
                <a:t>Position of Scattering Spot</a:t>
              </a:r>
            </a:p>
          </p:txBody>
        </p:sp>
      </p:grpSp>
      <p:sp>
        <p:nvSpPr>
          <p:cNvPr id="39" name="TextBox 38"/>
          <p:cNvSpPr txBox="1"/>
          <p:nvPr/>
        </p:nvSpPr>
        <p:spPr>
          <a:xfrm>
            <a:off x="2435784" y="5713900"/>
            <a:ext cx="1563893" cy="369332"/>
          </a:xfrm>
          <a:prstGeom prst="rect">
            <a:avLst/>
          </a:prstGeom>
          <a:solidFill>
            <a:srgbClr val="FFC524">
              <a:alpha val="73000"/>
            </a:srgbClr>
          </a:solidFill>
          <a:ln w="38100">
            <a:solidFill>
              <a:schemeClr val="tx1"/>
            </a:solidFill>
          </a:ln>
        </p:spPr>
        <p:txBody>
          <a:bodyPr wrap="square" rtlCol="0">
            <a:spAutoFit/>
          </a:bodyPr>
          <a:lstStyle/>
          <a:p>
            <a:r>
              <a:rPr lang="en-US" i="1" dirty="0"/>
              <a:t>Initial Position</a:t>
            </a:r>
          </a:p>
        </p:txBody>
      </p:sp>
      <p:sp>
        <p:nvSpPr>
          <p:cNvPr id="80" name="TextBox 79"/>
          <p:cNvSpPr txBox="1"/>
          <p:nvPr/>
        </p:nvSpPr>
        <p:spPr>
          <a:xfrm>
            <a:off x="464900" y="4354600"/>
            <a:ext cx="1739220" cy="369332"/>
          </a:xfrm>
          <a:prstGeom prst="rect">
            <a:avLst/>
          </a:prstGeom>
          <a:solidFill>
            <a:srgbClr val="FFC524">
              <a:alpha val="73000"/>
            </a:srgbClr>
          </a:solidFill>
          <a:ln w="38100">
            <a:solidFill>
              <a:schemeClr val="tx1"/>
            </a:solidFill>
          </a:ln>
        </p:spPr>
        <p:txBody>
          <a:bodyPr wrap="square" rtlCol="0">
            <a:spAutoFit/>
          </a:bodyPr>
          <a:lstStyle/>
          <a:p>
            <a:r>
              <a:rPr lang="en-US" i="1" dirty="0"/>
              <a:t>Image Position</a:t>
            </a:r>
          </a:p>
        </p:txBody>
      </p:sp>
      <p:cxnSp>
        <p:nvCxnSpPr>
          <p:cNvPr id="85" name="Straight Arrow Connector 84"/>
          <p:cNvCxnSpPr/>
          <p:nvPr/>
        </p:nvCxnSpPr>
        <p:spPr>
          <a:xfrm flipH="1">
            <a:off x="2204120" y="4347385"/>
            <a:ext cx="1520039" cy="19188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1" name="Isosceles Triangle 60"/>
          <p:cNvSpPr/>
          <p:nvPr/>
        </p:nvSpPr>
        <p:spPr>
          <a:xfrm rot="8941627">
            <a:off x="2711804" y="2490755"/>
            <a:ext cx="171502" cy="327553"/>
          </a:xfrm>
          <a:prstGeom prst="triangl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Isosceles Triangle 5"/>
          <p:cNvSpPr/>
          <p:nvPr/>
        </p:nvSpPr>
        <p:spPr>
          <a:xfrm rot="10800000">
            <a:off x="2270182" y="2564574"/>
            <a:ext cx="189317" cy="344993"/>
          </a:xfrm>
          <a:prstGeom prst="triangle">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6" name="Group 145"/>
          <p:cNvGrpSpPr/>
          <p:nvPr/>
        </p:nvGrpSpPr>
        <p:grpSpPr>
          <a:xfrm>
            <a:off x="2340015" y="2838494"/>
            <a:ext cx="1735779" cy="1159201"/>
            <a:chOff x="3692293" y="4299301"/>
            <a:chExt cx="1735779" cy="1159201"/>
          </a:xfrm>
        </p:grpSpPr>
        <p:sp>
          <p:nvSpPr>
            <p:cNvPr id="68" name="Oval 67"/>
            <p:cNvSpPr/>
            <p:nvPr/>
          </p:nvSpPr>
          <p:spPr>
            <a:xfrm>
              <a:off x="3697056" y="4702407"/>
              <a:ext cx="1731016" cy="358815"/>
            </a:xfrm>
            <a:prstGeom prst="ellips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p:cNvCxnSpPr/>
            <p:nvPr/>
          </p:nvCxnSpPr>
          <p:spPr>
            <a:xfrm>
              <a:off x="4300538" y="4299301"/>
              <a:ext cx="509377" cy="3347"/>
            </a:xfrm>
            <a:prstGeom prst="line">
              <a:avLst/>
            </a:prstGeom>
            <a:ln w="19050"/>
          </p:spPr>
          <p:style>
            <a:lnRef idx="1">
              <a:schemeClr val="dk1"/>
            </a:lnRef>
            <a:fillRef idx="0">
              <a:schemeClr val="dk1"/>
            </a:fillRef>
            <a:effectRef idx="0">
              <a:schemeClr val="dk1"/>
            </a:effectRef>
            <a:fontRef idx="minor">
              <a:schemeClr val="tx1"/>
            </a:fontRef>
          </p:style>
        </p:cxnSp>
        <p:cxnSp>
          <p:nvCxnSpPr>
            <p:cNvPr id="87" name="Straight Connector 86"/>
            <p:cNvCxnSpPr/>
            <p:nvPr/>
          </p:nvCxnSpPr>
          <p:spPr>
            <a:xfrm flipH="1">
              <a:off x="4571435" y="4305907"/>
              <a:ext cx="178" cy="1140127"/>
            </a:xfrm>
            <a:prstGeom prst="line">
              <a:avLst/>
            </a:prstGeom>
            <a:ln w="19050"/>
          </p:spPr>
          <p:style>
            <a:lnRef idx="1">
              <a:schemeClr val="dk1"/>
            </a:lnRef>
            <a:fillRef idx="0">
              <a:schemeClr val="dk1"/>
            </a:fillRef>
            <a:effectRef idx="0">
              <a:schemeClr val="dk1"/>
            </a:effectRef>
            <a:fontRef idx="minor">
              <a:schemeClr val="tx1"/>
            </a:fontRef>
          </p:style>
        </p:cxnSp>
        <p:cxnSp>
          <p:nvCxnSpPr>
            <p:cNvPr id="70" name="Straight Connector 69"/>
            <p:cNvCxnSpPr/>
            <p:nvPr/>
          </p:nvCxnSpPr>
          <p:spPr>
            <a:xfrm>
              <a:off x="3692293" y="4881815"/>
              <a:ext cx="1731016"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62" name="Straight Connector 61"/>
            <p:cNvCxnSpPr/>
            <p:nvPr/>
          </p:nvCxnSpPr>
          <p:spPr>
            <a:xfrm>
              <a:off x="4300080" y="5455155"/>
              <a:ext cx="509377" cy="3347"/>
            </a:xfrm>
            <a:prstGeom prst="line">
              <a:avLst/>
            </a:prstGeom>
            <a:ln w="19050"/>
          </p:spPr>
          <p:style>
            <a:lnRef idx="1">
              <a:schemeClr val="dk1"/>
            </a:lnRef>
            <a:fillRef idx="0">
              <a:schemeClr val="dk1"/>
            </a:fillRef>
            <a:effectRef idx="0">
              <a:schemeClr val="dk1"/>
            </a:effectRef>
            <a:fontRef idx="minor">
              <a:schemeClr val="tx1"/>
            </a:fontRef>
          </p:style>
        </p:cxnSp>
      </p:grpSp>
      <mc:AlternateContent xmlns:mc="http://schemas.openxmlformats.org/markup-compatibility/2006" xmlns:a14="http://schemas.microsoft.com/office/drawing/2010/main">
        <mc:Choice Requires="a14">
          <p:sp>
            <p:nvSpPr>
              <p:cNvPr id="148" name="TextBox 147"/>
              <p:cNvSpPr txBox="1"/>
              <p:nvPr/>
            </p:nvSpPr>
            <p:spPr>
              <a:xfrm>
                <a:off x="2650430" y="2025095"/>
                <a:ext cx="287673" cy="276999"/>
              </a:xfrm>
              <a:prstGeom prst="rect">
                <a:avLst/>
              </a:prstGeom>
              <a:noFill/>
              <a:ln w="38100">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𝑥</m:t>
                      </m:r>
                    </m:oMath>
                  </m:oMathPara>
                </a14:m>
                <a:endParaRPr lang="en-US" i="1" dirty="0"/>
              </a:p>
            </p:txBody>
          </p:sp>
        </mc:Choice>
        <mc:Fallback xmlns="">
          <p:sp>
            <p:nvSpPr>
              <p:cNvPr id="148" name="TextBox 147"/>
              <p:cNvSpPr txBox="1">
                <a:spLocks noRot="1" noChangeAspect="1" noMove="1" noResize="1" noEditPoints="1" noAdjustHandles="1" noChangeArrowheads="1" noChangeShapeType="1" noTextEdit="1"/>
              </p:cNvSpPr>
              <p:nvPr/>
            </p:nvSpPr>
            <p:spPr>
              <a:xfrm>
                <a:off x="2650430" y="2025095"/>
                <a:ext cx="287673" cy="276999"/>
              </a:xfrm>
              <a:prstGeom prst="rect">
                <a:avLst/>
              </a:prstGeom>
              <a:blipFill>
                <a:blip r:embed="rId3"/>
                <a:stretch>
                  <a:fillRect b="-2174"/>
                </a:stretch>
              </a:blipFill>
              <a:ln w="38100">
                <a:noFill/>
              </a:ln>
            </p:spPr>
            <p:txBody>
              <a:bodyPr/>
              <a:lstStyle/>
              <a:p>
                <a:r>
                  <a:rPr lang="en-US">
                    <a:noFill/>
                  </a:rPr>
                  <a:t> </a:t>
                </a:r>
              </a:p>
            </p:txBody>
          </p:sp>
        </mc:Fallback>
      </mc:AlternateContent>
      <p:cxnSp>
        <p:nvCxnSpPr>
          <p:cNvPr id="49" name="Straight Connector 48"/>
          <p:cNvCxnSpPr/>
          <p:nvPr/>
        </p:nvCxnSpPr>
        <p:spPr>
          <a:xfrm>
            <a:off x="2377680" y="1876951"/>
            <a:ext cx="1756036" cy="3252026"/>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a:endCxn id="68" idx="2"/>
          </p:cNvCxnSpPr>
          <p:nvPr/>
        </p:nvCxnSpPr>
        <p:spPr>
          <a:xfrm flipH="1">
            <a:off x="2344778" y="1884759"/>
            <a:ext cx="30001" cy="1536249"/>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sp>
        <p:nvSpPr>
          <p:cNvPr id="147" name="Left Brace 146"/>
          <p:cNvSpPr/>
          <p:nvPr/>
        </p:nvSpPr>
        <p:spPr>
          <a:xfrm rot="16200000">
            <a:off x="2766366" y="1531398"/>
            <a:ext cx="65790" cy="839792"/>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51" name="Straight Connector 50"/>
          <p:cNvCxnSpPr>
            <a:stCxn id="68" idx="2"/>
          </p:cNvCxnSpPr>
          <p:nvPr/>
        </p:nvCxnSpPr>
        <p:spPr>
          <a:xfrm>
            <a:off x="2344778" y="3421008"/>
            <a:ext cx="1788938" cy="1187994"/>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grpSp>
        <p:nvGrpSpPr>
          <p:cNvPr id="63" name="Group 62">
            <a:extLst>
              <a:ext uri="{FF2B5EF4-FFF2-40B4-BE49-F238E27FC236}">
                <a16:creationId xmlns:a16="http://schemas.microsoft.com/office/drawing/2014/main" id="{0E3A7137-AA01-4EB1-BD3A-2A487073D941}"/>
              </a:ext>
            </a:extLst>
          </p:cNvPr>
          <p:cNvGrpSpPr/>
          <p:nvPr/>
        </p:nvGrpSpPr>
        <p:grpSpPr>
          <a:xfrm>
            <a:off x="1183167" y="6269881"/>
            <a:ext cx="6777665" cy="344469"/>
            <a:chOff x="164165" y="6353803"/>
            <a:chExt cx="6777665" cy="344469"/>
          </a:xfrm>
        </p:grpSpPr>
        <p:sp>
          <p:nvSpPr>
            <p:cNvPr id="72" name="TextBox 71">
              <a:extLst>
                <a:ext uri="{FF2B5EF4-FFF2-40B4-BE49-F238E27FC236}">
                  <a16:creationId xmlns:a16="http://schemas.microsoft.com/office/drawing/2014/main" id="{80AAD0A4-97ED-4120-A4C9-E6B44E876CC9}"/>
                </a:ext>
              </a:extLst>
            </p:cNvPr>
            <p:cNvSpPr txBox="1"/>
            <p:nvPr/>
          </p:nvSpPr>
          <p:spPr>
            <a:xfrm>
              <a:off x="2189065" y="6353804"/>
              <a:ext cx="1034963" cy="307777"/>
            </a:xfrm>
            <a:prstGeom prst="rect">
              <a:avLst/>
            </a:prstGeom>
            <a:noFill/>
          </p:spPr>
          <p:txBody>
            <a:bodyPr wrap="none" rtlCol="0">
              <a:spAutoFit/>
            </a:bodyPr>
            <a:lstStyle/>
            <a:p>
              <a:pPr algn="ctr"/>
              <a:r>
                <a:rPr lang="en-SG" sz="1400" dirty="0">
                  <a:ea typeface="Segoe UI" charset="0"/>
                  <a:cs typeface="Segoe UI" charset="0"/>
                </a:rPr>
                <a:t>Qualitative</a:t>
              </a:r>
            </a:p>
          </p:txBody>
        </p:sp>
        <p:sp>
          <p:nvSpPr>
            <p:cNvPr id="74" name="TextBox 73">
              <a:extLst>
                <a:ext uri="{FF2B5EF4-FFF2-40B4-BE49-F238E27FC236}">
                  <a16:creationId xmlns:a16="http://schemas.microsoft.com/office/drawing/2014/main" id="{CB06E594-14E8-4349-A3B2-51B1C83AB8C8}"/>
                </a:ext>
              </a:extLst>
            </p:cNvPr>
            <p:cNvSpPr txBox="1"/>
            <p:nvPr/>
          </p:nvSpPr>
          <p:spPr>
            <a:xfrm>
              <a:off x="3860508" y="6353803"/>
              <a:ext cx="1153586" cy="307777"/>
            </a:xfrm>
            <a:prstGeom prst="rect">
              <a:avLst/>
            </a:prstGeom>
            <a:noFill/>
            <a:ln>
              <a:noFill/>
            </a:ln>
          </p:spPr>
          <p:txBody>
            <a:bodyPr wrap="none" rtlCol="0">
              <a:spAutoFit/>
            </a:bodyPr>
            <a:lstStyle/>
            <a:p>
              <a:pPr algn="ctr"/>
              <a:r>
                <a:rPr lang="en-SG" sz="1400" b="0" dirty="0">
                  <a:ln>
                    <a:noFill/>
                  </a:ln>
                  <a:solidFill>
                    <a:srgbClr val="C00000"/>
                  </a:solidFill>
                  <a:latin typeface="Segoe UI" charset="0"/>
                  <a:ea typeface="Segoe UI" charset="0"/>
                  <a:cs typeface="Segoe UI" charset="0"/>
                </a:rPr>
                <a:t>Quantitative</a:t>
              </a:r>
            </a:p>
          </p:txBody>
        </p:sp>
        <p:sp>
          <p:nvSpPr>
            <p:cNvPr id="76" name="TextBox 75">
              <a:extLst>
                <a:ext uri="{FF2B5EF4-FFF2-40B4-BE49-F238E27FC236}">
                  <a16:creationId xmlns:a16="http://schemas.microsoft.com/office/drawing/2014/main" id="{E642D2CC-CF26-46EF-A352-43F1F7A7DE0E}"/>
                </a:ext>
              </a:extLst>
            </p:cNvPr>
            <p:cNvSpPr txBox="1"/>
            <p:nvPr/>
          </p:nvSpPr>
          <p:spPr>
            <a:xfrm>
              <a:off x="5612553" y="6353803"/>
              <a:ext cx="1034257" cy="307777"/>
            </a:xfrm>
            <a:prstGeom prst="rect">
              <a:avLst/>
            </a:prstGeom>
            <a:noFill/>
          </p:spPr>
          <p:txBody>
            <a:bodyPr wrap="none" rtlCol="0">
              <a:spAutoFit/>
            </a:bodyPr>
            <a:lstStyle/>
            <a:p>
              <a:pPr algn="ctr"/>
              <a:r>
                <a:rPr lang="en-SG" sz="1400" dirty="0"/>
                <a:t>Conclusion</a:t>
              </a:r>
            </a:p>
          </p:txBody>
        </p:sp>
        <p:cxnSp>
          <p:nvCxnSpPr>
            <p:cNvPr id="77" name="Straight Connector 76">
              <a:extLst>
                <a:ext uri="{FF2B5EF4-FFF2-40B4-BE49-F238E27FC236}">
                  <a16:creationId xmlns:a16="http://schemas.microsoft.com/office/drawing/2014/main" id="{3C5A11E0-5486-4291-BAFC-4703AFFBA72B}"/>
                </a:ext>
              </a:extLst>
            </p:cNvPr>
            <p:cNvCxnSpPr>
              <a:cxnSpLocks/>
            </p:cNvCxnSpPr>
            <p:nvPr/>
          </p:nvCxnSpPr>
          <p:spPr>
            <a:xfrm flipV="1">
              <a:off x="164165" y="6695222"/>
              <a:ext cx="1624295" cy="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C038DE49-FC64-4960-AFBE-A134066B0299}"/>
                </a:ext>
              </a:extLst>
            </p:cNvPr>
            <p:cNvSpPr txBox="1"/>
            <p:nvPr/>
          </p:nvSpPr>
          <p:spPr>
            <a:xfrm>
              <a:off x="407967" y="6353806"/>
              <a:ext cx="1131335" cy="307777"/>
            </a:xfrm>
            <a:prstGeom prst="rect">
              <a:avLst/>
            </a:prstGeom>
            <a:noFill/>
          </p:spPr>
          <p:txBody>
            <a:bodyPr wrap="none" rtlCol="0">
              <a:spAutoFit/>
            </a:bodyPr>
            <a:lstStyle/>
            <a:p>
              <a:pPr algn="ctr"/>
              <a:r>
                <a:rPr lang="en-SG" sz="1400" dirty="0">
                  <a:cs typeface="Segoe UI Semibold" panose="020B0702040204020203" pitchFamily="34" charset="0"/>
                </a:rPr>
                <a:t>Introduction</a:t>
              </a:r>
            </a:p>
          </p:txBody>
        </p:sp>
        <p:cxnSp>
          <p:nvCxnSpPr>
            <p:cNvPr id="82" name="Straight Connector 81">
              <a:extLst>
                <a:ext uri="{FF2B5EF4-FFF2-40B4-BE49-F238E27FC236}">
                  <a16:creationId xmlns:a16="http://schemas.microsoft.com/office/drawing/2014/main" id="{0B173E45-F167-485F-A5F6-AE1D1B0940DF}"/>
                </a:ext>
              </a:extLst>
            </p:cNvPr>
            <p:cNvCxnSpPr>
              <a:cxnSpLocks/>
            </p:cNvCxnSpPr>
            <p:nvPr/>
          </p:nvCxnSpPr>
          <p:spPr>
            <a:xfrm flipV="1">
              <a:off x="1880544" y="6695220"/>
              <a:ext cx="1624295" cy="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2D103EE8-4103-4552-9545-15389E7BA077}"/>
                </a:ext>
              </a:extLst>
            </p:cNvPr>
            <p:cNvCxnSpPr>
              <a:cxnSpLocks/>
            </p:cNvCxnSpPr>
            <p:nvPr/>
          </p:nvCxnSpPr>
          <p:spPr>
            <a:xfrm flipV="1">
              <a:off x="3596923" y="6698270"/>
              <a:ext cx="1624295" cy="2"/>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A421A564-AF8E-4A82-B1BF-AC07D1BFBC26}"/>
                </a:ext>
              </a:extLst>
            </p:cNvPr>
            <p:cNvCxnSpPr>
              <a:cxnSpLocks/>
            </p:cNvCxnSpPr>
            <p:nvPr/>
          </p:nvCxnSpPr>
          <p:spPr>
            <a:xfrm flipV="1">
              <a:off x="5317535" y="6695218"/>
              <a:ext cx="1624295" cy="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97" name="Oval 96"/>
          <p:cNvSpPr/>
          <p:nvPr/>
        </p:nvSpPr>
        <p:spPr>
          <a:xfrm>
            <a:off x="3524308" y="4037979"/>
            <a:ext cx="137721" cy="135511"/>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p:cNvSpPr/>
          <p:nvPr/>
        </p:nvSpPr>
        <p:spPr>
          <a:xfrm>
            <a:off x="3299807" y="4051883"/>
            <a:ext cx="137721" cy="135511"/>
          </a:xfrm>
          <a:prstGeom prst="ellipse">
            <a:avLst/>
          </a:prstGeom>
          <a:solidFill>
            <a:srgbClr val="0070A4"/>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Left Brace 65"/>
          <p:cNvSpPr/>
          <p:nvPr/>
        </p:nvSpPr>
        <p:spPr>
          <a:xfrm rot="10800000">
            <a:off x="4133679" y="3445198"/>
            <a:ext cx="171207" cy="704082"/>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1" name="Left Brace 80"/>
          <p:cNvSpPr/>
          <p:nvPr/>
        </p:nvSpPr>
        <p:spPr>
          <a:xfrm rot="10800000">
            <a:off x="4131774" y="1840261"/>
            <a:ext cx="202098" cy="1578796"/>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3" name="TextBox 82"/>
              <p:cNvSpPr txBox="1"/>
              <p:nvPr/>
            </p:nvSpPr>
            <p:spPr>
              <a:xfrm>
                <a:off x="4422968" y="2496466"/>
                <a:ext cx="287673" cy="276999"/>
              </a:xfrm>
              <a:prstGeom prst="rect">
                <a:avLst/>
              </a:prstGeom>
              <a:noFill/>
              <a:ln w="38100">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𝑍𝑜</m:t>
                      </m:r>
                    </m:oMath>
                  </m:oMathPara>
                </a14:m>
                <a:endParaRPr lang="en-US" i="1" dirty="0"/>
              </a:p>
            </p:txBody>
          </p:sp>
        </mc:Choice>
        <mc:Fallback xmlns="">
          <p:sp>
            <p:nvSpPr>
              <p:cNvPr id="83" name="TextBox 82"/>
              <p:cNvSpPr txBox="1">
                <a:spLocks noRot="1" noChangeAspect="1" noMove="1" noResize="1" noEditPoints="1" noAdjustHandles="1" noChangeArrowheads="1" noChangeShapeType="1" noTextEdit="1"/>
              </p:cNvSpPr>
              <p:nvPr/>
            </p:nvSpPr>
            <p:spPr>
              <a:xfrm>
                <a:off x="4422968" y="2496466"/>
                <a:ext cx="287673" cy="276999"/>
              </a:xfrm>
              <a:prstGeom prst="rect">
                <a:avLst/>
              </a:prstGeom>
              <a:blipFill>
                <a:blip r:embed="rId4"/>
                <a:stretch>
                  <a:fillRect l="-25532" r="-23404" b="-11111"/>
                </a:stretch>
              </a:blipFill>
              <a:ln w="3810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2" name="TextBox 91"/>
              <p:cNvSpPr txBox="1"/>
              <p:nvPr/>
            </p:nvSpPr>
            <p:spPr>
              <a:xfrm>
                <a:off x="4389774" y="3642523"/>
                <a:ext cx="287673" cy="276999"/>
              </a:xfrm>
              <a:prstGeom prst="rect">
                <a:avLst/>
              </a:prstGeom>
              <a:noFill/>
              <a:ln w="38100">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𝑍𝑟</m:t>
                      </m:r>
                    </m:oMath>
                  </m:oMathPara>
                </a14:m>
                <a:endParaRPr lang="en-US" i="1" dirty="0"/>
              </a:p>
            </p:txBody>
          </p:sp>
        </mc:Choice>
        <mc:Fallback xmlns="">
          <p:sp>
            <p:nvSpPr>
              <p:cNvPr id="92" name="TextBox 91"/>
              <p:cNvSpPr txBox="1">
                <a:spLocks noRot="1" noChangeAspect="1" noMove="1" noResize="1" noEditPoints="1" noAdjustHandles="1" noChangeArrowheads="1" noChangeShapeType="1" noTextEdit="1"/>
              </p:cNvSpPr>
              <p:nvPr/>
            </p:nvSpPr>
            <p:spPr>
              <a:xfrm>
                <a:off x="4389774" y="3642523"/>
                <a:ext cx="287673" cy="276999"/>
              </a:xfrm>
              <a:prstGeom prst="rect">
                <a:avLst/>
              </a:prstGeom>
              <a:blipFill>
                <a:blip r:embed="rId5"/>
                <a:stretch>
                  <a:fillRect l="-21277" r="-23404" b="-11111"/>
                </a:stretch>
              </a:blipFill>
              <a:ln w="3810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3" name="TextBox 92"/>
              <p:cNvSpPr txBox="1"/>
              <p:nvPr/>
            </p:nvSpPr>
            <p:spPr>
              <a:xfrm>
                <a:off x="4605365" y="2621511"/>
                <a:ext cx="4538075" cy="815736"/>
              </a:xfrm>
              <a:prstGeom prst="rect">
                <a:avLst/>
              </a:prstGeom>
              <a:noFill/>
              <a:ln w="38100">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𝑠𝑐𝑎𝑡𝑡𝑒𝑟𝑖𝑛𝑔</m:t>
                          </m:r>
                          <m:r>
                            <a:rPr lang="en-US" sz="2800" b="0" i="1" smtClean="0">
                              <a:latin typeface="Cambria Math" panose="02040503050406030204" pitchFamily="18" charset="0"/>
                            </a:rPr>
                            <m:t> </m:t>
                          </m:r>
                          <m:r>
                            <a:rPr lang="en-US" sz="2800" b="0" i="1" smtClean="0">
                              <a:latin typeface="Cambria Math" panose="02040503050406030204" pitchFamily="18" charset="0"/>
                            </a:rPr>
                            <m:t>𝑠𝑝𝑜𝑡</m:t>
                          </m:r>
                        </m:sub>
                      </m:sSub>
                      <m:r>
                        <a:rPr lang="en-US" sz="2800" b="0" i="1" smtClean="0">
                          <a:latin typeface="Cambria Math" panose="02040503050406030204" pitchFamily="18" charset="0"/>
                        </a:rPr>
                        <m:t>=−</m:t>
                      </m:r>
                      <m:d>
                        <m:dPr>
                          <m:ctrlPr>
                            <a:rPr lang="en-US" sz="2800" b="0" i="1" smtClean="0">
                              <a:latin typeface="Cambria Math" panose="02040503050406030204" pitchFamily="18" charset="0"/>
                            </a:rPr>
                          </m:ctrlPr>
                        </m:dPr>
                        <m:e>
                          <m:f>
                            <m:fPr>
                              <m:ctrlPr>
                                <a:rPr lang="en-US" sz="2800" b="0" i="1" smtClean="0">
                                  <a:latin typeface="Cambria Math" panose="02040503050406030204" pitchFamily="18" charset="0"/>
                                </a:rPr>
                              </m:ctrlPr>
                            </m:fPr>
                            <m:num>
                              <m:r>
                                <a:rPr lang="en-US" sz="2800" b="0" i="1" smtClean="0">
                                  <a:latin typeface="Cambria Math" panose="02040503050406030204" pitchFamily="18" charset="0"/>
                                </a:rPr>
                                <m:t>𝑍𝑟</m:t>
                              </m:r>
                            </m:num>
                            <m:den>
                              <m:r>
                                <a:rPr lang="en-US" sz="2800" b="0" i="1" smtClean="0">
                                  <a:latin typeface="Cambria Math" panose="02040503050406030204" pitchFamily="18" charset="0"/>
                                </a:rPr>
                                <m:t>𝑍𝑜</m:t>
                              </m:r>
                            </m:den>
                          </m:f>
                        </m:e>
                      </m:d>
                      <m:r>
                        <a:rPr lang="en-US" sz="2800" b="0" i="1" smtClean="0">
                          <a:latin typeface="Cambria Math" panose="02040503050406030204" pitchFamily="18" charset="0"/>
                        </a:rPr>
                        <m:t>𝑥</m:t>
                      </m:r>
                    </m:oMath>
                  </m:oMathPara>
                </a14:m>
                <a:endParaRPr lang="en-US" i="1" dirty="0"/>
              </a:p>
            </p:txBody>
          </p:sp>
        </mc:Choice>
        <mc:Fallback xmlns="">
          <p:sp>
            <p:nvSpPr>
              <p:cNvPr id="93" name="TextBox 92"/>
              <p:cNvSpPr txBox="1">
                <a:spLocks noRot="1" noChangeAspect="1" noMove="1" noResize="1" noEditPoints="1" noAdjustHandles="1" noChangeArrowheads="1" noChangeShapeType="1" noTextEdit="1"/>
              </p:cNvSpPr>
              <p:nvPr/>
            </p:nvSpPr>
            <p:spPr>
              <a:xfrm>
                <a:off x="4605365" y="2621511"/>
                <a:ext cx="4538075" cy="815736"/>
              </a:xfrm>
              <a:prstGeom prst="rect">
                <a:avLst/>
              </a:prstGeom>
              <a:blipFill>
                <a:blip r:embed="rId6"/>
                <a:stretch>
                  <a:fillRect/>
                </a:stretch>
              </a:blipFill>
              <a:ln w="38100">
                <a:noFill/>
              </a:ln>
            </p:spPr>
            <p:txBody>
              <a:bodyPr/>
              <a:lstStyle/>
              <a:p>
                <a:r>
                  <a:rPr lang="en-US">
                    <a:noFill/>
                  </a:rPr>
                  <a:t> </a:t>
                </a:r>
              </a:p>
            </p:txBody>
          </p:sp>
        </mc:Fallback>
      </mc:AlternateContent>
      <p:cxnSp>
        <p:nvCxnSpPr>
          <p:cNvPr id="56" name="Straight Connector 55"/>
          <p:cNvCxnSpPr/>
          <p:nvPr/>
        </p:nvCxnSpPr>
        <p:spPr>
          <a:xfrm flipH="1" flipV="1">
            <a:off x="2459499" y="1830118"/>
            <a:ext cx="1611532" cy="1084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7" name="Oval 56"/>
          <p:cNvSpPr/>
          <p:nvPr/>
        </p:nvSpPr>
        <p:spPr>
          <a:xfrm>
            <a:off x="2320945" y="1779382"/>
            <a:ext cx="100008" cy="101473"/>
          </a:xfrm>
          <a:prstGeom prst="ellipse">
            <a:avLst/>
          </a:prstGeom>
          <a:solidFill>
            <a:srgbClr val="FF0000"/>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p:cNvGrpSpPr/>
          <p:nvPr/>
        </p:nvGrpSpPr>
        <p:grpSpPr>
          <a:xfrm>
            <a:off x="2344777" y="1817079"/>
            <a:ext cx="1253061" cy="2328139"/>
            <a:chOff x="2344777" y="1817079"/>
            <a:chExt cx="1253061" cy="2328139"/>
          </a:xfrm>
        </p:grpSpPr>
        <p:sp>
          <p:nvSpPr>
            <p:cNvPr id="5" name="Right Triangle 4"/>
            <p:cNvSpPr/>
            <p:nvPr/>
          </p:nvSpPr>
          <p:spPr>
            <a:xfrm rot="10800000">
              <a:off x="2344777" y="1817079"/>
              <a:ext cx="883117" cy="1592454"/>
            </a:xfrm>
            <a:prstGeom prst="rtTriangle">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1" name="Right Triangle 70"/>
            <p:cNvSpPr/>
            <p:nvPr/>
          </p:nvSpPr>
          <p:spPr>
            <a:xfrm>
              <a:off x="3220280" y="3446253"/>
              <a:ext cx="377558" cy="698965"/>
            </a:xfrm>
            <a:prstGeom prst="rtTriangle">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sp>
        <p:nvSpPr>
          <p:cNvPr id="75" name="Left Brace 74"/>
          <p:cNvSpPr/>
          <p:nvPr/>
        </p:nvSpPr>
        <p:spPr>
          <a:xfrm rot="16200000">
            <a:off x="3330949" y="4087708"/>
            <a:ext cx="171207" cy="362575"/>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 name="Rectangle 7"/>
              <p:cNvSpPr/>
              <p:nvPr/>
            </p:nvSpPr>
            <p:spPr>
              <a:xfrm>
                <a:off x="2670981" y="4273350"/>
                <a:ext cx="1662891" cy="39190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𝑠𝑐𝑎𝑡𝑡𝑒𝑟𝑖𝑛𝑔</m:t>
                          </m:r>
                          <m:r>
                            <a:rPr lang="en-US" i="1">
                              <a:latin typeface="Cambria Math" panose="02040503050406030204" pitchFamily="18" charset="0"/>
                            </a:rPr>
                            <m:t> </m:t>
                          </m:r>
                          <m:r>
                            <a:rPr lang="en-US" i="1">
                              <a:latin typeface="Cambria Math" panose="02040503050406030204" pitchFamily="18" charset="0"/>
                            </a:rPr>
                            <m:t>𝑠𝑝𝑜𝑡</m:t>
                          </m:r>
                        </m:sub>
                      </m:sSub>
                    </m:oMath>
                  </m:oMathPara>
                </a14:m>
                <a:endParaRPr lang="en-US" dirty="0"/>
              </a:p>
            </p:txBody>
          </p:sp>
        </mc:Choice>
        <mc:Fallback xmlns="">
          <p:sp>
            <p:nvSpPr>
              <p:cNvPr id="8" name="Rectangle 7"/>
              <p:cNvSpPr>
                <a:spLocks noRot="1" noChangeAspect="1" noMove="1" noResize="1" noEditPoints="1" noAdjustHandles="1" noChangeArrowheads="1" noChangeShapeType="1" noTextEdit="1"/>
              </p:cNvSpPr>
              <p:nvPr/>
            </p:nvSpPr>
            <p:spPr>
              <a:xfrm>
                <a:off x="2670981" y="4273350"/>
                <a:ext cx="1662891" cy="391902"/>
              </a:xfrm>
              <a:prstGeom prst="rect">
                <a:avLst/>
              </a:prstGeom>
              <a:blipFill>
                <a:blip r:embed="rId7"/>
                <a:stretch>
                  <a:fillRect b="-10938"/>
                </a:stretch>
              </a:blipFill>
            </p:spPr>
            <p:txBody>
              <a:bodyPr/>
              <a:lstStyle/>
              <a:p>
                <a:r>
                  <a:rPr lang="en-US">
                    <a:noFill/>
                  </a:rPr>
                  <a:t> </a:t>
                </a:r>
              </a:p>
            </p:txBody>
          </p:sp>
        </mc:Fallback>
      </mc:AlternateContent>
    </p:spTree>
    <p:extLst>
      <p:ext uri="{BB962C8B-B14F-4D97-AF65-F5344CB8AC3E}">
        <p14:creationId xmlns:p14="http://schemas.microsoft.com/office/powerpoint/2010/main" val="18084755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81"/>
                                        </p:tgtEl>
                                        <p:attrNameLst>
                                          <p:attrName>style.visibility</p:attrName>
                                        </p:attrNameLst>
                                      </p:cBhvr>
                                      <p:to>
                                        <p:strVal val="visible"/>
                                      </p:to>
                                    </p:set>
                                    <p:animEffect transition="in" filter="wipe(up)">
                                      <p:cBhvr>
                                        <p:cTn id="7" dur="500"/>
                                        <p:tgtEl>
                                          <p:spTgt spid="81"/>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83"/>
                                        </p:tgtEl>
                                        <p:attrNameLst>
                                          <p:attrName>style.visibility</p:attrName>
                                        </p:attrNameLst>
                                      </p:cBhvr>
                                      <p:to>
                                        <p:strVal val="visible"/>
                                      </p:to>
                                    </p:set>
                                    <p:animEffect transition="in" filter="wipe(up)">
                                      <p:cBhvr>
                                        <p:cTn id="11" dur="500"/>
                                        <p:tgtEl>
                                          <p:spTgt spid="83"/>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grpId="0" nodeType="clickEffect">
                                  <p:stCondLst>
                                    <p:cond delay="0"/>
                                  </p:stCondLst>
                                  <p:childTnLst>
                                    <p:set>
                                      <p:cBhvr>
                                        <p:cTn id="15" dur="1" fill="hold">
                                          <p:stCondLst>
                                            <p:cond delay="0"/>
                                          </p:stCondLst>
                                        </p:cTn>
                                        <p:tgtEl>
                                          <p:spTgt spid="66"/>
                                        </p:tgtEl>
                                        <p:attrNameLst>
                                          <p:attrName>style.visibility</p:attrName>
                                        </p:attrNameLst>
                                      </p:cBhvr>
                                      <p:to>
                                        <p:strVal val="visible"/>
                                      </p:to>
                                    </p:set>
                                    <p:animEffect transition="in" filter="wipe(up)">
                                      <p:cBhvr>
                                        <p:cTn id="16" dur="500"/>
                                        <p:tgtEl>
                                          <p:spTgt spid="66"/>
                                        </p:tgtEl>
                                      </p:cBhvr>
                                    </p:animEffect>
                                  </p:childTnLst>
                                </p:cTn>
                              </p:par>
                            </p:childTnLst>
                          </p:cTn>
                        </p:par>
                        <p:par>
                          <p:cTn id="17" fill="hold">
                            <p:stCondLst>
                              <p:cond delay="500"/>
                            </p:stCondLst>
                            <p:childTnLst>
                              <p:par>
                                <p:cTn id="18" presetID="22" presetClass="entr" presetSubtype="1" fill="hold" grpId="0" nodeType="afterEffect">
                                  <p:stCondLst>
                                    <p:cond delay="0"/>
                                  </p:stCondLst>
                                  <p:childTnLst>
                                    <p:set>
                                      <p:cBhvr>
                                        <p:cTn id="19" dur="1" fill="hold">
                                          <p:stCondLst>
                                            <p:cond delay="0"/>
                                          </p:stCondLst>
                                        </p:cTn>
                                        <p:tgtEl>
                                          <p:spTgt spid="92"/>
                                        </p:tgtEl>
                                        <p:attrNameLst>
                                          <p:attrName>style.visibility</p:attrName>
                                        </p:attrNameLst>
                                      </p:cBhvr>
                                      <p:to>
                                        <p:strVal val="visible"/>
                                      </p:to>
                                    </p:set>
                                    <p:animEffect transition="in" filter="wipe(up)">
                                      <p:cBhvr>
                                        <p:cTn id="20" dur="500"/>
                                        <p:tgtEl>
                                          <p:spTgt spid="92"/>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1"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wipe(up)">
                                      <p:cBhvr>
                                        <p:cTn id="25" dur="500"/>
                                        <p:tgtEl>
                                          <p:spTgt spid="9"/>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75"/>
                                        </p:tgtEl>
                                        <p:attrNameLst>
                                          <p:attrName>style.visibility</p:attrName>
                                        </p:attrNameLst>
                                      </p:cBhvr>
                                      <p:to>
                                        <p:strVal val="visible"/>
                                      </p:to>
                                    </p:set>
                                    <p:animEffect transition="in" filter="wipe(left)">
                                      <p:cBhvr>
                                        <p:cTn id="30" dur="500"/>
                                        <p:tgtEl>
                                          <p:spTgt spid="75"/>
                                        </p:tgtEl>
                                      </p:cBhvr>
                                    </p:animEffect>
                                  </p:childTnLst>
                                </p:cTn>
                              </p:par>
                              <p:par>
                                <p:cTn id="31" presetID="22" presetClass="entr" presetSubtype="8" fill="hold" grpId="0" nodeType="with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wipe(left)">
                                      <p:cBhvr>
                                        <p:cTn id="33" dur="500"/>
                                        <p:tgtEl>
                                          <p:spTgt spid="8"/>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grpId="0" nodeType="clickEffect">
                                  <p:stCondLst>
                                    <p:cond delay="0"/>
                                  </p:stCondLst>
                                  <p:childTnLst>
                                    <p:set>
                                      <p:cBhvr>
                                        <p:cTn id="37" dur="1" fill="hold">
                                          <p:stCondLst>
                                            <p:cond delay="0"/>
                                          </p:stCondLst>
                                        </p:cTn>
                                        <p:tgtEl>
                                          <p:spTgt spid="93"/>
                                        </p:tgtEl>
                                        <p:attrNameLst>
                                          <p:attrName>style.visibility</p:attrName>
                                        </p:attrNameLst>
                                      </p:cBhvr>
                                      <p:to>
                                        <p:strVal val="visible"/>
                                      </p:to>
                                    </p:set>
                                    <p:animEffect transition="in" filter="wipe(left)">
                                      <p:cBhvr>
                                        <p:cTn id="38" dur="500"/>
                                        <p:tgtEl>
                                          <p:spTgt spid="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animBg="1"/>
      <p:bldP spid="81" grpId="0" animBg="1"/>
      <p:bldP spid="83" grpId="0"/>
      <p:bldP spid="92" grpId="0"/>
      <p:bldP spid="93" grpId="0"/>
      <p:bldP spid="75" grpId="0" animBg="1"/>
      <p:bldP spid="8" grpId="0"/>
    </p:bldLst>
  </p:timing>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94" name="Group 93"/>
          <p:cNvGrpSpPr/>
          <p:nvPr/>
        </p:nvGrpSpPr>
        <p:grpSpPr>
          <a:xfrm>
            <a:off x="3208067" y="3948636"/>
            <a:ext cx="2685067" cy="646331"/>
            <a:chOff x="4884839" y="4319912"/>
            <a:chExt cx="2685067" cy="646331"/>
          </a:xfrm>
        </p:grpSpPr>
        <p:sp>
          <p:nvSpPr>
            <p:cNvPr id="95" name="TextBox 94"/>
            <p:cNvSpPr txBox="1"/>
            <p:nvPr/>
          </p:nvSpPr>
          <p:spPr>
            <a:xfrm>
              <a:off x="6727459" y="4319912"/>
              <a:ext cx="842447" cy="646331"/>
            </a:xfrm>
            <a:prstGeom prst="rect">
              <a:avLst/>
            </a:prstGeom>
            <a:solidFill>
              <a:srgbClr val="FFC524">
                <a:alpha val="73000"/>
              </a:srgbClr>
            </a:solidFill>
            <a:ln w="38100">
              <a:solidFill>
                <a:schemeClr val="tx1"/>
              </a:solidFill>
            </a:ln>
          </p:spPr>
          <p:txBody>
            <a:bodyPr wrap="square" rtlCol="0">
              <a:spAutoFit/>
            </a:bodyPr>
            <a:lstStyle/>
            <a:p>
              <a:r>
                <a:rPr lang="en-US" i="1" dirty="0"/>
                <a:t>Image Sensor</a:t>
              </a:r>
            </a:p>
          </p:txBody>
        </p:sp>
        <p:cxnSp>
          <p:nvCxnSpPr>
            <p:cNvPr id="96" name="Straight Connector 95"/>
            <p:cNvCxnSpPr/>
            <p:nvPr/>
          </p:nvCxnSpPr>
          <p:spPr>
            <a:xfrm flipV="1">
              <a:off x="4884839" y="4508772"/>
              <a:ext cx="1632142" cy="11785"/>
            </a:xfrm>
            <a:prstGeom prst="line">
              <a:avLst/>
            </a:prstGeom>
            <a:ln w="38100">
              <a:solidFill>
                <a:srgbClr val="CC337F"/>
              </a:solidFill>
            </a:ln>
          </p:spPr>
          <p:style>
            <a:lnRef idx="1">
              <a:schemeClr val="accent1"/>
            </a:lnRef>
            <a:fillRef idx="0">
              <a:schemeClr val="accent1"/>
            </a:fillRef>
            <a:effectRef idx="0">
              <a:schemeClr val="accent1"/>
            </a:effectRef>
            <a:fontRef idx="minor">
              <a:schemeClr val="tx1"/>
            </a:fontRef>
          </p:style>
        </p:cxnSp>
      </p:grpSp>
      <p:sp>
        <p:nvSpPr>
          <p:cNvPr id="169" name="Isosceles Triangle 168"/>
          <p:cNvSpPr/>
          <p:nvPr/>
        </p:nvSpPr>
        <p:spPr>
          <a:xfrm rot="7333758">
            <a:off x="2968419" y="3724152"/>
            <a:ext cx="143220" cy="318401"/>
          </a:xfrm>
          <a:prstGeom prst="triangle">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4" name="Group 53"/>
          <p:cNvGrpSpPr/>
          <p:nvPr/>
        </p:nvGrpSpPr>
        <p:grpSpPr>
          <a:xfrm>
            <a:off x="2340791" y="2839954"/>
            <a:ext cx="1735779" cy="1175308"/>
            <a:chOff x="3692293" y="4299301"/>
            <a:chExt cx="1735779" cy="1175308"/>
          </a:xfrm>
        </p:grpSpPr>
        <p:sp>
          <p:nvSpPr>
            <p:cNvPr id="55" name="Oval 54"/>
            <p:cNvSpPr/>
            <p:nvPr/>
          </p:nvSpPr>
          <p:spPr>
            <a:xfrm>
              <a:off x="3697056" y="4702407"/>
              <a:ext cx="1731016" cy="358815"/>
            </a:xfrm>
            <a:prstGeom prst="ellips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4" name="Straight Connector 63"/>
            <p:cNvCxnSpPr/>
            <p:nvPr/>
          </p:nvCxnSpPr>
          <p:spPr>
            <a:xfrm>
              <a:off x="4300538" y="4299301"/>
              <a:ext cx="509377" cy="3347"/>
            </a:xfrm>
            <a:prstGeom prst="line">
              <a:avLst/>
            </a:prstGeom>
            <a:ln w="19050"/>
          </p:spPr>
          <p:style>
            <a:lnRef idx="1">
              <a:schemeClr val="dk1"/>
            </a:lnRef>
            <a:fillRef idx="0">
              <a:schemeClr val="dk1"/>
            </a:fillRef>
            <a:effectRef idx="0">
              <a:schemeClr val="dk1"/>
            </a:effectRef>
            <a:fontRef idx="minor">
              <a:schemeClr val="tx1"/>
            </a:fontRef>
          </p:style>
        </p:cxnSp>
        <p:cxnSp>
          <p:nvCxnSpPr>
            <p:cNvPr id="65" name="Straight Connector 64"/>
            <p:cNvCxnSpPr/>
            <p:nvPr/>
          </p:nvCxnSpPr>
          <p:spPr>
            <a:xfrm flipH="1">
              <a:off x="4571435" y="4334482"/>
              <a:ext cx="178" cy="1140127"/>
            </a:xfrm>
            <a:prstGeom prst="line">
              <a:avLst/>
            </a:prstGeom>
            <a:ln w="19050"/>
          </p:spPr>
          <p:style>
            <a:lnRef idx="1">
              <a:schemeClr val="dk1"/>
            </a:lnRef>
            <a:fillRef idx="0">
              <a:schemeClr val="dk1"/>
            </a:fillRef>
            <a:effectRef idx="0">
              <a:schemeClr val="dk1"/>
            </a:effectRef>
            <a:fontRef idx="minor">
              <a:schemeClr val="tx1"/>
            </a:fontRef>
          </p:style>
        </p:cxnSp>
        <p:cxnSp>
          <p:nvCxnSpPr>
            <p:cNvPr id="67" name="Straight Connector 66"/>
            <p:cNvCxnSpPr/>
            <p:nvPr/>
          </p:nvCxnSpPr>
          <p:spPr>
            <a:xfrm>
              <a:off x="3692293" y="4881815"/>
              <a:ext cx="1731016"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69" name="Straight Connector 68"/>
            <p:cNvCxnSpPr/>
            <p:nvPr/>
          </p:nvCxnSpPr>
          <p:spPr>
            <a:xfrm>
              <a:off x="4300080" y="5455155"/>
              <a:ext cx="509377" cy="3347"/>
            </a:xfrm>
            <a:prstGeom prst="line">
              <a:avLst/>
            </a:prstGeom>
            <a:ln w="19050"/>
          </p:spPr>
          <p:style>
            <a:lnRef idx="1">
              <a:schemeClr val="dk1"/>
            </a:lnRef>
            <a:fillRef idx="0">
              <a:schemeClr val="dk1"/>
            </a:fillRef>
            <a:effectRef idx="0">
              <a:schemeClr val="dk1"/>
            </a:effectRef>
            <a:fontRef idx="minor">
              <a:schemeClr val="tx1"/>
            </a:fontRef>
          </p:style>
        </p:cxnSp>
      </p:grpSp>
      <p:cxnSp>
        <p:nvCxnSpPr>
          <p:cNvPr id="7" name="Straight Connector 6"/>
          <p:cNvCxnSpPr/>
          <p:nvPr/>
        </p:nvCxnSpPr>
        <p:spPr>
          <a:xfrm>
            <a:off x="3219721" y="1897380"/>
            <a:ext cx="0" cy="3674745"/>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 name="Footer Placeholder 1"/>
          <p:cNvSpPr>
            <a:spLocks noGrp="1"/>
          </p:cNvSpPr>
          <p:nvPr>
            <p:ph type="ftr" sz="quarter" idx="10"/>
          </p:nvPr>
        </p:nvSpPr>
        <p:spPr/>
        <p:txBody>
          <a:bodyPr/>
          <a:lstStyle/>
          <a:p>
            <a:r>
              <a:rPr lang="en-SG" dirty="0"/>
              <a:t>SYPT 2020</a:t>
            </a:r>
          </a:p>
        </p:txBody>
      </p:sp>
      <p:sp>
        <p:nvSpPr>
          <p:cNvPr id="3" name="Slide Number Placeholder 2"/>
          <p:cNvSpPr>
            <a:spLocks noGrp="1"/>
          </p:cNvSpPr>
          <p:nvPr>
            <p:ph type="sldNum" sz="quarter" idx="11"/>
          </p:nvPr>
        </p:nvSpPr>
        <p:spPr/>
        <p:txBody>
          <a:bodyPr/>
          <a:lstStyle/>
          <a:p>
            <a:fld id="{6FB55397-3576-4B12-B4D8-3E370C504D99}" type="slidenum">
              <a:rPr lang="en-SG" smtClean="0"/>
              <a:t>67</a:t>
            </a:fld>
            <a:endParaRPr lang="en-SG"/>
          </a:p>
        </p:txBody>
      </p:sp>
      <p:sp>
        <p:nvSpPr>
          <p:cNvPr id="4" name="Title 3"/>
          <p:cNvSpPr>
            <a:spLocks noGrp="1"/>
          </p:cNvSpPr>
          <p:nvPr>
            <p:ph type="title"/>
          </p:nvPr>
        </p:nvSpPr>
        <p:spPr/>
        <p:txBody>
          <a:bodyPr/>
          <a:lstStyle/>
          <a:p>
            <a:r>
              <a:rPr lang="en-US" dirty="0"/>
              <a:t>Ray Tracing Analysis –</a:t>
            </a:r>
            <a:br>
              <a:rPr lang="en-US" dirty="0"/>
            </a:br>
            <a:r>
              <a:rPr lang="en-US" dirty="0"/>
              <a:t>Nearsighted View</a:t>
            </a:r>
          </a:p>
        </p:txBody>
      </p:sp>
      <p:grpSp>
        <p:nvGrpSpPr>
          <p:cNvPr id="164" name="Group 163"/>
          <p:cNvGrpSpPr/>
          <p:nvPr/>
        </p:nvGrpSpPr>
        <p:grpSpPr>
          <a:xfrm>
            <a:off x="4870936" y="5152851"/>
            <a:ext cx="2635036" cy="838547"/>
            <a:chOff x="10077059" y="4527349"/>
            <a:chExt cx="2635036" cy="838547"/>
          </a:xfrm>
        </p:grpSpPr>
        <p:sp>
          <p:nvSpPr>
            <p:cNvPr id="58" name="Oval 57"/>
            <p:cNvSpPr/>
            <p:nvPr/>
          </p:nvSpPr>
          <p:spPr>
            <a:xfrm>
              <a:off x="10077059" y="5061222"/>
              <a:ext cx="137721" cy="135511"/>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p:cNvSpPr/>
            <p:nvPr/>
          </p:nvSpPr>
          <p:spPr>
            <a:xfrm>
              <a:off x="10077796" y="4648920"/>
              <a:ext cx="137721" cy="135511"/>
            </a:xfrm>
            <a:prstGeom prst="ellipse">
              <a:avLst/>
            </a:prstGeom>
            <a:solidFill>
              <a:srgbClr val="0070A4"/>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p:cNvSpPr/>
            <p:nvPr/>
          </p:nvSpPr>
          <p:spPr>
            <a:xfrm>
              <a:off x="10417536" y="4527349"/>
              <a:ext cx="2294559" cy="8385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tx1"/>
                  </a:solidFill>
                </a:rPr>
                <a:t>Position of Speckle</a:t>
              </a:r>
            </a:p>
            <a:p>
              <a:endParaRPr lang="en-US" sz="1400" dirty="0">
                <a:solidFill>
                  <a:schemeClr val="tx1"/>
                </a:solidFill>
              </a:endParaRPr>
            </a:p>
            <a:p>
              <a:r>
                <a:rPr lang="en-US" sz="1400" dirty="0">
                  <a:solidFill>
                    <a:schemeClr val="tx1"/>
                  </a:solidFill>
                </a:rPr>
                <a:t>Position of Scattering Spot</a:t>
              </a:r>
            </a:p>
          </p:txBody>
        </p:sp>
      </p:grpSp>
      <p:sp>
        <p:nvSpPr>
          <p:cNvPr id="39" name="TextBox 38"/>
          <p:cNvSpPr txBox="1"/>
          <p:nvPr/>
        </p:nvSpPr>
        <p:spPr>
          <a:xfrm>
            <a:off x="2435784" y="5713900"/>
            <a:ext cx="1563893" cy="369332"/>
          </a:xfrm>
          <a:prstGeom prst="rect">
            <a:avLst/>
          </a:prstGeom>
          <a:solidFill>
            <a:srgbClr val="FFC524">
              <a:alpha val="73000"/>
            </a:srgbClr>
          </a:solidFill>
          <a:ln w="38100">
            <a:solidFill>
              <a:schemeClr val="tx1"/>
            </a:solidFill>
          </a:ln>
        </p:spPr>
        <p:txBody>
          <a:bodyPr wrap="square" rtlCol="0">
            <a:spAutoFit/>
          </a:bodyPr>
          <a:lstStyle/>
          <a:p>
            <a:r>
              <a:rPr lang="en-US" i="1" dirty="0"/>
              <a:t>Initial Position</a:t>
            </a:r>
          </a:p>
        </p:txBody>
      </p:sp>
      <p:sp>
        <p:nvSpPr>
          <p:cNvPr id="80" name="TextBox 79"/>
          <p:cNvSpPr txBox="1"/>
          <p:nvPr/>
        </p:nvSpPr>
        <p:spPr>
          <a:xfrm>
            <a:off x="464900" y="4354600"/>
            <a:ext cx="1739220" cy="369332"/>
          </a:xfrm>
          <a:prstGeom prst="rect">
            <a:avLst/>
          </a:prstGeom>
          <a:solidFill>
            <a:srgbClr val="FFC524">
              <a:alpha val="73000"/>
            </a:srgbClr>
          </a:solidFill>
          <a:ln w="38100">
            <a:solidFill>
              <a:schemeClr val="tx1"/>
            </a:solidFill>
          </a:ln>
        </p:spPr>
        <p:txBody>
          <a:bodyPr wrap="square" rtlCol="0">
            <a:spAutoFit/>
          </a:bodyPr>
          <a:lstStyle/>
          <a:p>
            <a:r>
              <a:rPr lang="en-US" i="1" dirty="0"/>
              <a:t>Image Position</a:t>
            </a:r>
          </a:p>
        </p:txBody>
      </p:sp>
      <p:cxnSp>
        <p:nvCxnSpPr>
          <p:cNvPr id="85" name="Straight Arrow Connector 84"/>
          <p:cNvCxnSpPr/>
          <p:nvPr/>
        </p:nvCxnSpPr>
        <p:spPr>
          <a:xfrm flipH="1">
            <a:off x="2204120" y="4347385"/>
            <a:ext cx="1520039" cy="19188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1" name="Isosceles Triangle 60"/>
          <p:cNvSpPr/>
          <p:nvPr/>
        </p:nvSpPr>
        <p:spPr>
          <a:xfrm rot="8941627">
            <a:off x="2711804" y="2490755"/>
            <a:ext cx="171502" cy="327553"/>
          </a:xfrm>
          <a:prstGeom prst="triangl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Isosceles Triangle 5"/>
          <p:cNvSpPr/>
          <p:nvPr/>
        </p:nvSpPr>
        <p:spPr>
          <a:xfrm rot="10800000">
            <a:off x="2270182" y="2564574"/>
            <a:ext cx="189317" cy="344993"/>
          </a:xfrm>
          <a:prstGeom prst="triangle">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6" name="Group 145"/>
          <p:cNvGrpSpPr/>
          <p:nvPr/>
        </p:nvGrpSpPr>
        <p:grpSpPr>
          <a:xfrm>
            <a:off x="2340015" y="2838494"/>
            <a:ext cx="1735779" cy="1159201"/>
            <a:chOff x="3692293" y="4299301"/>
            <a:chExt cx="1735779" cy="1159201"/>
          </a:xfrm>
        </p:grpSpPr>
        <p:sp>
          <p:nvSpPr>
            <p:cNvPr id="68" name="Oval 67"/>
            <p:cNvSpPr/>
            <p:nvPr/>
          </p:nvSpPr>
          <p:spPr>
            <a:xfrm>
              <a:off x="3697056" y="4702407"/>
              <a:ext cx="1731016" cy="358815"/>
            </a:xfrm>
            <a:prstGeom prst="ellips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p:cNvCxnSpPr/>
            <p:nvPr/>
          </p:nvCxnSpPr>
          <p:spPr>
            <a:xfrm>
              <a:off x="4300538" y="4299301"/>
              <a:ext cx="509377" cy="3347"/>
            </a:xfrm>
            <a:prstGeom prst="line">
              <a:avLst/>
            </a:prstGeom>
            <a:ln w="19050"/>
          </p:spPr>
          <p:style>
            <a:lnRef idx="1">
              <a:schemeClr val="dk1"/>
            </a:lnRef>
            <a:fillRef idx="0">
              <a:schemeClr val="dk1"/>
            </a:fillRef>
            <a:effectRef idx="0">
              <a:schemeClr val="dk1"/>
            </a:effectRef>
            <a:fontRef idx="minor">
              <a:schemeClr val="tx1"/>
            </a:fontRef>
          </p:style>
        </p:cxnSp>
        <p:cxnSp>
          <p:nvCxnSpPr>
            <p:cNvPr id="87" name="Straight Connector 86"/>
            <p:cNvCxnSpPr/>
            <p:nvPr/>
          </p:nvCxnSpPr>
          <p:spPr>
            <a:xfrm flipH="1">
              <a:off x="4571435" y="4305907"/>
              <a:ext cx="178" cy="1140127"/>
            </a:xfrm>
            <a:prstGeom prst="line">
              <a:avLst/>
            </a:prstGeom>
            <a:ln w="19050"/>
          </p:spPr>
          <p:style>
            <a:lnRef idx="1">
              <a:schemeClr val="dk1"/>
            </a:lnRef>
            <a:fillRef idx="0">
              <a:schemeClr val="dk1"/>
            </a:fillRef>
            <a:effectRef idx="0">
              <a:schemeClr val="dk1"/>
            </a:effectRef>
            <a:fontRef idx="minor">
              <a:schemeClr val="tx1"/>
            </a:fontRef>
          </p:style>
        </p:cxnSp>
        <p:cxnSp>
          <p:nvCxnSpPr>
            <p:cNvPr id="70" name="Straight Connector 69"/>
            <p:cNvCxnSpPr/>
            <p:nvPr/>
          </p:nvCxnSpPr>
          <p:spPr>
            <a:xfrm>
              <a:off x="3692293" y="4881815"/>
              <a:ext cx="1731016"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62" name="Straight Connector 61"/>
            <p:cNvCxnSpPr/>
            <p:nvPr/>
          </p:nvCxnSpPr>
          <p:spPr>
            <a:xfrm>
              <a:off x="4300080" y="5455155"/>
              <a:ext cx="509377" cy="3347"/>
            </a:xfrm>
            <a:prstGeom prst="line">
              <a:avLst/>
            </a:prstGeom>
            <a:ln w="19050"/>
          </p:spPr>
          <p:style>
            <a:lnRef idx="1">
              <a:schemeClr val="dk1"/>
            </a:lnRef>
            <a:fillRef idx="0">
              <a:schemeClr val="dk1"/>
            </a:fillRef>
            <a:effectRef idx="0">
              <a:schemeClr val="dk1"/>
            </a:effectRef>
            <a:fontRef idx="minor">
              <a:schemeClr val="tx1"/>
            </a:fontRef>
          </p:style>
        </p:cxnSp>
      </p:grpSp>
      <mc:AlternateContent xmlns:mc="http://schemas.openxmlformats.org/markup-compatibility/2006" xmlns:a14="http://schemas.microsoft.com/office/drawing/2010/main">
        <mc:Choice Requires="a14">
          <p:sp>
            <p:nvSpPr>
              <p:cNvPr id="148" name="TextBox 147"/>
              <p:cNvSpPr txBox="1"/>
              <p:nvPr/>
            </p:nvSpPr>
            <p:spPr>
              <a:xfrm>
                <a:off x="2650430" y="2025095"/>
                <a:ext cx="287673" cy="276999"/>
              </a:xfrm>
              <a:prstGeom prst="rect">
                <a:avLst/>
              </a:prstGeom>
              <a:noFill/>
              <a:ln w="38100">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𝑥</m:t>
                      </m:r>
                    </m:oMath>
                  </m:oMathPara>
                </a14:m>
                <a:endParaRPr lang="en-US" i="1" dirty="0"/>
              </a:p>
            </p:txBody>
          </p:sp>
        </mc:Choice>
        <mc:Fallback xmlns="">
          <p:sp>
            <p:nvSpPr>
              <p:cNvPr id="148" name="TextBox 147"/>
              <p:cNvSpPr txBox="1">
                <a:spLocks noRot="1" noChangeAspect="1" noMove="1" noResize="1" noEditPoints="1" noAdjustHandles="1" noChangeArrowheads="1" noChangeShapeType="1" noTextEdit="1"/>
              </p:cNvSpPr>
              <p:nvPr/>
            </p:nvSpPr>
            <p:spPr>
              <a:xfrm>
                <a:off x="2650430" y="2025095"/>
                <a:ext cx="287673" cy="276999"/>
              </a:xfrm>
              <a:prstGeom prst="rect">
                <a:avLst/>
              </a:prstGeom>
              <a:blipFill>
                <a:blip r:embed="rId3"/>
                <a:stretch>
                  <a:fillRect b="-2174"/>
                </a:stretch>
              </a:blipFill>
              <a:ln w="38100">
                <a:noFill/>
              </a:ln>
            </p:spPr>
            <p:txBody>
              <a:bodyPr/>
              <a:lstStyle/>
              <a:p>
                <a:r>
                  <a:rPr lang="en-US">
                    <a:noFill/>
                  </a:rPr>
                  <a:t> </a:t>
                </a:r>
              </a:p>
            </p:txBody>
          </p:sp>
        </mc:Fallback>
      </mc:AlternateContent>
      <p:cxnSp>
        <p:nvCxnSpPr>
          <p:cNvPr id="49" name="Straight Connector 48"/>
          <p:cNvCxnSpPr/>
          <p:nvPr/>
        </p:nvCxnSpPr>
        <p:spPr>
          <a:xfrm>
            <a:off x="2377680" y="1876951"/>
            <a:ext cx="1756036" cy="3252026"/>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a:endCxn id="68" idx="2"/>
          </p:cNvCxnSpPr>
          <p:nvPr/>
        </p:nvCxnSpPr>
        <p:spPr>
          <a:xfrm flipH="1">
            <a:off x="2344778" y="1884759"/>
            <a:ext cx="30001" cy="1536249"/>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sp>
        <p:nvSpPr>
          <p:cNvPr id="147" name="Left Brace 146"/>
          <p:cNvSpPr/>
          <p:nvPr/>
        </p:nvSpPr>
        <p:spPr>
          <a:xfrm rot="16200000">
            <a:off x="2766366" y="1531398"/>
            <a:ext cx="65790" cy="839792"/>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51" name="Straight Connector 50"/>
          <p:cNvCxnSpPr>
            <a:stCxn id="68" idx="2"/>
          </p:cNvCxnSpPr>
          <p:nvPr/>
        </p:nvCxnSpPr>
        <p:spPr>
          <a:xfrm>
            <a:off x="2344778" y="3421008"/>
            <a:ext cx="1788938" cy="1187994"/>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grpSp>
        <p:nvGrpSpPr>
          <p:cNvPr id="63" name="Group 62">
            <a:extLst>
              <a:ext uri="{FF2B5EF4-FFF2-40B4-BE49-F238E27FC236}">
                <a16:creationId xmlns:a16="http://schemas.microsoft.com/office/drawing/2014/main" id="{0E3A7137-AA01-4EB1-BD3A-2A487073D941}"/>
              </a:ext>
            </a:extLst>
          </p:cNvPr>
          <p:cNvGrpSpPr/>
          <p:nvPr/>
        </p:nvGrpSpPr>
        <p:grpSpPr>
          <a:xfrm>
            <a:off x="1183167" y="6269881"/>
            <a:ext cx="6777665" cy="344469"/>
            <a:chOff x="164165" y="6353803"/>
            <a:chExt cx="6777665" cy="344469"/>
          </a:xfrm>
        </p:grpSpPr>
        <p:sp>
          <p:nvSpPr>
            <p:cNvPr id="72" name="TextBox 71">
              <a:extLst>
                <a:ext uri="{FF2B5EF4-FFF2-40B4-BE49-F238E27FC236}">
                  <a16:creationId xmlns:a16="http://schemas.microsoft.com/office/drawing/2014/main" id="{80AAD0A4-97ED-4120-A4C9-E6B44E876CC9}"/>
                </a:ext>
              </a:extLst>
            </p:cNvPr>
            <p:cNvSpPr txBox="1"/>
            <p:nvPr/>
          </p:nvSpPr>
          <p:spPr>
            <a:xfrm>
              <a:off x="2189065" y="6353804"/>
              <a:ext cx="1034963" cy="307777"/>
            </a:xfrm>
            <a:prstGeom prst="rect">
              <a:avLst/>
            </a:prstGeom>
            <a:noFill/>
          </p:spPr>
          <p:txBody>
            <a:bodyPr wrap="none" rtlCol="0">
              <a:spAutoFit/>
            </a:bodyPr>
            <a:lstStyle/>
            <a:p>
              <a:pPr algn="ctr"/>
              <a:r>
                <a:rPr lang="en-SG" sz="1400" dirty="0">
                  <a:ea typeface="Segoe UI" charset="0"/>
                  <a:cs typeface="Segoe UI" charset="0"/>
                </a:rPr>
                <a:t>Qualitative</a:t>
              </a:r>
            </a:p>
          </p:txBody>
        </p:sp>
        <p:sp>
          <p:nvSpPr>
            <p:cNvPr id="74" name="TextBox 73">
              <a:extLst>
                <a:ext uri="{FF2B5EF4-FFF2-40B4-BE49-F238E27FC236}">
                  <a16:creationId xmlns:a16="http://schemas.microsoft.com/office/drawing/2014/main" id="{CB06E594-14E8-4349-A3B2-51B1C83AB8C8}"/>
                </a:ext>
              </a:extLst>
            </p:cNvPr>
            <p:cNvSpPr txBox="1"/>
            <p:nvPr/>
          </p:nvSpPr>
          <p:spPr>
            <a:xfrm>
              <a:off x="3860508" y="6353803"/>
              <a:ext cx="1153586" cy="307777"/>
            </a:xfrm>
            <a:prstGeom prst="rect">
              <a:avLst/>
            </a:prstGeom>
            <a:noFill/>
            <a:ln>
              <a:noFill/>
            </a:ln>
          </p:spPr>
          <p:txBody>
            <a:bodyPr wrap="none" rtlCol="0">
              <a:spAutoFit/>
            </a:bodyPr>
            <a:lstStyle/>
            <a:p>
              <a:pPr algn="ctr"/>
              <a:r>
                <a:rPr lang="en-SG" sz="1400" b="0" dirty="0">
                  <a:ln>
                    <a:noFill/>
                  </a:ln>
                  <a:solidFill>
                    <a:srgbClr val="C00000"/>
                  </a:solidFill>
                  <a:latin typeface="Segoe UI" charset="0"/>
                  <a:ea typeface="Segoe UI" charset="0"/>
                  <a:cs typeface="Segoe UI" charset="0"/>
                </a:rPr>
                <a:t>Quantitative</a:t>
              </a:r>
            </a:p>
          </p:txBody>
        </p:sp>
        <p:sp>
          <p:nvSpPr>
            <p:cNvPr id="76" name="TextBox 75">
              <a:extLst>
                <a:ext uri="{FF2B5EF4-FFF2-40B4-BE49-F238E27FC236}">
                  <a16:creationId xmlns:a16="http://schemas.microsoft.com/office/drawing/2014/main" id="{E642D2CC-CF26-46EF-A352-43F1F7A7DE0E}"/>
                </a:ext>
              </a:extLst>
            </p:cNvPr>
            <p:cNvSpPr txBox="1"/>
            <p:nvPr/>
          </p:nvSpPr>
          <p:spPr>
            <a:xfrm>
              <a:off x="5612553" y="6353803"/>
              <a:ext cx="1034257" cy="307777"/>
            </a:xfrm>
            <a:prstGeom prst="rect">
              <a:avLst/>
            </a:prstGeom>
            <a:noFill/>
          </p:spPr>
          <p:txBody>
            <a:bodyPr wrap="none" rtlCol="0">
              <a:spAutoFit/>
            </a:bodyPr>
            <a:lstStyle/>
            <a:p>
              <a:pPr algn="ctr"/>
              <a:r>
                <a:rPr lang="en-SG" sz="1400" dirty="0"/>
                <a:t>Conclusion</a:t>
              </a:r>
            </a:p>
          </p:txBody>
        </p:sp>
        <p:cxnSp>
          <p:nvCxnSpPr>
            <p:cNvPr id="77" name="Straight Connector 76">
              <a:extLst>
                <a:ext uri="{FF2B5EF4-FFF2-40B4-BE49-F238E27FC236}">
                  <a16:creationId xmlns:a16="http://schemas.microsoft.com/office/drawing/2014/main" id="{3C5A11E0-5486-4291-BAFC-4703AFFBA72B}"/>
                </a:ext>
              </a:extLst>
            </p:cNvPr>
            <p:cNvCxnSpPr>
              <a:cxnSpLocks/>
            </p:cNvCxnSpPr>
            <p:nvPr/>
          </p:nvCxnSpPr>
          <p:spPr>
            <a:xfrm flipV="1">
              <a:off x="164165" y="6695222"/>
              <a:ext cx="1624295" cy="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C038DE49-FC64-4960-AFBE-A134066B0299}"/>
                </a:ext>
              </a:extLst>
            </p:cNvPr>
            <p:cNvSpPr txBox="1"/>
            <p:nvPr/>
          </p:nvSpPr>
          <p:spPr>
            <a:xfrm>
              <a:off x="407967" y="6353806"/>
              <a:ext cx="1131335" cy="307777"/>
            </a:xfrm>
            <a:prstGeom prst="rect">
              <a:avLst/>
            </a:prstGeom>
            <a:noFill/>
          </p:spPr>
          <p:txBody>
            <a:bodyPr wrap="none" rtlCol="0">
              <a:spAutoFit/>
            </a:bodyPr>
            <a:lstStyle/>
            <a:p>
              <a:pPr algn="ctr"/>
              <a:r>
                <a:rPr lang="en-SG" sz="1400" dirty="0">
                  <a:cs typeface="Segoe UI Semibold" panose="020B0702040204020203" pitchFamily="34" charset="0"/>
                </a:rPr>
                <a:t>Introduction</a:t>
              </a:r>
            </a:p>
          </p:txBody>
        </p:sp>
        <p:cxnSp>
          <p:nvCxnSpPr>
            <p:cNvPr id="82" name="Straight Connector 81">
              <a:extLst>
                <a:ext uri="{FF2B5EF4-FFF2-40B4-BE49-F238E27FC236}">
                  <a16:creationId xmlns:a16="http://schemas.microsoft.com/office/drawing/2014/main" id="{0B173E45-F167-485F-A5F6-AE1D1B0940DF}"/>
                </a:ext>
              </a:extLst>
            </p:cNvPr>
            <p:cNvCxnSpPr>
              <a:cxnSpLocks/>
            </p:cNvCxnSpPr>
            <p:nvPr/>
          </p:nvCxnSpPr>
          <p:spPr>
            <a:xfrm flipV="1">
              <a:off x="1880544" y="6695220"/>
              <a:ext cx="1624295" cy="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2D103EE8-4103-4552-9545-15389E7BA077}"/>
                </a:ext>
              </a:extLst>
            </p:cNvPr>
            <p:cNvCxnSpPr>
              <a:cxnSpLocks/>
            </p:cNvCxnSpPr>
            <p:nvPr/>
          </p:nvCxnSpPr>
          <p:spPr>
            <a:xfrm flipV="1">
              <a:off x="3596923" y="6698270"/>
              <a:ext cx="1624295" cy="2"/>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A421A564-AF8E-4A82-B1BF-AC07D1BFBC26}"/>
                </a:ext>
              </a:extLst>
            </p:cNvPr>
            <p:cNvCxnSpPr>
              <a:cxnSpLocks/>
            </p:cNvCxnSpPr>
            <p:nvPr/>
          </p:nvCxnSpPr>
          <p:spPr>
            <a:xfrm flipV="1">
              <a:off x="5317535" y="6695218"/>
              <a:ext cx="1624295" cy="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97" name="Oval 96"/>
          <p:cNvSpPr/>
          <p:nvPr/>
        </p:nvSpPr>
        <p:spPr>
          <a:xfrm>
            <a:off x="3524308" y="4037979"/>
            <a:ext cx="137721" cy="135511"/>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p:cNvSpPr/>
          <p:nvPr/>
        </p:nvSpPr>
        <p:spPr>
          <a:xfrm>
            <a:off x="3299807" y="4051883"/>
            <a:ext cx="137721" cy="135511"/>
          </a:xfrm>
          <a:prstGeom prst="ellipse">
            <a:avLst/>
          </a:prstGeom>
          <a:solidFill>
            <a:srgbClr val="0070A4"/>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Left Brace 65"/>
          <p:cNvSpPr/>
          <p:nvPr/>
        </p:nvSpPr>
        <p:spPr>
          <a:xfrm rot="10800000">
            <a:off x="4133679" y="3445198"/>
            <a:ext cx="171207" cy="704082"/>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1" name="Left Brace 80"/>
          <p:cNvSpPr/>
          <p:nvPr/>
        </p:nvSpPr>
        <p:spPr>
          <a:xfrm rot="10800000">
            <a:off x="4131774" y="1840261"/>
            <a:ext cx="202098" cy="1578796"/>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3" name="TextBox 82"/>
              <p:cNvSpPr txBox="1"/>
              <p:nvPr/>
            </p:nvSpPr>
            <p:spPr>
              <a:xfrm>
                <a:off x="4422968" y="2496466"/>
                <a:ext cx="287673" cy="276999"/>
              </a:xfrm>
              <a:prstGeom prst="rect">
                <a:avLst/>
              </a:prstGeom>
              <a:noFill/>
              <a:ln w="38100">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𝑍𝑜</m:t>
                      </m:r>
                    </m:oMath>
                  </m:oMathPara>
                </a14:m>
                <a:endParaRPr lang="en-US" i="1" dirty="0"/>
              </a:p>
            </p:txBody>
          </p:sp>
        </mc:Choice>
        <mc:Fallback xmlns="">
          <p:sp>
            <p:nvSpPr>
              <p:cNvPr id="83" name="TextBox 82"/>
              <p:cNvSpPr txBox="1">
                <a:spLocks noRot="1" noChangeAspect="1" noMove="1" noResize="1" noEditPoints="1" noAdjustHandles="1" noChangeArrowheads="1" noChangeShapeType="1" noTextEdit="1"/>
              </p:cNvSpPr>
              <p:nvPr/>
            </p:nvSpPr>
            <p:spPr>
              <a:xfrm>
                <a:off x="4422968" y="2496466"/>
                <a:ext cx="287673" cy="276999"/>
              </a:xfrm>
              <a:prstGeom prst="rect">
                <a:avLst/>
              </a:prstGeom>
              <a:blipFill>
                <a:blip r:embed="rId4"/>
                <a:stretch>
                  <a:fillRect l="-25532" r="-23404" b="-11111"/>
                </a:stretch>
              </a:blipFill>
              <a:ln w="3810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2" name="TextBox 91"/>
              <p:cNvSpPr txBox="1"/>
              <p:nvPr/>
            </p:nvSpPr>
            <p:spPr>
              <a:xfrm>
                <a:off x="4389774" y="3642523"/>
                <a:ext cx="287673" cy="276999"/>
              </a:xfrm>
              <a:prstGeom prst="rect">
                <a:avLst/>
              </a:prstGeom>
              <a:noFill/>
              <a:ln w="38100">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𝑍𝑟</m:t>
                      </m:r>
                    </m:oMath>
                  </m:oMathPara>
                </a14:m>
                <a:endParaRPr lang="en-US" i="1" dirty="0"/>
              </a:p>
            </p:txBody>
          </p:sp>
        </mc:Choice>
        <mc:Fallback xmlns="">
          <p:sp>
            <p:nvSpPr>
              <p:cNvPr id="92" name="TextBox 91"/>
              <p:cNvSpPr txBox="1">
                <a:spLocks noRot="1" noChangeAspect="1" noMove="1" noResize="1" noEditPoints="1" noAdjustHandles="1" noChangeArrowheads="1" noChangeShapeType="1" noTextEdit="1"/>
              </p:cNvSpPr>
              <p:nvPr/>
            </p:nvSpPr>
            <p:spPr>
              <a:xfrm>
                <a:off x="4389774" y="3642523"/>
                <a:ext cx="287673" cy="276999"/>
              </a:xfrm>
              <a:prstGeom prst="rect">
                <a:avLst/>
              </a:prstGeom>
              <a:blipFill>
                <a:blip r:embed="rId5"/>
                <a:stretch>
                  <a:fillRect l="-21277" r="-23404" b="-11111"/>
                </a:stretch>
              </a:blipFill>
              <a:ln w="38100">
                <a:noFill/>
              </a:ln>
            </p:spPr>
            <p:txBody>
              <a:bodyPr/>
              <a:lstStyle/>
              <a:p>
                <a:r>
                  <a:rPr lang="en-US">
                    <a:noFill/>
                  </a:rPr>
                  <a:t> </a:t>
                </a:r>
              </a:p>
            </p:txBody>
          </p:sp>
        </mc:Fallback>
      </mc:AlternateContent>
      <p:cxnSp>
        <p:nvCxnSpPr>
          <p:cNvPr id="71" name="Straight Connector 70"/>
          <p:cNvCxnSpPr/>
          <p:nvPr/>
        </p:nvCxnSpPr>
        <p:spPr>
          <a:xfrm flipH="1" flipV="1">
            <a:off x="2364217" y="3998714"/>
            <a:ext cx="556779" cy="2679"/>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75" name="Left Brace 74"/>
          <p:cNvSpPr/>
          <p:nvPr/>
        </p:nvSpPr>
        <p:spPr>
          <a:xfrm>
            <a:off x="2151562" y="3428981"/>
            <a:ext cx="171207" cy="566827"/>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9" name="TextBox 78"/>
              <p:cNvSpPr txBox="1"/>
              <p:nvPr/>
            </p:nvSpPr>
            <p:spPr>
              <a:xfrm>
                <a:off x="1830482" y="3580006"/>
                <a:ext cx="287673" cy="276999"/>
              </a:xfrm>
              <a:prstGeom prst="rect">
                <a:avLst/>
              </a:prstGeom>
              <a:noFill/>
              <a:ln w="38100">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𝑓</m:t>
                      </m:r>
                    </m:oMath>
                  </m:oMathPara>
                </a14:m>
                <a:endParaRPr lang="en-US" i="1" dirty="0"/>
              </a:p>
            </p:txBody>
          </p:sp>
        </mc:Choice>
        <mc:Fallback xmlns="">
          <p:sp>
            <p:nvSpPr>
              <p:cNvPr id="79" name="TextBox 78"/>
              <p:cNvSpPr txBox="1">
                <a:spLocks noRot="1" noChangeAspect="1" noMove="1" noResize="1" noEditPoints="1" noAdjustHandles="1" noChangeArrowheads="1" noChangeShapeType="1" noTextEdit="1"/>
              </p:cNvSpPr>
              <p:nvPr/>
            </p:nvSpPr>
            <p:spPr>
              <a:xfrm>
                <a:off x="1830482" y="3580006"/>
                <a:ext cx="287673" cy="276999"/>
              </a:xfrm>
              <a:prstGeom prst="rect">
                <a:avLst/>
              </a:prstGeom>
              <a:blipFill>
                <a:blip r:embed="rId6"/>
                <a:stretch>
                  <a:fillRect l="-10638" r="-10638" b="-36957"/>
                </a:stretch>
              </a:blipFill>
              <a:ln w="3810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1" name="TextBox 90"/>
              <p:cNvSpPr txBox="1"/>
              <p:nvPr/>
            </p:nvSpPr>
            <p:spPr>
              <a:xfrm>
                <a:off x="4943247" y="2720474"/>
                <a:ext cx="3583197" cy="682751"/>
              </a:xfrm>
              <a:prstGeom prst="rect">
                <a:avLst/>
              </a:prstGeom>
              <a:noFill/>
              <a:ln w="38100">
                <a:noFill/>
              </a:ln>
            </p:spPr>
            <p:txBody>
              <a:bodyPr wrap="square" lIns="0" tIns="0" rIns="0" bIns="0" rtlCol="0">
                <a:spAutoFit/>
              </a:bodyPr>
              <a:lstStyle/>
              <a:p>
                <a14:m>
                  <m:oMath xmlns:m="http://schemas.openxmlformats.org/officeDocument/2006/math">
                    <m:sSub>
                      <m:sSubPr>
                        <m:ctrlPr>
                          <a:rPr lang="en-US" sz="2800" b="0" i="1" smtClean="0">
                            <a:latin typeface="Cambria Math" panose="02040503050406030204" pitchFamily="18" charset="0"/>
                            <a:ea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𝑥</m:t>
                        </m:r>
                      </m:e>
                      <m:sub>
                        <m:r>
                          <a:rPr lang="en-US" sz="2800" b="0" i="1" smtClean="0">
                            <a:latin typeface="Cambria Math" panose="02040503050406030204" pitchFamily="18" charset="0"/>
                            <a:ea typeface="Cambria Math" panose="02040503050406030204" pitchFamily="18" charset="0"/>
                          </a:rPr>
                          <m:t>𝑠𝑝𝑒𝑐𝑘𝑙𝑒</m:t>
                        </m:r>
                      </m:sub>
                    </m:sSub>
                    <m:r>
                      <a:rPr lang="en-US" sz="2800" b="0" i="1" smtClean="0">
                        <a:latin typeface="Cambria Math" panose="02040503050406030204" pitchFamily="18" charset="0"/>
                      </a:rPr>
                      <m:t>=−</m:t>
                    </m:r>
                    <m:d>
                      <m:dPr>
                        <m:ctrlPr>
                          <a:rPr lang="en-US" sz="2800" b="0" i="1" smtClean="0">
                            <a:latin typeface="Cambria Math" panose="02040503050406030204" pitchFamily="18" charset="0"/>
                          </a:rPr>
                        </m:ctrlPr>
                      </m:dPr>
                      <m:e>
                        <m:f>
                          <m:fPr>
                            <m:ctrlPr>
                              <a:rPr lang="en-US" sz="2800" i="1">
                                <a:latin typeface="Cambria Math" panose="02040503050406030204" pitchFamily="18" charset="0"/>
                              </a:rPr>
                            </m:ctrlPr>
                          </m:fPr>
                          <m:num>
                            <m:r>
                              <a:rPr lang="en-US" sz="2800" i="1">
                                <a:latin typeface="Cambria Math" panose="02040503050406030204" pitchFamily="18" charset="0"/>
                              </a:rPr>
                              <m:t>𝑍𝑟</m:t>
                            </m:r>
                          </m:num>
                          <m:den>
                            <m:r>
                              <a:rPr lang="en-US" sz="2800" i="1">
                                <a:latin typeface="Cambria Math" panose="02040503050406030204" pitchFamily="18" charset="0"/>
                              </a:rPr>
                              <m:t>𝑓</m:t>
                            </m:r>
                          </m:den>
                        </m:f>
                        <m:r>
                          <a:rPr lang="en-US" sz="2800" i="1">
                            <a:latin typeface="Cambria Math" panose="02040503050406030204" pitchFamily="18" charset="0"/>
                          </a:rPr>
                          <m:t>−</m:t>
                        </m:r>
                        <m:r>
                          <a:rPr lang="en-US" sz="2800" b="0" i="1" smtClean="0">
                            <a:latin typeface="Cambria Math" panose="02040503050406030204" pitchFamily="18" charset="0"/>
                          </a:rPr>
                          <m:t>1</m:t>
                        </m:r>
                      </m:e>
                    </m:d>
                  </m:oMath>
                </a14:m>
                <a:r>
                  <a:rPr lang="en-US" sz="2800" i="1" dirty="0">
                    <a:latin typeface="Cambria Math" panose="02040503050406030204" pitchFamily="18" charset="0"/>
                    <a:ea typeface="Cambria Math" panose="02040503050406030204" pitchFamily="18" charset="0"/>
                  </a:rPr>
                  <a:t>x</a:t>
                </a:r>
              </a:p>
            </p:txBody>
          </p:sp>
        </mc:Choice>
        <mc:Fallback xmlns="">
          <p:sp>
            <p:nvSpPr>
              <p:cNvPr id="91" name="TextBox 90"/>
              <p:cNvSpPr txBox="1">
                <a:spLocks noRot="1" noChangeAspect="1" noMove="1" noResize="1" noEditPoints="1" noAdjustHandles="1" noChangeArrowheads="1" noChangeShapeType="1" noTextEdit="1"/>
              </p:cNvSpPr>
              <p:nvPr/>
            </p:nvSpPr>
            <p:spPr>
              <a:xfrm>
                <a:off x="4943247" y="2720474"/>
                <a:ext cx="3583197" cy="682751"/>
              </a:xfrm>
              <a:prstGeom prst="rect">
                <a:avLst/>
              </a:prstGeom>
              <a:blipFill>
                <a:blip r:embed="rId7"/>
                <a:stretch>
                  <a:fillRect t="-1786" r="-680" b="-8929"/>
                </a:stretch>
              </a:blipFill>
              <a:ln w="38100">
                <a:noFill/>
              </a:ln>
            </p:spPr>
            <p:txBody>
              <a:bodyPr/>
              <a:lstStyle/>
              <a:p>
                <a:r>
                  <a:rPr lang="en-US">
                    <a:noFill/>
                  </a:rPr>
                  <a:t> </a:t>
                </a:r>
              </a:p>
            </p:txBody>
          </p:sp>
        </mc:Fallback>
      </mc:AlternateContent>
      <p:sp>
        <p:nvSpPr>
          <p:cNvPr id="43" name="Oval 42"/>
          <p:cNvSpPr/>
          <p:nvPr/>
        </p:nvSpPr>
        <p:spPr>
          <a:xfrm>
            <a:off x="2320945" y="1779382"/>
            <a:ext cx="100008" cy="101473"/>
          </a:xfrm>
          <a:prstGeom prst="ellipse">
            <a:avLst/>
          </a:prstGeom>
          <a:solidFill>
            <a:srgbClr val="FF0000"/>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0" name="Straight Connector 99"/>
          <p:cNvCxnSpPr/>
          <p:nvPr/>
        </p:nvCxnSpPr>
        <p:spPr>
          <a:xfrm flipH="1" flipV="1">
            <a:off x="2459499" y="1830118"/>
            <a:ext cx="1611532" cy="1084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88" name="Right Triangle 87"/>
          <p:cNvSpPr/>
          <p:nvPr/>
        </p:nvSpPr>
        <p:spPr>
          <a:xfrm>
            <a:off x="2349575" y="3419058"/>
            <a:ext cx="1036398" cy="705284"/>
          </a:xfrm>
          <a:prstGeom prst="rtTriangle">
            <a:avLst/>
          </a:prstGeom>
          <a:solidFill>
            <a:srgbClr val="FF0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89" name="Right Triangle 88"/>
          <p:cNvSpPr/>
          <p:nvPr/>
        </p:nvSpPr>
        <p:spPr>
          <a:xfrm>
            <a:off x="2349575" y="3434831"/>
            <a:ext cx="858492" cy="564814"/>
          </a:xfrm>
          <a:prstGeom prst="rtTriangle">
            <a:avLst/>
          </a:prstGeom>
          <a:solidFill>
            <a:srgbClr val="00B05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90" name="Straight Arrow Connector 89"/>
          <p:cNvCxnSpPr/>
          <p:nvPr/>
        </p:nvCxnSpPr>
        <p:spPr>
          <a:xfrm>
            <a:off x="4835808" y="4128610"/>
            <a:ext cx="214879" cy="14319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81551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5"/>
                                        </p:tgtEl>
                                        <p:attrNameLst>
                                          <p:attrName>style.visibility</p:attrName>
                                        </p:attrNameLst>
                                      </p:cBhvr>
                                      <p:to>
                                        <p:strVal val="visible"/>
                                      </p:to>
                                    </p:set>
                                    <p:animEffect transition="in" filter="wipe(down)">
                                      <p:cBhvr>
                                        <p:cTn id="7" dur="500"/>
                                        <p:tgtEl>
                                          <p:spTgt spid="75"/>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79"/>
                                        </p:tgtEl>
                                        <p:attrNameLst>
                                          <p:attrName>style.visibility</p:attrName>
                                        </p:attrNameLst>
                                      </p:cBhvr>
                                      <p:to>
                                        <p:strVal val="visible"/>
                                      </p:to>
                                    </p:set>
                                    <p:animEffect transition="in" filter="wipe(down)">
                                      <p:cBhvr>
                                        <p:cTn id="11" dur="500"/>
                                        <p:tgtEl>
                                          <p:spTgt spid="79"/>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grpId="0" nodeType="clickEffect">
                                  <p:stCondLst>
                                    <p:cond delay="0"/>
                                  </p:stCondLst>
                                  <p:childTnLst>
                                    <p:set>
                                      <p:cBhvr>
                                        <p:cTn id="15" dur="1" fill="hold">
                                          <p:stCondLst>
                                            <p:cond delay="0"/>
                                          </p:stCondLst>
                                        </p:cTn>
                                        <p:tgtEl>
                                          <p:spTgt spid="88"/>
                                        </p:tgtEl>
                                        <p:attrNameLst>
                                          <p:attrName>style.visibility</p:attrName>
                                        </p:attrNameLst>
                                      </p:cBhvr>
                                      <p:to>
                                        <p:strVal val="visible"/>
                                      </p:to>
                                    </p:set>
                                    <p:animEffect transition="in" filter="wipe(up)">
                                      <p:cBhvr>
                                        <p:cTn id="16" dur="500"/>
                                        <p:tgtEl>
                                          <p:spTgt spid="88"/>
                                        </p:tgtEl>
                                      </p:cBhvr>
                                    </p:animEffect>
                                  </p:childTnLst>
                                </p:cTn>
                              </p:par>
                            </p:childTnLst>
                          </p:cTn>
                        </p:par>
                        <p:par>
                          <p:cTn id="17" fill="hold">
                            <p:stCondLst>
                              <p:cond delay="500"/>
                            </p:stCondLst>
                            <p:childTnLst>
                              <p:par>
                                <p:cTn id="18" presetID="22" presetClass="entr" presetSubtype="1" fill="hold" grpId="0" nodeType="afterEffect">
                                  <p:stCondLst>
                                    <p:cond delay="0"/>
                                  </p:stCondLst>
                                  <p:childTnLst>
                                    <p:set>
                                      <p:cBhvr>
                                        <p:cTn id="19" dur="1" fill="hold">
                                          <p:stCondLst>
                                            <p:cond delay="0"/>
                                          </p:stCondLst>
                                        </p:cTn>
                                        <p:tgtEl>
                                          <p:spTgt spid="89"/>
                                        </p:tgtEl>
                                        <p:attrNameLst>
                                          <p:attrName>style.visibility</p:attrName>
                                        </p:attrNameLst>
                                      </p:cBhvr>
                                      <p:to>
                                        <p:strVal val="visible"/>
                                      </p:to>
                                    </p:set>
                                    <p:animEffect transition="in" filter="wipe(up)">
                                      <p:cBhvr>
                                        <p:cTn id="20" dur="500"/>
                                        <p:tgtEl>
                                          <p:spTgt spid="89"/>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91"/>
                                        </p:tgtEl>
                                        <p:attrNameLst>
                                          <p:attrName>style.visibility</p:attrName>
                                        </p:attrNameLst>
                                      </p:cBhvr>
                                      <p:to>
                                        <p:strVal val="visible"/>
                                      </p:to>
                                    </p:set>
                                    <p:animEffect transition="in" filter="wipe(left)">
                                      <p:cBhvr>
                                        <p:cTn id="25" dur="500"/>
                                        <p:tgtEl>
                                          <p:spTgt spid="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animBg="1"/>
      <p:bldP spid="79" grpId="0"/>
      <p:bldP spid="91" grpId="0"/>
      <p:bldP spid="88" grpId="0" animBg="1"/>
      <p:bldP spid="89" grpId="0" animBg="1"/>
    </p:bldLst>
  </p:timing>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93" name="TextBox 92"/>
              <p:cNvSpPr txBox="1"/>
              <p:nvPr/>
            </p:nvSpPr>
            <p:spPr>
              <a:xfrm>
                <a:off x="4610204" y="4428620"/>
                <a:ext cx="4781171" cy="829843"/>
              </a:xfrm>
              <a:prstGeom prst="rect">
                <a:avLst/>
              </a:prstGeom>
              <a:noFill/>
              <a:ln w="38100">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 </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𝑣</m:t>
                          </m:r>
                        </m:e>
                        <m:sub>
                          <m:r>
                            <a:rPr lang="en-US" sz="2400" b="0" i="1" smtClean="0">
                              <a:latin typeface="Cambria Math" panose="02040503050406030204" pitchFamily="18" charset="0"/>
                            </a:rPr>
                            <m:t>𝑑</m:t>
                          </m:r>
                        </m:sub>
                      </m:sSub>
                      <m:r>
                        <a:rPr lang="en-US" sz="2400" b="0" i="1" smtClean="0">
                          <a:latin typeface="Cambria Math" panose="02040503050406030204" pitchFamily="18" charset="0"/>
                        </a:rPr>
                        <m:t>=−</m:t>
                      </m:r>
                      <m:d>
                        <m:dPr>
                          <m:ctrlPr>
                            <a:rPr lang="en-US" sz="2400" b="0" i="1" smtClean="0">
                              <a:latin typeface="Cambria Math" panose="02040503050406030204" pitchFamily="18" charset="0"/>
                            </a:rPr>
                          </m:ctrlPr>
                        </m:dPr>
                        <m:e>
                          <m:r>
                            <a:rPr lang="en-US" sz="2400" i="1">
                              <a:latin typeface="Cambria Math" panose="02040503050406030204" pitchFamily="18" charset="0"/>
                            </a:rPr>
                            <m:t>𝑍𝑟</m:t>
                          </m:r>
                          <m:d>
                            <m:dPr>
                              <m:ctrlPr>
                                <a:rPr lang="en-US" sz="2400" i="1">
                                  <a:latin typeface="Cambria Math" panose="02040503050406030204" pitchFamily="18" charset="0"/>
                                </a:rPr>
                              </m:ctrlPr>
                            </m:dPr>
                            <m:e>
                              <m:f>
                                <m:fPr>
                                  <m:ctrlPr>
                                    <a:rPr lang="en-US" sz="2400" i="1">
                                      <a:latin typeface="Cambria Math" panose="02040503050406030204" pitchFamily="18" charset="0"/>
                                    </a:rPr>
                                  </m:ctrlPr>
                                </m:fPr>
                                <m:num>
                                  <m:r>
                                    <a:rPr lang="en-US" sz="2400" i="1">
                                      <a:latin typeface="Cambria Math" panose="02040503050406030204" pitchFamily="18" charset="0"/>
                                    </a:rPr>
                                    <m:t>1</m:t>
                                  </m:r>
                                </m:num>
                                <m:den>
                                  <m:r>
                                    <a:rPr lang="en-US" sz="2400" i="1">
                                      <a:latin typeface="Cambria Math" panose="02040503050406030204" pitchFamily="18" charset="0"/>
                                    </a:rPr>
                                    <m:t>𝑓</m:t>
                                  </m:r>
                                </m:den>
                              </m:f>
                              <m:r>
                                <a:rPr lang="en-US" sz="2400" i="1">
                                  <a:latin typeface="Cambria Math" panose="02040503050406030204" pitchFamily="18" charset="0"/>
                                </a:rPr>
                                <m:t> −</m:t>
                              </m:r>
                              <m:f>
                                <m:fPr>
                                  <m:ctrlPr>
                                    <a:rPr lang="en-US" sz="2400" i="1">
                                      <a:latin typeface="Cambria Math" panose="02040503050406030204" pitchFamily="18" charset="0"/>
                                    </a:rPr>
                                  </m:ctrlPr>
                                </m:fPr>
                                <m:num>
                                  <m:r>
                                    <a:rPr lang="en-US" sz="2400" i="1">
                                      <a:latin typeface="Cambria Math" panose="02040503050406030204" pitchFamily="18" charset="0"/>
                                    </a:rPr>
                                    <m:t>1</m:t>
                                  </m:r>
                                </m:num>
                                <m:den>
                                  <m:r>
                                    <a:rPr lang="en-US" sz="2400" i="1">
                                      <a:latin typeface="Cambria Math" panose="02040503050406030204" pitchFamily="18" charset="0"/>
                                    </a:rPr>
                                    <m:t>𝑍𝑜</m:t>
                                  </m:r>
                                </m:den>
                              </m:f>
                            </m:e>
                          </m:d>
                          <m:r>
                            <a:rPr lang="en-US" sz="2400" i="1">
                              <a:latin typeface="Cambria Math" panose="02040503050406030204" pitchFamily="18" charset="0"/>
                            </a:rPr>
                            <m:t> − 1</m:t>
                          </m:r>
                        </m:e>
                      </m:d>
                      <m:acc>
                        <m:accPr>
                          <m:chr m:val="̇"/>
                          <m:ctrlPr>
                            <a:rPr lang="en-US" sz="2400" i="1">
                              <a:latin typeface="Cambria Math" panose="02040503050406030204" pitchFamily="18" charset="0"/>
                            </a:rPr>
                          </m:ctrlPr>
                        </m:accPr>
                        <m:e>
                          <m:r>
                            <a:rPr lang="en-US" sz="2400" i="1">
                              <a:latin typeface="Cambria Math" panose="02040503050406030204" pitchFamily="18" charset="0"/>
                            </a:rPr>
                            <m:t>𝑥</m:t>
                          </m:r>
                        </m:e>
                      </m:acc>
                    </m:oMath>
                  </m:oMathPara>
                </a14:m>
                <a:endParaRPr lang="en-US" sz="2400" i="1" dirty="0"/>
              </a:p>
            </p:txBody>
          </p:sp>
        </mc:Choice>
        <mc:Fallback xmlns="">
          <p:sp>
            <p:nvSpPr>
              <p:cNvPr id="93" name="TextBox 92"/>
              <p:cNvSpPr txBox="1">
                <a:spLocks noRot="1" noChangeAspect="1" noMove="1" noResize="1" noEditPoints="1" noAdjustHandles="1" noChangeArrowheads="1" noChangeShapeType="1" noTextEdit="1"/>
              </p:cNvSpPr>
              <p:nvPr/>
            </p:nvSpPr>
            <p:spPr>
              <a:xfrm>
                <a:off x="4610204" y="4428620"/>
                <a:ext cx="4781171" cy="829843"/>
              </a:xfrm>
              <a:prstGeom prst="rect">
                <a:avLst/>
              </a:prstGeom>
              <a:blipFill>
                <a:blip r:embed="rId3"/>
                <a:stretch>
                  <a:fillRect/>
                </a:stretch>
              </a:blipFill>
              <a:ln w="3810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8" name="TextBox 87"/>
              <p:cNvSpPr txBox="1"/>
              <p:nvPr/>
            </p:nvSpPr>
            <p:spPr>
              <a:xfrm>
                <a:off x="3662029" y="2761221"/>
                <a:ext cx="6352871" cy="829843"/>
              </a:xfrm>
              <a:prstGeom prst="rect">
                <a:avLst/>
              </a:prstGeom>
              <a:noFill/>
              <a:ln w="38100">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𝑥</m:t>
                          </m:r>
                        </m:e>
                        <m:sub>
                          <m:r>
                            <a:rPr lang="en-US" sz="2400" b="0" i="1" smtClean="0">
                              <a:latin typeface="Cambria Math" panose="02040503050406030204" pitchFamily="18" charset="0"/>
                              <a:ea typeface="Cambria Math" panose="02040503050406030204" pitchFamily="18" charset="0"/>
                            </a:rPr>
                            <m:t>𝑠𝑝𝑒𝑐𝑘𝑙𝑒</m:t>
                          </m:r>
                        </m:sub>
                      </m:sSub>
                      <m:r>
                        <a:rPr lang="en-US" sz="2400" b="0" i="1" smtClean="0">
                          <a:latin typeface="Cambria Math" panose="02040503050406030204" pitchFamily="18" charset="0"/>
                        </a:rPr>
                        <m:t>=−</m:t>
                      </m:r>
                      <m:d>
                        <m:dPr>
                          <m:ctrlPr>
                            <a:rPr lang="en-US" sz="2400" b="0" i="1" smtClean="0">
                              <a:latin typeface="Cambria Math" panose="02040503050406030204" pitchFamily="18" charset="0"/>
                            </a:rPr>
                          </m:ctrlPr>
                        </m:dPr>
                        <m:e>
                          <m:r>
                            <a:rPr lang="en-US" sz="2400" i="1">
                              <a:latin typeface="Cambria Math" panose="02040503050406030204" pitchFamily="18" charset="0"/>
                            </a:rPr>
                            <m:t>𝑍𝑟</m:t>
                          </m:r>
                          <m:d>
                            <m:dPr>
                              <m:ctrlPr>
                                <a:rPr lang="en-US" sz="2400" i="1">
                                  <a:latin typeface="Cambria Math" panose="02040503050406030204" pitchFamily="18" charset="0"/>
                                </a:rPr>
                              </m:ctrlPr>
                            </m:dPr>
                            <m:e>
                              <m:f>
                                <m:fPr>
                                  <m:ctrlPr>
                                    <a:rPr lang="en-US" sz="2400" i="1">
                                      <a:latin typeface="Cambria Math" panose="02040503050406030204" pitchFamily="18" charset="0"/>
                                    </a:rPr>
                                  </m:ctrlPr>
                                </m:fPr>
                                <m:num>
                                  <m:r>
                                    <a:rPr lang="en-US" sz="2400" i="1">
                                      <a:latin typeface="Cambria Math" panose="02040503050406030204" pitchFamily="18" charset="0"/>
                                    </a:rPr>
                                    <m:t>1</m:t>
                                  </m:r>
                                </m:num>
                                <m:den>
                                  <m:r>
                                    <a:rPr lang="en-US" sz="2400" i="1">
                                      <a:latin typeface="Cambria Math" panose="02040503050406030204" pitchFamily="18" charset="0"/>
                                    </a:rPr>
                                    <m:t>𝑓</m:t>
                                  </m:r>
                                </m:den>
                              </m:f>
                              <m:r>
                                <a:rPr lang="en-US" sz="2400" i="1">
                                  <a:latin typeface="Cambria Math" panose="02040503050406030204" pitchFamily="18" charset="0"/>
                                </a:rPr>
                                <m:t> −</m:t>
                              </m:r>
                              <m:f>
                                <m:fPr>
                                  <m:ctrlPr>
                                    <a:rPr lang="en-US" sz="2400" i="1">
                                      <a:latin typeface="Cambria Math" panose="02040503050406030204" pitchFamily="18" charset="0"/>
                                    </a:rPr>
                                  </m:ctrlPr>
                                </m:fPr>
                                <m:num>
                                  <m:r>
                                    <a:rPr lang="en-US" sz="2400" i="1">
                                      <a:latin typeface="Cambria Math" panose="02040503050406030204" pitchFamily="18" charset="0"/>
                                    </a:rPr>
                                    <m:t>1</m:t>
                                  </m:r>
                                </m:num>
                                <m:den>
                                  <m:r>
                                    <a:rPr lang="en-US" sz="2400" i="1">
                                      <a:latin typeface="Cambria Math" panose="02040503050406030204" pitchFamily="18" charset="0"/>
                                    </a:rPr>
                                    <m:t>𝑍𝑜</m:t>
                                  </m:r>
                                </m:den>
                              </m:f>
                            </m:e>
                          </m:d>
                          <m:r>
                            <a:rPr lang="en-US" sz="2400" i="1">
                              <a:latin typeface="Cambria Math" panose="02040503050406030204" pitchFamily="18" charset="0"/>
                            </a:rPr>
                            <m:t> − 1</m:t>
                          </m:r>
                        </m:e>
                      </m:d>
                      <m:r>
                        <a:rPr lang="en-US" sz="2400" b="0" i="1" smtClean="0">
                          <a:latin typeface="Cambria Math" panose="02040503050406030204" pitchFamily="18" charset="0"/>
                        </a:rPr>
                        <m:t>𝑥</m:t>
                      </m:r>
                    </m:oMath>
                  </m:oMathPara>
                </a14:m>
                <a:endParaRPr lang="en-US" sz="2400" i="1" dirty="0"/>
              </a:p>
            </p:txBody>
          </p:sp>
        </mc:Choice>
        <mc:Fallback xmlns="">
          <p:sp>
            <p:nvSpPr>
              <p:cNvPr id="88" name="TextBox 87"/>
              <p:cNvSpPr txBox="1">
                <a:spLocks noRot="1" noChangeAspect="1" noMove="1" noResize="1" noEditPoints="1" noAdjustHandles="1" noChangeArrowheads="1" noChangeShapeType="1" noTextEdit="1"/>
              </p:cNvSpPr>
              <p:nvPr/>
            </p:nvSpPr>
            <p:spPr>
              <a:xfrm>
                <a:off x="3662029" y="2761221"/>
                <a:ext cx="6352871" cy="829843"/>
              </a:xfrm>
              <a:prstGeom prst="rect">
                <a:avLst/>
              </a:prstGeom>
              <a:blipFill>
                <a:blip r:embed="rId4"/>
                <a:stretch>
                  <a:fillRect/>
                </a:stretch>
              </a:blipFill>
              <a:ln w="38100">
                <a:noFill/>
              </a:ln>
            </p:spPr>
            <p:txBody>
              <a:bodyPr/>
              <a:lstStyle/>
              <a:p>
                <a:r>
                  <a:rPr lang="en-US">
                    <a:noFill/>
                  </a:rPr>
                  <a:t> </a:t>
                </a:r>
              </a:p>
            </p:txBody>
          </p:sp>
        </mc:Fallback>
      </mc:AlternateContent>
      <p:grpSp>
        <p:nvGrpSpPr>
          <p:cNvPr id="94" name="Group 93"/>
          <p:cNvGrpSpPr/>
          <p:nvPr/>
        </p:nvGrpSpPr>
        <p:grpSpPr>
          <a:xfrm>
            <a:off x="3208067" y="3948636"/>
            <a:ext cx="2685067" cy="646331"/>
            <a:chOff x="4884839" y="4319912"/>
            <a:chExt cx="2685067" cy="646331"/>
          </a:xfrm>
        </p:grpSpPr>
        <p:sp>
          <p:nvSpPr>
            <p:cNvPr id="95" name="TextBox 94"/>
            <p:cNvSpPr txBox="1"/>
            <p:nvPr/>
          </p:nvSpPr>
          <p:spPr>
            <a:xfrm>
              <a:off x="6727459" y="4319912"/>
              <a:ext cx="842447" cy="646331"/>
            </a:xfrm>
            <a:prstGeom prst="rect">
              <a:avLst/>
            </a:prstGeom>
            <a:solidFill>
              <a:srgbClr val="FFC524">
                <a:alpha val="73000"/>
              </a:srgbClr>
            </a:solidFill>
            <a:ln w="38100">
              <a:solidFill>
                <a:schemeClr val="tx1"/>
              </a:solidFill>
            </a:ln>
          </p:spPr>
          <p:txBody>
            <a:bodyPr wrap="square" rtlCol="0">
              <a:spAutoFit/>
            </a:bodyPr>
            <a:lstStyle/>
            <a:p>
              <a:r>
                <a:rPr lang="en-US" i="1" dirty="0"/>
                <a:t>Image Sensor</a:t>
              </a:r>
            </a:p>
          </p:txBody>
        </p:sp>
        <p:cxnSp>
          <p:nvCxnSpPr>
            <p:cNvPr id="96" name="Straight Connector 95"/>
            <p:cNvCxnSpPr/>
            <p:nvPr/>
          </p:nvCxnSpPr>
          <p:spPr>
            <a:xfrm>
              <a:off x="4884839" y="4499886"/>
              <a:ext cx="1632142" cy="8886"/>
            </a:xfrm>
            <a:prstGeom prst="line">
              <a:avLst/>
            </a:prstGeom>
            <a:ln w="38100">
              <a:solidFill>
                <a:srgbClr val="CC337F"/>
              </a:solidFill>
            </a:ln>
          </p:spPr>
          <p:style>
            <a:lnRef idx="1">
              <a:schemeClr val="accent1"/>
            </a:lnRef>
            <a:fillRef idx="0">
              <a:schemeClr val="accent1"/>
            </a:fillRef>
            <a:effectRef idx="0">
              <a:schemeClr val="accent1"/>
            </a:effectRef>
            <a:fontRef idx="minor">
              <a:schemeClr val="tx1"/>
            </a:fontRef>
          </p:style>
        </p:cxnSp>
      </p:grpSp>
      <p:sp>
        <p:nvSpPr>
          <p:cNvPr id="169" name="Isosceles Triangle 168"/>
          <p:cNvSpPr/>
          <p:nvPr/>
        </p:nvSpPr>
        <p:spPr>
          <a:xfrm rot="7333758">
            <a:off x="2968419" y="3724152"/>
            <a:ext cx="143220" cy="318401"/>
          </a:xfrm>
          <a:prstGeom prst="triangle">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4" name="Group 53"/>
          <p:cNvGrpSpPr/>
          <p:nvPr/>
        </p:nvGrpSpPr>
        <p:grpSpPr>
          <a:xfrm>
            <a:off x="2340791" y="2839954"/>
            <a:ext cx="1735779" cy="1175308"/>
            <a:chOff x="3692293" y="4299301"/>
            <a:chExt cx="1735779" cy="1175308"/>
          </a:xfrm>
        </p:grpSpPr>
        <p:sp>
          <p:nvSpPr>
            <p:cNvPr id="55" name="Oval 54"/>
            <p:cNvSpPr/>
            <p:nvPr/>
          </p:nvSpPr>
          <p:spPr>
            <a:xfrm>
              <a:off x="3697056" y="4702407"/>
              <a:ext cx="1731016" cy="358815"/>
            </a:xfrm>
            <a:prstGeom prst="ellips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4" name="Straight Connector 63"/>
            <p:cNvCxnSpPr/>
            <p:nvPr/>
          </p:nvCxnSpPr>
          <p:spPr>
            <a:xfrm>
              <a:off x="4300538" y="4299301"/>
              <a:ext cx="509377" cy="3347"/>
            </a:xfrm>
            <a:prstGeom prst="line">
              <a:avLst/>
            </a:prstGeom>
            <a:ln w="19050"/>
          </p:spPr>
          <p:style>
            <a:lnRef idx="1">
              <a:schemeClr val="dk1"/>
            </a:lnRef>
            <a:fillRef idx="0">
              <a:schemeClr val="dk1"/>
            </a:fillRef>
            <a:effectRef idx="0">
              <a:schemeClr val="dk1"/>
            </a:effectRef>
            <a:fontRef idx="minor">
              <a:schemeClr val="tx1"/>
            </a:fontRef>
          </p:style>
        </p:cxnSp>
        <p:cxnSp>
          <p:nvCxnSpPr>
            <p:cNvPr id="65" name="Straight Connector 64"/>
            <p:cNvCxnSpPr/>
            <p:nvPr/>
          </p:nvCxnSpPr>
          <p:spPr>
            <a:xfrm flipH="1">
              <a:off x="4571435" y="4334482"/>
              <a:ext cx="178" cy="1140127"/>
            </a:xfrm>
            <a:prstGeom prst="line">
              <a:avLst/>
            </a:prstGeom>
            <a:ln w="19050"/>
          </p:spPr>
          <p:style>
            <a:lnRef idx="1">
              <a:schemeClr val="dk1"/>
            </a:lnRef>
            <a:fillRef idx="0">
              <a:schemeClr val="dk1"/>
            </a:fillRef>
            <a:effectRef idx="0">
              <a:schemeClr val="dk1"/>
            </a:effectRef>
            <a:fontRef idx="minor">
              <a:schemeClr val="tx1"/>
            </a:fontRef>
          </p:style>
        </p:cxnSp>
        <p:cxnSp>
          <p:nvCxnSpPr>
            <p:cNvPr id="67" name="Straight Connector 66"/>
            <p:cNvCxnSpPr/>
            <p:nvPr/>
          </p:nvCxnSpPr>
          <p:spPr>
            <a:xfrm>
              <a:off x="3692293" y="4881815"/>
              <a:ext cx="1731016"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69" name="Straight Connector 68"/>
            <p:cNvCxnSpPr/>
            <p:nvPr/>
          </p:nvCxnSpPr>
          <p:spPr>
            <a:xfrm>
              <a:off x="4300080" y="5455155"/>
              <a:ext cx="509377" cy="3347"/>
            </a:xfrm>
            <a:prstGeom prst="line">
              <a:avLst/>
            </a:prstGeom>
            <a:ln w="19050"/>
          </p:spPr>
          <p:style>
            <a:lnRef idx="1">
              <a:schemeClr val="dk1"/>
            </a:lnRef>
            <a:fillRef idx="0">
              <a:schemeClr val="dk1"/>
            </a:fillRef>
            <a:effectRef idx="0">
              <a:schemeClr val="dk1"/>
            </a:effectRef>
            <a:fontRef idx="minor">
              <a:schemeClr val="tx1"/>
            </a:fontRef>
          </p:style>
        </p:cxnSp>
      </p:grpSp>
      <p:cxnSp>
        <p:nvCxnSpPr>
          <p:cNvPr id="7" name="Straight Connector 6"/>
          <p:cNvCxnSpPr/>
          <p:nvPr/>
        </p:nvCxnSpPr>
        <p:spPr>
          <a:xfrm>
            <a:off x="3219721" y="1897380"/>
            <a:ext cx="0" cy="3674745"/>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 name="Footer Placeholder 1"/>
          <p:cNvSpPr>
            <a:spLocks noGrp="1"/>
          </p:cNvSpPr>
          <p:nvPr>
            <p:ph type="ftr" sz="quarter" idx="10"/>
          </p:nvPr>
        </p:nvSpPr>
        <p:spPr/>
        <p:txBody>
          <a:bodyPr/>
          <a:lstStyle/>
          <a:p>
            <a:r>
              <a:rPr lang="en-SG" dirty="0"/>
              <a:t>SYPT 2020</a:t>
            </a:r>
          </a:p>
        </p:txBody>
      </p:sp>
      <p:sp>
        <p:nvSpPr>
          <p:cNvPr id="3" name="Slide Number Placeholder 2"/>
          <p:cNvSpPr>
            <a:spLocks noGrp="1"/>
          </p:cNvSpPr>
          <p:nvPr>
            <p:ph type="sldNum" sz="quarter" idx="11"/>
          </p:nvPr>
        </p:nvSpPr>
        <p:spPr/>
        <p:txBody>
          <a:bodyPr/>
          <a:lstStyle/>
          <a:p>
            <a:fld id="{6FB55397-3576-4B12-B4D8-3E370C504D99}" type="slidenum">
              <a:rPr lang="en-SG" smtClean="0"/>
              <a:t>68</a:t>
            </a:fld>
            <a:endParaRPr lang="en-SG"/>
          </a:p>
        </p:txBody>
      </p:sp>
      <p:sp>
        <p:nvSpPr>
          <p:cNvPr id="4" name="Title 3"/>
          <p:cNvSpPr>
            <a:spLocks noGrp="1"/>
          </p:cNvSpPr>
          <p:nvPr>
            <p:ph type="title"/>
          </p:nvPr>
        </p:nvSpPr>
        <p:spPr/>
        <p:txBody>
          <a:bodyPr/>
          <a:lstStyle/>
          <a:p>
            <a:r>
              <a:rPr lang="en-US" dirty="0"/>
              <a:t>Ray Tracing Analysis –</a:t>
            </a:r>
            <a:br>
              <a:rPr lang="en-US" dirty="0"/>
            </a:br>
            <a:r>
              <a:rPr lang="en-US" dirty="0"/>
              <a:t>Nearsighted View</a:t>
            </a:r>
          </a:p>
        </p:txBody>
      </p:sp>
      <p:grpSp>
        <p:nvGrpSpPr>
          <p:cNvPr id="164" name="Group 163"/>
          <p:cNvGrpSpPr/>
          <p:nvPr/>
        </p:nvGrpSpPr>
        <p:grpSpPr>
          <a:xfrm>
            <a:off x="4870936" y="5152851"/>
            <a:ext cx="2635036" cy="838547"/>
            <a:chOff x="10077059" y="4527349"/>
            <a:chExt cx="2635036" cy="838547"/>
          </a:xfrm>
        </p:grpSpPr>
        <p:sp>
          <p:nvSpPr>
            <p:cNvPr id="58" name="Oval 57"/>
            <p:cNvSpPr/>
            <p:nvPr/>
          </p:nvSpPr>
          <p:spPr>
            <a:xfrm>
              <a:off x="10077059" y="5061222"/>
              <a:ext cx="137721" cy="135511"/>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p:cNvSpPr/>
            <p:nvPr/>
          </p:nvSpPr>
          <p:spPr>
            <a:xfrm>
              <a:off x="10077796" y="4648920"/>
              <a:ext cx="137721" cy="135511"/>
            </a:xfrm>
            <a:prstGeom prst="ellipse">
              <a:avLst/>
            </a:prstGeom>
            <a:solidFill>
              <a:srgbClr val="0070A4"/>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p:cNvSpPr/>
            <p:nvPr/>
          </p:nvSpPr>
          <p:spPr>
            <a:xfrm>
              <a:off x="10417536" y="4527349"/>
              <a:ext cx="2294559" cy="8385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tx1"/>
                  </a:solidFill>
                </a:rPr>
                <a:t>Position of Speckle</a:t>
              </a:r>
            </a:p>
            <a:p>
              <a:endParaRPr lang="en-US" sz="1400" dirty="0">
                <a:solidFill>
                  <a:schemeClr val="tx1"/>
                </a:solidFill>
              </a:endParaRPr>
            </a:p>
            <a:p>
              <a:r>
                <a:rPr lang="en-US" sz="1400" dirty="0">
                  <a:solidFill>
                    <a:schemeClr val="tx1"/>
                  </a:solidFill>
                </a:rPr>
                <a:t>Position of Scattering Spot</a:t>
              </a:r>
            </a:p>
          </p:txBody>
        </p:sp>
      </p:grpSp>
      <p:sp>
        <p:nvSpPr>
          <p:cNvPr id="39" name="TextBox 38"/>
          <p:cNvSpPr txBox="1"/>
          <p:nvPr/>
        </p:nvSpPr>
        <p:spPr>
          <a:xfrm>
            <a:off x="2435784" y="5713900"/>
            <a:ext cx="1563893" cy="369332"/>
          </a:xfrm>
          <a:prstGeom prst="rect">
            <a:avLst/>
          </a:prstGeom>
          <a:solidFill>
            <a:srgbClr val="FFC524">
              <a:alpha val="73000"/>
            </a:srgbClr>
          </a:solidFill>
          <a:ln w="38100">
            <a:solidFill>
              <a:schemeClr val="tx1"/>
            </a:solidFill>
          </a:ln>
        </p:spPr>
        <p:txBody>
          <a:bodyPr wrap="square" rtlCol="0">
            <a:spAutoFit/>
          </a:bodyPr>
          <a:lstStyle/>
          <a:p>
            <a:r>
              <a:rPr lang="en-US" i="1" dirty="0"/>
              <a:t>Initial Position</a:t>
            </a:r>
          </a:p>
        </p:txBody>
      </p:sp>
      <p:sp>
        <p:nvSpPr>
          <p:cNvPr id="80" name="TextBox 79"/>
          <p:cNvSpPr txBox="1"/>
          <p:nvPr/>
        </p:nvSpPr>
        <p:spPr>
          <a:xfrm>
            <a:off x="464900" y="4354600"/>
            <a:ext cx="1739220" cy="369332"/>
          </a:xfrm>
          <a:prstGeom prst="rect">
            <a:avLst/>
          </a:prstGeom>
          <a:solidFill>
            <a:srgbClr val="FFC524">
              <a:alpha val="73000"/>
            </a:srgbClr>
          </a:solidFill>
          <a:ln w="38100">
            <a:solidFill>
              <a:schemeClr val="tx1"/>
            </a:solidFill>
          </a:ln>
        </p:spPr>
        <p:txBody>
          <a:bodyPr wrap="square" rtlCol="0">
            <a:spAutoFit/>
          </a:bodyPr>
          <a:lstStyle/>
          <a:p>
            <a:r>
              <a:rPr lang="en-US" i="1" dirty="0"/>
              <a:t>Image Position</a:t>
            </a:r>
          </a:p>
        </p:txBody>
      </p:sp>
      <p:cxnSp>
        <p:nvCxnSpPr>
          <p:cNvPr id="85" name="Straight Arrow Connector 84"/>
          <p:cNvCxnSpPr/>
          <p:nvPr/>
        </p:nvCxnSpPr>
        <p:spPr>
          <a:xfrm flipH="1">
            <a:off x="2204120" y="4347385"/>
            <a:ext cx="1520039" cy="19188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1" name="Isosceles Triangle 60"/>
          <p:cNvSpPr/>
          <p:nvPr/>
        </p:nvSpPr>
        <p:spPr>
          <a:xfrm rot="8941627">
            <a:off x="2711804" y="2490755"/>
            <a:ext cx="171502" cy="327553"/>
          </a:xfrm>
          <a:prstGeom prst="triangl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Isosceles Triangle 5"/>
          <p:cNvSpPr/>
          <p:nvPr/>
        </p:nvSpPr>
        <p:spPr>
          <a:xfrm rot="10800000">
            <a:off x="2270182" y="2564574"/>
            <a:ext cx="189317" cy="344993"/>
          </a:xfrm>
          <a:prstGeom prst="triangle">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6" name="Group 145"/>
          <p:cNvGrpSpPr/>
          <p:nvPr/>
        </p:nvGrpSpPr>
        <p:grpSpPr>
          <a:xfrm>
            <a:off x="2340015" y="2838494"/>
            <a:ext cx="1735779" cy="1159201"/>
            <a:chOff x="3692293" y="4299301"/>
            <a:chExt cx="1735779" cy="1159201"/>
          </a:xfrm>
        </p:grpSpPr>
        <p:sp>
          <p:nvSpPr>
            <p:cNvPr id="68" name="Oval 67"/>
            <p:cNvSpPr/>
            <p:nvPr/>
          </p:nvSpPr>
          <p:spPr>
            <a:xfrm>
              <a:off x="3697056" y="4702407"/>
              <a:ext cx="1731016" cy="358815"/>
            </a:xfrm>
            <a:prstGeom prst="ellips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p:cNvCxnSpPr/>
            <p:nvPr/>
          </p:nvCxnSpPr>
          <p:spPr>
            <a:xfrm>
              <a:off x="4300538" y="4299301"/>
              <a:ext cx="509377" cy="3347"/>
            </a:xfrm>
            <a:prstGeom prst="line">
              <a:avLst/>
            </a:prstGeom>
            <a:ln w="19050"/>
          </p:spPr>
          <p:style>
            <a:lnRef idx="1">
              <a:schemeClr val="dk1"/>
            </a:lnRef>
            <a:fillRef idx="0">
              <a:schemeClr val="dk1"/>
            </a:fillRef>
            <a:effectRef idx="0">
              <a:schemeClr val="dk1"/>
            </a:effectRef>
            <a:fontRef idx="minor">
              <a:schemeClr val="tx1"/>
            </a:fontRef>
          </p:style>
        </p:cxnSp>
        <p:cxnSp>
          <p:nvCxnSpPr>
            <p:cNvPr id="87" name="Straight Connector 86"/>
            <p:cNvCxnSpPr/>
            <p:nvPr/>
          </p:nvCxnSpPr>
          <p:spPr>
            <a:xfrm flipH="1">
              <a:off x="4571435" y="4305907"/>
              <a:ext cx="178" cy="1140127"/>
            </a:xfrm>
            <a:prstGeom prst="line">
              <a:avLst/>
            </a:prstGeom>
            <a:ln w="19050"/>
          </p:spPr>
          <p:style>
            <a:lnRef idx="1">
              <a:schemeClr val="dk1"/>
            </a:lnRef>
            <a:fillRef idx="0">
              <a:schemeClr val="dk1"/>
            </a:fillRef>
            <a:effectRef idx="0">
              <a:schemeClr val="dk1"/>
            </a:effectRef>
            <a:fontRef idx="minor">
              <a:schemeClr val="tx1"/>
            </a:fontRef>
          </p:style>
        </p:cxnSp>
        <p:cxnSp>
          <p:nvCxnSpPr>
            <p:cNvPr id="70" name="Straight Connector 69"/>
            <p:cNvCxnSpPr/>
            <p:nvPr/>
          </p:nvCxnSpPr>
          <p:spPr>
            <a:xfrm>
              <a:off x="3692293" y="4881815"/>
              <a:ext cx="1731016"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62" name="Straight Connector 61"/>
            <p:cNvCxnSpPr/>
            <p:nvPr/>
          </p:nvCxnSpPr>
          <p:spPr>
            <a:xfrm>
              <a:off x="4300080" y="5455155"/>
              <a:ext cx="509377" cy="3347"/>
            </a:xfrm>
            <a:prstGeom prst="line">
              <a:avLst/>
            </a:prstGeom>
            <a:ln w="19050"/>
          </p:spPr>
          <p:style>
            <a:lnRef idx="1">
              <a:schemeClr val="dk1"/>
            </a:lnRef>
            <a:fillRef idx="0">
              <a:schemeClr val="dk1"/>
            </a:fillRef>
            <a:effectRef idx="0">
              <a:schemeClr val="dk1"/>
            </a:effectRef>
            <a:fontRef idx="minor">
              <a:schemeClr val="tx1"/>
            </a:fontRef>
          </p:style>
        </p:cxnSp>
      </p:grpSp>
      <mc:AlternateContent xmlns:mc="http://schemas.openxmlformats.org/markup-compatibility/2006" xmlns:a14="http://schemas.microsoft.com/office/drawing/2010/main">
        <mc:Choice Requires="a14">
          <p:sp>
            <p:nvSpPr>
              <p:cNvPr id="148" name="TextBox 147"/>
              <p:cNvSpPr txBox="1"/>
              <p:nvPr/>
            </p:nvSpPr>
            <p:spPr>
              <a:xfrm>
                <a:off x="2650430" y="2025095"/>
                <a:ext cx="287673" cy="276999"/>
              </a:xfrm>
              <a:prstGeom prst="rect">
                <a:avLst/>
              </a:prstGeom>
              <a:noFill/>
              <a:ln w="38100">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𝑥</m:t>
                      </m:r>
                    </m:oMath>
                  </m:oMathPara>
                </a14:m>
                <a:endParaRPr lang="en-US" i="1" dirty="0"/>
              </a:p>
            </p:txBody>
          </p:sp>
        </mc:Choice>
        <mc:Fallback xmlns="">
          <p:sp>
            <p:nvSpPr>
              <p:cNvPr id="148" name="TextBox 147"/>
              <p:cNvSpPr txBox="1">
                <a:spLocks noRot="1" noChangeAspect="1" noMove="1" noResize="1" noEditPoints="1" noAdjustHandles="1" noChangeArrowheads="1" noChangeShapeType="1" noTextEdit="1"/>
              </p:cNvSpPr>
              <p:nvPr/>
            </p:nvSpPr>
            <p:spPr>
              <a:xfrm>
                <a:off x="2650430" y="2025095"/>
                <a:ext cx="287673" cy="276999"/>
              </a:xfrm>
              <a:prstGeom prst="rect">
                <a:avLst/>
              </a:prstGeom>
              <a:blipFill>
                <a:blip r:embed="rId5"/>
                <a:stretch>
                  <a:fillRect b="-2174"/>
                </a:stretch>
              </a:blipFill>
              <a:ln w="38100">
                <a:noFill/>
              </a:ln>
            </p:spPr>
            <p:txBody>
              <a:bodyPr/>
              <a:lstStyle/>
              <a:p>
                <a:r>
                  <a:rPr lang="en-US">
                    <a:noFill/>
                  </a:rPr>
                  <a:t> </a:t>
                </a:r>
              </a:p>
            </p:txBody>
          </p:sp>
        </mc:Fallback>
      </mc:AlternateContent>
      <p:cxnSp>
        <p:nvCxnSpPr>
          <p:cNvPr id="49" name="Straight Connector 48"/>
          <p:cNvCxnSpPr/>
          <p:nvPr/>
        </p:nvCxnSpPr>
        <p:spPr>
          <a:xfrm>
            <a:off x="2377680" y="1876951"/>
            <a:ext cx="1756036" cy="3252026"/>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a:endCxn id="68" idx="2"/>
          </p:cNvCxnSpPr>
          <p:nvPr/>
        </p:nvCxnSpPr>
        <p:spPr>
          <a:xfrm flipH="1">
            <a:off x="2344778" y="1884759"/>
            <a:ext cx="30001" cy="1536249"/>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sp>
        <p:nvSpPr>
          <p:cNvPr id="147" name="Left Brace 146"/>
          <p:cNvSpPr/>
          <p:nvPr/>
        </p:nvSpPr>
        <p:spPr>
          <a:xfrm rot="16200000">
            <a:off x="2766366" y="1531398"/>
            <a:ext cx="65790" cy="839792"/>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51" name="Straight Connector 50"/>
          <p:cNvCxnSpPr>
            <a:stCxn id="68" idx="2"/>
          </p:cNvCxnSpPr>
          <p:nvPr/>
        </p:nvCxnSpPr>
        <p:spPr>
          <a:xfrm>
            <a:off x="2344778" y="3421008"/>
            <a:ext cx="1788938" cy="1187994"/>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grpSp>
        <p:nvGrpSpPr>
          <p:cNvPr id="63" name="Group 62">
            <a:extLst>
              <a:ext uri="{FF2B5EF4-FFF2-40B4-BE49-F238E27FC236}">
                <a16:creationId xmlns:a16="http://schemas.microsoft.com/office/drawing/2014/main" id="{0E3A7137-AA01-4EB1-BD3A-2A487073D941}"/>
              </a:ext>
            </a:extLst>
          </p:cNvPr>
          <p:cNvGrpSpPr/>
          <p:nvPr/>
        </p:nvGrpSpPr>
        <p:grpSpPr>
          <a:xfrm>
            <a:off x="1183167" y="6269881"/>
            <a:ext cx="6777665" cy="344469"/>
            <a:chOff x="164165" y="6353803"/>
            <a:chExt cx="6777665" cy="344469"/>
          </a:xfrm>
        </p:grpSpPr>
        <p:sp>
          <p:nvSpPr>
            <p:cNvPr id="72" name="TextBox 71">
              <a:extLst>
                <a:ext uri="{FF2B5EF4-FFF2-40B4-BE49-F238E27FC236}">
                  <a16:creationId xmlns:a16="http://schemas.microsoft.com/office/drawing/2014/main" id="{80AAD0A4-97ED-4120-A4C9-E6B44E876CC9}"/>
                </a:ext>
              </a:extLst>
            </p:cNvPr>
            <p:cNvSpPr txBox="1"/>
            <p:nvPr/>
          </p:nvSpPr>
          <p:spPr>
            <a:xfrm>
              <a:off x="2189065" y="6353804"/>
              <a:ext cx="1034963" cy="307777"/>
            </a:xfrm>
            <a:prstGeom prst="rect">
              <a:avLst/>
            </a:prstGeom>
            <a:noFill/>
          </p:spPr>
          <p:txBody>
            <a:bodyPr wrap="none" rtlCol="0">
              <a:spAutoFit/>
            </a:bodyPr>
            <a:lstStyle/>
            <a:p>
              <a:pPr algn="ctr"/>
              <a:r>
                <a:rPr lang="en-SG" sz="1400" dirty="0">
                  <a:ea typeface="Segoe UI" charset="0"/>
                  <a:cs typeface="Segoe UI" charset="0"/>
                </a:rPr>
                <a:t>Qualitative</a:t>
              </a:r>
            </a:p>
          </p:txBody>
        </p:sp>
        <p:sp>
          <p:nvSpPr>
            <p:cNvPr id="74" name="TextBox 73">
              <a:extLst>
                <a:ext uri="{FF2B5EF4-FFF2-40B4-BE49-F238E27FC236}">
                  <a16:creationId xmlns:a16="http://schemas.microsoft.com/office/drawing/2014/main" id="{CB06E594-14E8-4349-A3B2-51B1C83AB8C8}"/>
                </a:ext>
              </a:extLst>
            </p:cNvPr>
            <p:cNvSpPr txBox="1"/>
            <p:nvPr/>
          </p:nvSpPr>
          <p:spPr>
            <a:xfrm>
              <a:off x="3860508" y="6353803"/>
              <a:ext cx="1153586" cy="307777"/>
            </a:xfrm>
            <a:prstGeom prst="rect">
              <a:avLst/>
            </a:prstGeom>
            <a:noFill/>
            <a:ln>
              <a:noFill/>
            </a:ln>
          </p:spPr>
          <p:txBody>
            <a:bodyPr wrap="none" rtlCol="0">
              <a:spAutoFit/>
            </a:bodyPr>
            <a:lstStyle/>
            <a:p>
              <a:pPr algn="ctr"/>
              <a:r>
                <a:rPr lang="en-SG" sz="1400" b="0" dirty="0">
                  <a:ln>
                    <a:noFill/>
                  </a:ln>
                  <a:solidFill>
                    <a:srgbClr val="C00000"/>
                  </a:solidFill>
                  <a:latin typeface="Segoe UI" charset="0"/>
                  <a:ea typeface="Segoe UI" charset="0"/>
                  <a:cs typeface="Segoe UI" charset="0"/>
                </a:rPr>
                <a:t>Quantitative</a:t>
              </a:r>
            </a:p>
          </p:txBody>
        </p:sp>
        <p:sp>
          <p:nvSpPr>
            <p:cNvPr id="76" name="TextBox 75">
              <a:extLst>
                <a:ext uri="{FF2B5EF4-FFF2-40B4-BE49-F238E27FC236}">
                  <a16:creationId xmlns:a16="http://schemas.microsoft.com/office/drawing/2014/main" id="{E642D2CC-CF26-46EF-A352-43F1F7A7DE0E}"/>
                </a:ext>
              </a:extLst>
            </p:cNvPr>
            <p:cNvSpPr txBox="1"/>
            <p:nvPr/>
          </p:nvSpPr>
          <p:spPr>
            <a:xfrm>
              <a:off x="5612553" y="6353803"/>
              <a:ext cx="1034257" cy="307777"/>
            </a:xfrm>
            <a:prstGeom prst="rect">
              <a:avLst/>
            </a:prstGeom>
            <a:noFill/>
          </p:spPr>
          <p:txBody>
            <a:bodyPr wrap="none" rtlCol="0">
              <a:spAutoFit/>
            </a:bodyPr>
            <a:lstStyle/>
            <a:p>
              <a:pPr algn="ctr"/>
              <a:r>
                <a:rPr lang="en-SG" sz="1400" dirty="0"/>
                <a:t>Conclusion</a:t>
              </a:r>
            </a:p>
          </p:txBody>
        </p:sp>
        <p:cxnSp>
          <p:nvCxnSpPr>
            <p:cNvPr id="77" name="Straight Connector 76">
              <a:extLst>
                <a:ext uri="{FF2B5EF4-FFF2-40B4-BE49-F238E27FC236}">
                  <a16:creationId xmlns:a16="http://schemas.microsoft.com/office/drawing/2014/main" id="{3C5A11E0-5486-4291-BAFC-4703AFFBA72B}"/>
                </a:ext>
              </a:extLst>
            </p:cNvPr>
            <p:cNvCxnSpPr>
              <a:cxnSpLocks/>
            </p:cNvCxnSpPr>
            <p:nvPr/>
          </p:nvCxnSpPr>
          <p:spPr>
            <a:xfrm flipV="1">
              <a:off x="164165" y="6695222"/>
              <a:ext cx="1624295" cy="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C038DE49-FC64-4960-AFBE-A134066B0299}"/>
                </a:ext>
              </a:extLst>
            </p:cNvPr>
            <p:cNvSpPr txBox="1"/>
            <p:nvPr/>
          </p:nvSpPr>
          <p:spPr>
            <a:xfrm>
              <a:off x="407967" y="6353806"/>
              <a:ext cx="1131335" cy="307777"/>
            </a:xfrm>
            <a:prstGeom prst="rect">
              <a:avLst/>
            </a:prstGeom>
            <a:noFill/>
          </p:spPr>
          <p:txBody>
            <a:bodyPr wrap="none" rtlCol="0">
              <a:spAutoFit/>
            </a:bodyPr>
            <a:lstStyle/>
            <a:p>
              <a:pPr algn="ctr"/>
              <a:r>
                <a:rPr lang="en-SG" sz="1400" dirty="0">
                  <a:cs typeface="Segoe UI Semibold" panose="020B0702040204020203" pitchFamily="34" charset="0"/>
                </a:rPr>
                <a:t>Introduction</a:t>
              </a:r>
            </a:p>
          </p:txBody>
        </p:sp>
        <p:cxnSp>
          <p:nvCxnSpPr>
            <p:cNvPr id="82" name="Straight Connector 81">
              <a:extLst>
                <a:ext uri="{FF2B5EF4-FFF2-40B4-BE49-F238E27FC236}">
                  <a16:creationId xmlns:a16="http://schemas.microsoft.com/office/drawing/2014/main" id="{0B173E45-F167-485F-A5F6-AE1D1B0940DF}"/>
                </a:ext>
              </a:extLst>
            </p:cNvPr>
            <p:cNvCxnSpPr>
              <a:cxnSpLocks/>
            </p:cNvCxnSpPr>
            <p:nvPr/>
          </p:nvCxnSpPr>
          <p:spPr>
            <a:xfrm flipV="1">
              <a:off x="1880544" y="6695220"/>
              <a:ext cx="1624295" cy="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2D103EE8-4103-4552-9545-15389E7BA077}"/>
                </a:ext>
              </a:extLst>
            </p:cNvPr>
            <p:cNvCxnSpPr>
              <a:cxnSpLocks/>
            </p:cNvCxnSpPr>
            <p:nvPr/>
          </p:nvCxnSpPr>
          <p:spPr>
            <a:xfrm flipV="1">
              <a:off x="3596923" y="6698270"/>
              <a:ext cx="1624295" cy="2"/>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A421A564-AF8E-4A82-B1BF-AC07D1BFBC26}"/>
                </a:ext>
              </a:extLst>
            </p:cNvPr>
            <p:cNvCxnSpPr>
              <a:cxnSpLocks/>
            </p:cNvCxnSpPr>
            <p:nvPr/>
          </p:nvCxnSpPr>
          <p:spPr>
            <a:xfrm flipV="1">
              <a:off x="5317535" y="6695218"/>
              <a:ext cx="1624295" cy="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97" name="Oval 96"/>
          <p:cNvSpPr/>
          <p:nvPr/>
        </p:nvSpPr>
        <p:spPr>
          <a:xfrm>
            <a:off x="3524308" y="4037979"/>
            <a:ext cx="137721" cy="135511"/>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p:cNvSpPr/>
          <p:nvPr/>
        </p:nvSpPr>
        <p:spPr>
          <a:xfrm>
            <a:off x="3299807" y="4051883"/>
            <a:ext cx="137721" cy="135511"/>
          </a:xfrm>
          <a:prstGeom prst="ellipse">
            <a:avLst/>
          </a:prstGeom>
          <a:solidFill>
            <a:srgbClr val="0070A4"/>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Left Brace 65"/>
          <p:cNvSpPr/>
          <p:nvPr/>
        </p:nvSpPr>
        <p:spPr>
          <a:xfrm rot="10800000">
            <a:off x="4133679" y="3445198"/>
            <a:ext cx="171207" cy="704082"/>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1" name="Left Brace 80"/>
          <p:cNvSpPr/>
          <p:nvPr/>
        </p:nvSpPr>
        <p:spPr>
          <a:xfrm rot="10800000">
            <a:off x="4131774" y="1840261"/>
            <a:ext cx="202098" cy="1578796"/>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3" name="TextBox 82"/>
              <p:cNvSpPr txBox="1"/>
              <p:nvPr/>
            </p:nvSpPr>
            <p:spPr>
              <a:xfrm>
                <a:off x="4422968" y="2496466"/>
                <a:ext cx="287673" cy="276999"/>
              </a:xfrm>
              <a:prstGeom prst="rect">
                <a:avLst/>
              </a:prstGeom>
              <a:noFill/>
              <a:ln w="38100">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𝑍𝑜</m:t>
                      </m:r>
                    </m:oMath>
                  </m:oMathPara>
                </a14:m>
                <a:endParaRPr lang="en-US" i="1" dirty="0"/>
              </a:p>
            </p:txBody>
          </p:sp>
        </mc:Choice>
        <mc:Fallback xmlns="">
          <p:sp>
            <p:nvSpPr>
              <p:cNvPr id="83" name="TextBox 82"/>
              <p:cNvSpPr txBox="1">
                <a:spLocks noRot="1" noChangeAspect="1" noMove="1" noResize="1" noEditPoints="1" noAdjustHandles="1" noChangeArrowheads="1" noChangeShapeType="1" noTextEdit="1"/>
              </p:cNvSpPr>
              <p:nvPr/>
            </p:nvSpPr>
            <p:spPr>
              <a:xfrm>
                <a:off x="4422968" y="2496466"/>
                <a:ext cx="287673" cy="276999"/>
              </a:xfrm>
              <a:prstGeom prst="rect">
                <a:avLst/>
              </a:prstGeom>
              <a:blipFill>
                <a:blip r:embed="rId6"/>
                <a:stretch>
                  <a:fillRect l="-25532" r="-23404" b="-11111"/>
                </a:stretch>
              </a:blipFill>
              <a:ln w="3810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2" name="TextBox 91"/>
              <p:cNvSpPr txBox="1"/>
              <p:nvPr/>
            </p:nvSpPr>
            <p:spPr>
              <a:xfrm>
                <a:off x="4389774" y="3642523"/>
                <a:ext cx="287673" cy="276999"/>
              </a:xfrm>
              <a:prstGeom prst="rect">
                <a:avLst/>
              </a:prstGeom>
              <a:noFill/>
              <a:ln w="38100">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𝑍𝑟</m:t>
                      </m:r>
                    </m:oMath>
                  </m:oMathPara>
                </a14:m>
                <a:endParaRPr lang="en-US" i="1" dirty="0"/>
              </a:p>
            </p:txBody>
          </p:sp>
        </mc:Choice>
        <mc:Fallback xmlns="">
          <p:sp>
            <p:nvSpPr>
              <p:cNvPr id="92" name="TextBox 91"/>
              <p:cNvSpPr txBox="1">
                <a:spLocks noRot="1" noChangeAspect="1" noMove="1" noResize="1" noEditPoints="1" noAdjustHandles="1" noChangeArrowheads="1" noChangeShapeType="1" noTextEdit="1"/>
              </p:cNvSpPr>
              <p:nvPr/>
            </p:nvSpPr>
            <p:spPr>
              <a:xfrm>
                <a:off x="4389774" y="3642523"/>
                <a:ext cx="287673" cy="276999"/>
              </a:xfrm>
              <a:prstGeom prst="rect">
                <a:avLst/>
              </a:prstGeom>
              <a:blipFill>
                <a:blip r:embed="rId7"/>
                <a:stretch>
                  <a:fillRect l="-21277" r="-23404" b="-11111"/>
                </a:stretch>
              </a:blipFill>
              <a:ln w="38100">
                <a:noFill/>
              </a:ln>
            </p:spPr>
            <p:txBody>
              <a:bodyPr/>
              <a:lstStyle/>
              <a:p>
                <a:r>
                  <a:rPr lang="en-US">
                    <a:noFill/>
                  </a:rPr>
                  <a:t> </a:t>
                </a:r>
              </a:p>
            </p:txBody>
          </p:sp>
        </mc:Fallback>
      </mc:AlternateContent>
      <p:cxnSp>
        <p:nvCxnSpPr>
          <p:cNvPr id="71" name="Straight Connector 70"/>
          <p:cNvCxnSpPr/>
          <p:nvPr/>
        </p:nvCxnSpPr>
        <p:spPr>
          <a:xfrm flipH="1" flipV="1">
            <a:off x="2364217" y="3998714"/>
            <a:ext cx="556779" cy="2679"/>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75" name="Left Brace 74"/>
          <p:cNvSpPr/>
          <p:nvPr/>
        </p:nvSpPr>
        <p:spPr>
          <a:xfrm>
            <a:off x="2151562" y="3428981"/>
            <a:ext cx="171207" cy="566827"/>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9" name="TextBox 78"/>
              <p:cNvSpPr txBox="1"/>
              <p:nvPr/>
            </p:nvSpPr>
            <p:spPr>
              <a:xfrm>
                <a:off x="1830482" y="3580006"/>
                <a:ext cx="287673" cy="276999"/>
              </a:xfrm>
              <a:prstGeom prst="rect">
                <a:avLst/>
              </a:prstGeom>
              <a:noFill/>
              <a:ln w="38100">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𝑓</m:t>
                      </m:r>
                    </m:oMath>
                  </m:oMathPara>
                </a14:m>
                <a:endParaRPr lang="en-US" i="1" dirty="0"/>
              </a:p>
            </p:txBody>
          </p:sp>
        </mc:Choice>
        <mc:Fallback xmlns="">
          <p:sp>
            <p:nvSpPr>
              <p:cNvPr id="79" name="TextBox 78"/>
              <p:cNvSpPr txBox="1">
                <a:spLocks noRot="1" noChangeAspect="1" noMove="1" noResize="1" noEditPoints="1" noAdjustHandles="1" noChangeArrowheads="1" noChangeShapeType="1" noTextEdit="1"/>
              </p:cNvSpPr>
              <p:nvPr/>
            </p:nvSpPr>
            <p:spPr>
              <a:xfrm>
                <a:off x="1830482" y="3580006"/>
                <a:ext cx="287673" cy="276999"/>
              </a:xfrm>
              <a:prstGeom prst="rect">
                <a:avLst/>
              </a:prstGeom>
              <a:blipFill>
                <a:blip r:embed="rId8"/>
                <a:stretch>
                  <a:fillRect l="-10638" r="-10638" b="-36957"/>
                </a:stretch>
              </a:blipFill>
              <a:ln w="3810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9" name="TextBox 88"/>
              <p:cNvSpPr txBox="1"/>
              <p:nvPr/>
            </p:nvSpPr>
            <p:spPr>
              <a:xfrm>
                <a:off x="5188118" y="2166158"/>
                <a:ext cx="3405880" cy="369332"/>
              </a:xfrm>
              <a:prstGeom prst="rect">
                <a:avLst/>
              </a:prstGeom>
              <a:noFill/>
              <a:ln w="38100">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ea typeface="Cambria Math" panose="02040503050406030204" pitchFamily="18" charset="0"/>
                        </a:rPr>
                        <m:t>𝑅𝑒𝑙𝑎𝑡𝑖𝑣𝑒</m:t>
                      </m:r>
                      <m:r>
                        <a:rPr lang="en-US" sz="2400" b="0" i="1" smtClean="0">
                          <a:latin typeface="Cambria Math" panose="02040503050406030204" pitchFamily="18" charset="0"/>
                          <a:ea typeface="Cambria Math" panose="02040503050406030204" pitchFamily="18" charset="0"/>
                        </a:rPr>
                        <m:t> </m:t>
                      </m:r>
                      <m:r>
                        <a:rPr lang="en-US" sz="2400" b="0" i="1" smtClean="0">
                          <a:latin typeface="Cambria Math" panose="02040503050406030204" pitchFamily="18" charset="0"/>
                          <a:ea typeface="Cambria Math" panose="02040503050406030204" pitchFamily="18" charset="0"/>
                        </a:rPr>
                        <m:t>𝑡𝑜</m:t>
                      </m:r>
                      <m:r>
                        <a:rPr lang="en-US" sz="2400" b="0" i="1" smtClean="0">
                          <a:latin typeface="Cambria Math" panose="02040503050406030204" pitchFamily="18" charset="0"/>
                          <a:ea typeface="Cambria Math" panose="02040503050406030204" pitchFamily="18" charset="0"/>
                        </a:rPr>
                        <m:t> </m:t>
                      </m:r>
                      <m:r>
                        <a:rPr lang="en-US" sz="2400" b="0" i="1" smtClean="0">
                          <a:latin typeface="Cambria Math" panose="02040503050406030204" pitchFamily="18" charset="0"/>
                          <a:ea typeface="Cambria Math" panose="02040503050406030204" pitchFamily="18" charset="0"/>
                        </a:rPr>
                        <m:t>𝑠𝑐𝑎𝑡𝑡𝑒𝑟𝑖𝑛𝑔</m:t>
                      </m:r>
                      <m:r>
                        <a:rPr lang="en-US" sz="2400" b="0" i="1" smtClean="0">
                          <a:latin typeface="Cambria Math" panose="02040503050406030204" pitchFamily="18" charset="0"/>
                          <a:ea typeface="Cambria Math" panose="02040503050406030204" pitchFamily="18" charset="0"/>
                        </a:rPr>
                        <m:t> </m:t>
                      </m:r>
                      <m:r>
                        <a:rPr lang="en-US" sz="2400" b="0" i="1" smtClean="0">
                          <a:latin typeface="Cambria Math" panose="02040503050406030204" pitchFamily="18" charset="0"/>
                          <a:ea typeface="Cambria Math" panose="02040503050406030204" pitchFamily="18" charset="0"/>
                        </a:rPr>
                        <m:t>𝑠𝑝𝑜𝑡</m:t>
                      </m:r>
                      <m:r>
                        <a:rPr lang="en-US" sz="2400" b="0" i="1" smtClean="0">
                          <a:latin typeface="Cambria Math" panose="02040503050406030204" pitchFamily="18" charset="0"/>
                          <a:ea typeface="Cambria Math" panose="02040503050406030204" pitchFamily="18" charset="0"/>
                        </a:rPr>
                        <m:t>:</m:t>
                      </m:r>
                    </m:oMath>
                  </m:oMathPara>
                </a14:m>
                <a:endParaRPr lang="en-US" sz="2400" i="1" dirty="0"/>
              </a:p>
            </p:txBody>
          </p:sp>
        </mc:Choice>
        <mc:Fallback xmlns="">
          <p:sp>
            <p:nvSpPr>
              <p:cNvPr id="89" name="TextBox 88"/>
              <p:cNvSpPr txBox="1">
                <a:spLocks noRot="1" noChangeAspect="1" noMove="1" noResize="1" noEditPoints="1" noAdjustHandles="1" noChangeArrowheads="1" noChangeShapeType="1" noTextEdit="1"/>
              </p:cNvSpPr>
              <p:nvPr/>
            </p:nvSpPr>
            <p:spPr>
              <a:xfrm>
                <a:off x="5188118" y="2166158"/>
                <a:ext cx="3405880" cy="369332"/>
              </a:xfrm>
              <a:prstGeom prst="rect">
                <a:avLst/>
              </a:prstGeom>
              <a:blipFill>
                <a:blip r:embed="rId9"/>
                <a:stretch>
                  <a:fillRect l="-3220" r="-12880" b="-36066"/>
                </a:stretch>
              </a:blipFill>
              <a:ln w="38100">
                <a:noFill/>
              </a:ln>
            </p:spPr>
            <p:txBody>
              <a:bodyPr/>
              <a:lstStyle/>
              <a:p>
                <a:r>
                  <a:rPr lang="en-US">
                    <a:noFill/>
                  </a:rPr>
                  <a:t> </a:t>
                </a:r>
              </a:p>
            </p:txBody>
          </p:sp>
        </mc:Fallback>
      </mc:AlternateContent>
      <p:sp>
        <p:nvSpPr>
          <p:cNvPr id="99" name="Oval 98"/>
          <p:cNvSpPr/>
          <p:nvPr/>
        </p:nvSpPr>
        <p:spPr>
          <a:xfrm>
            <a:off x="2320945" y="1779382"/>
            <a:ext cx="100008" cy="101473"/>
          </a:xfrm>
          <a:prstGeom prst="ellipse">
            <a:avLst/>
          </a:prstGeom>
          <a:solidFill>
            <a:srgbClr val="FF0000"/>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0" name="Straight Connector 99"/>
          <p:cNvCxnSpPr/>
          <p:nvPr/>
        </p:nvCxnSpPr>
        <p:spPr>
          <a:xfrm flipH="1" flipV="1">
            <a:off x="2459499" y="1830118"/>
            <a:ext cx="1611532" cy="1084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0" name="Straight Arrow Connector 89"/>
          <p:cNvCxnSpPr/>
          <p:nvPr/>
        </p:nvCxnSpPr>
        <p:spPr>
          <a:xfrm>
            <a:off x="4835808" y="4128610"/>
            <a:ext cx="214879" cy="14319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76442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8"/>
                                        </p:tgtEl>
                                        <p:attrNameLst>
                                          <p:attrName>style.visibility</p:attrName>
                                        </p:attrNameLst>
                                      </p:cBhvr>
                                      <p:to>
                                        <p:strVal val="visible"/>
                                      </p:to>
                                    </p:set>
                                    <p:animEffect transition="in" filter="wipe(left)">
                                      <p:cBhvr>
                                        <p:cTn id="7" dur="500"/>
                                        <p:tgtEl>
                                          <p:spTgt spid="88"/>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89"/>
                                        </p:tgtEl>
                                        <p:attrNameLst>
                                          <p:attrName>style.visibility</p:attrName>
                                        </p:attrNameLst>
                                      </p:cBhvr>
                                      <p:to>
                                        <p:strVal val="visible"/>
                                      </p:to>
                                    </p:set>
                                    <p:animEffect transition="in" filter="wipe(left)">
                                      <p:cBhvr>
                                        <p:cTn id="10" dur="500"/>
                                        <p:tgtEl>
                                          <p:spTgt spid="8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grpId="1" nodeType="clickEffect">
                                  <p:stCondLst>
                                    <p:cond delay="0"/>
                                  </p:stCondLst>
                                  <p:childTnLst>
                                    <p:animEffect transition="out" filter="fade">
                                      <p:cBhvr>
                                        <p:cTn id="14" dur="500"/>
                                        <p:tgtEl>
                                          <p:spTgt spid="88"/>
                                        </p:tgtEl>
                                      </p:cBhvr>
                                    </p:animEffect>
                                    <p:set>
                                      <p:cBhvr>
                                        <p:cTn id="15" dur="1" fill="hold">
                                          <p:stCondLst>
                                            <p:cond delay="499"/>
                                          </p:stCondLst>
                                        </p:cTn>
                                        <p:tgtEl>
                                          <p:spTgt spid="88"/>
                                        </p:tgtEl>
                                        <p:attrNameLst>
                                          <p:attrName>style.visibility</p:attrName>
                                        </p:attrNameLst>
                                      </p:cBhvr>
                                      <p:to>
                                        <p:strVal val="hidden"/>
                                      </p:to>
                                    </p:set>
                                  </p:childTnLst>
                                </p:cTn>
                              </p:par>
                            </p:childTnLst>
                          </p:cTn>
                        </p:par>
                        <p:par>
                          <p:cTn id="16" fill="hold">
                            <p:stCondLst>
                              <p:cond delay="500"/>
                            </p:stCondLst>
                            <p:childTnLst>
                              <p:par>
                                <p:cTn id="17" presetID="22" presetClass="entr" presetSubtype="8" fill="hold" grpId="0" nodeType="afterEffect">
                                  <p:stCondLst>
                                    <p:cond delay="0"/>
                                  </p:stCondLst>
                                  <p:childTnLst>
                                    <p:set>
                                      <p:cBhvr>
                                        <p:cTn id="18" dur="1" fill="hold">
                                          <p:stCondLst>
                                            <p:cond delay="0"/>
                                          </p:stCondLst>
                                        </p:cTn>
                                        <p:tgtEl>
                                          <p:spTgt spid="93"/>
                                        </p:tgtEl>
                                        <p:attrNameLst>
                                          <p:attrName>style.visibility</p:attrName>
                                        </p:attrNameLst>
                                      </p:cBhvr>
                                      <p:to>
                                        <p:strVal val="visible"/>
                                      </p:to>
                                    </p:set>
                                    <p:animEffect transition="in" filter="wipe(left)">
                                      <p:cBhvr>
                                        <p:cTn id="19" dur="500"/>
                                        <p:tgtEl>
                                          <p:spTgt spid="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 grpId="0"/>
      <p:bldP spid="88" grpId="0"/>
      <p:bldP spid="88" grpId="1"/>
      <p:bldP spid="89" grpId="0"/>
    </p:bldLst>
  </p:timing>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Mathematical Representation</a:t>
            </a:r>
          </a:p>
        </p:txBody>
      </p:sp>
      <p:sp>
        <p:nvSpPr>
          <p:cNvPr id="4" name="Footer Placeholder 3"/>
          <p:cNvSpPr>
            <a:spLocks noGrp="1"/>
          </p:cNvSpPr>
          <p:nvPr>
            <p:ph type="ftr" sz="quarter" idx="11"/>
          </p:nvPr>
        </p:nvSpPr>
        <p:spPr/>
        <p:txBody>
          <a:bodyPr/>
          <a:lstStyle/>
          <a:p>
            <a:r>
              <a:rPr lang="en-SG" dirty="0"/>
              <a:t>SYPT 2020</a:t>
            </a:r>
          </a:p>
        </p:txBody>
      </p:sp>
      <p:sp>
        <p:nvSpPr>
          <p:cNvPr id="5" name="Slide Number Placeholder 4"/>
          <p:cNvSpPr>
            <a:spLocks noGrp="1"/>
          </p:cNvSpPr>
          <p:nvPr>
            <p:ph type="sldNum" sz="quarter" idx="4"/>
          </p:nvPr>
        </p:nvSpPr>
        <p:spPr/>
        <p:txBody>
          <a:bodyPr/>
          <a:lstStyle/>
          <a:p>
            <a:fld id="{D524B6CE-5D57-4459-A907-3F1D5BE11E1F}" type="slidenum">
              <a:rPr lang="en-SG" smtClean="0">
                <a:solidFill>
                  <a:prstClr val="black"/>
                </a:solidFill>
              </a:rPr>
              <a:pPr/>
              <a:t>69</a:t>
            </a:fld>
            <a:endParaRPr lang="en-SG" dirty="0">
              <a:solidFill>
                <a:prstClr val="black"/>
              </a:solidFill>
            </a:endParaRPr>
          </a:p>
        </p:txBody>
      </p:sp>
      <mc:AlternateContent xmlns:mc="http://schemas.openxmlformats.org/markup-compatibility/2006" xmlns:a14="http://schemas.microsoft.com/office/drawing/2010/main">
        <mc:Choice Requires="a14">
          <p:sp>
            <p:nvSpPr>
              <p:cNvPr id="22" name="TextBox 21"/>
              <p:cNvSpPr txBox="1"/>
              <p:nvPr/>
            </p:nvSpPr>
            <p:spPr>
              <a:xfrm>
                <a:off x="3943862" y="1702881"/>
                <a:ext cx="4785349" cy="871201"/>
              </a:xfrm>
              <a:prstGeom prst="rect">
                <a:avLst/>
              </a:prstGeom>
              <a:solidFill>
                <a:srgbClr val="FFC524">
                  <a:alpha val="73000"/>
                </a:srgbClr>
              </a:solidFill>
              <a:ln w="38100">
                <a:solidFill>
                  <a:schemeClr val="tx1"/>
                </a:solid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𝐴</m:t>
                      </m:r>
                      <m:r>
                        <a:rPr lang="en-US" i="1" dirty="0" smtClean="0">
                          <a:latin typeface="Cambria Math" panose="02040503050406030204" pitchFamily="18" charset="0"/>
                        </a:rPr>
                        <m:t>=</m:t>
                      </m:r>
                      <m:f>
                        <m:fPr>
                          <m:ctrlPr>
                            <a:rPr lang="en-US" i="1" dirty="0" smtClean="0">
                              <a:latin typeface="Cambria Math" panose="02040503050406030204" pitchFamily="18" charset="0"/>
                            </a:rPr>
                          </m:ctrlPr>
                        </m:fPr>
                        <m:num>
                          <m:r>
                            <a:rPr lang="en-US" b="0" i="1" dirty="0" smtClean="0">
                              <a:latin typeface="Cambria Math" panose="02040503050406030204" pitchFamily="18" charset="0"/>
                            </a:rPr>
                            <m:t>1</m:t>
                          </m:r>
                        </m:num>
                        <m:den>
                          <m:rad>
                            <m:radPr>
                              <m:degHide m:val="on"/>
                              <m:ctrlPr>
                                <a:rPr lang="en-US" i="1" dirty="0" smtClean="0">
                                  <a:latin typeface="Cambria Math" panose="02040503050406030204" pitchFamily="18" charset="0"/>
                                </a:rPr>
                              </m:ctrlPr>
                            </m:radPr>
                            <m:deg/>
                            <m:e>
                              <m:r>
                                <a:rPr lang="en-US" b="0" i="1" dirty="0" smtClean="0">
                                  <a:latin typeface="Cambria Math" panose="02040503050406030204" pitchFamily="18" charset="0"/>
                                </a:rPr>
                                <m:t>𝑁</m:t>
                              </m:r>
                            </m:e>
                          </m:rad>
                        </m:den>
                      </m:f>
                      <m:nary>
                        <m:naryPr>
                          <m:chr m:val="∑"/>
                          <m:ctrlPr>
                            <a:rPr lang="en-US" i="1" dirty="0" smtClean="0">
                              <a:latin typeface="Cambria Math" panose="02040503050406030204" pitchFamily="18" charset="0"/>
                            </a:rPr>
                          </m:ctrlPr>
                        </m:naryPr>
                        <m:sub>
                          <m:r>
                            <m:rPr>
                              <m:brk m:alnAt="23"/>
                            </m:rPr>
                            <a:rPr lang="en-US" b="0" i="1" dirty="0" smtClean="0">
                              <a:latin typeface="Cambria Math" panose="02040503050406030204" pitchFamily="18" charset="0"/>
                            </a:rPr>
                            <m:t>𝑛</m:t>
                          </m:r>
                          <m:r>
                            <a:rPr lang="en-US" b="0" i="1" dirty="0" smtClean="0">
                              <a:latin typeface="Cambria Math" panose="02040503050406030204" pitchFamily="18" charset="0"/>
                            </a:rPr>
                            <m:t>=1</m:t>
                          </m:r>
                        </m:sub>
                        <m:sup>
                          <m:r>
                            <a:rPr lang="en-US" b="0" i="1" dirty="0" smtClean="0">
                              <a:latin typeface="Cambria Math" panose="02040503050406030204" pitchFamily="18" charset="0"/>
                            </a:rPr>
                            <m:t>𝑁</m:t>
                          </m:r>
                        </m:sup>
                        <m:e>
                          <m:sSub>
                            <m:sSubPr>
                              <m:ctrlPr>
                                <a:rPr lang="en-US" i="1" dirty="0">
                                  <a:latin typeface="Cambria Math" panose="02040503050406030204" pitchFamily="18" charset="0"/>
                                </a:rPr>
                              </m:ctrlPr>
                            </m:sSubPr>
                            <m:e>
                              <m:r>
                                <a:rPr lang="en-US" i="1" dirty="0">
                                  <a:latin typeface="Cambria Math" panose="02040503050406030204" pitchFamily="18" charset="0"/>
                                </a:rPr>
                                <m:t>𝑎</m:t>
                              </m:r>
                            </m:e>
                            <m:sub>
                              <m:r>
                                <a:rPr lang="en-US" i="1" dirty="0">
                                  <a:latin typeface="Cambria Math" panose="02040503050406030204" pitchFamily="18" charset="0"/>
                                </a:rPr>
                                <m:t>𝑛</m:t>
                              </m:r>
                            </m:sub>
                          </m:sSub>
                          <m:sSup>
                            <m:sSupPr>
                              <m:ctrlPr>
                                <a:rPr lang="en-US" b="0" i="1" dirty="0" smtClean="0">
                                  <a:latin typeface="Cambria Math" panose="02040503050406030204" pitchFamily="18" charset="0"/>
                                </a:rPr>
                              </m:ctrlPr>
                            </m:sSupPr>
                            <m:e>
                              <m:r>
                                <a:rPr lang="en-US" b="0" i="1" dirty="0" smtClean="0">
                                  <a:latin typeface="Cambria Math" panose="02040503050406030204" pitchFamily="18" charset="0"/>
                                </a:rPr>
                                <m:t>𝑒</m:t>
                              </m:r>
                            </m:e>
                            <m:sup>
                              <m:r>
                                <a:rPr lang="en-US" b="0" i="1" dirty="0" smtClean="0">
                                  <a:latin typeface="Cambria Math" panose="02040503050406030204" pitchFamily="18" charset="0"/>
                                </a:rPr>
                                <m:t>𝑗</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ea typeface="Cambria Math" panose="02040503050406030204" pitchFamily="18" charset="0"/>
                                    </a:rPr>
                                    <m:t>𝜃</m:t>
                                  </m:r>
                                </m:e>
                                <m:sub>
                                  <m:r>
                                    <a:rPr lang="en-US" b="0" i="1" dirty="0" smtClean="0">
                                      <a:latin typeface="Cambria Math" panose="02040503050406030204" pitchFamily="18" charset="0"/>
                                    </a:rPr>
                                    <m:t>𝑛</m:t>
                                  </m:r>
                                </m:sub>
                              </m:sSub>
                            </m:sup>
                          </m:sSup>
                          <m:r>
                            <m:rPr>
                              <m:nor/>
                            </m:rPr>
                            <a:rPr lang="en-US" i="1" dirty="0" smtClean="0"/>
                            <m:t> </m:t>
                          </m:r>
                        </m:e>
                      </m:nary>
                    </m:oMath>
                  </m:oMathPara>
                </a14:m>
                <a:endParaRPr lang="en-US" i="1" dirty="0"/>
              </a:p>
            </p:txBody>
          </p:sp>
        </mc:Choice>
        <mc:Fallback xmlns="">
          <p:sp>
            <p:nvSpPr>
              <p:cNvPr id="22" name="TextBox 21"/>
              <p:cNvSpPr txBox="1">
                <a:spLocks noRot="1" noChangeAspect="1" noMove="1" noResize="1" noEditPoints="1" noAdjustHandles="1" noChangeArrowheads="1" noChangeShapeType="1" noTextEdit="1"/>
              </p:cNvSpPr>
              <p:nvPr/>
            </p:nvSpPr>
            <p:spPr>
              <a:xfrm>
                <a:off x="3943862" y="1702881"/>
                <a:ext cx="4785349" cy="871201"/>
              </a:xfrm>
              <a:prstGeom prst="rect">
                <a:avLst/>
              </a:prstGeom>
              <a:blipFill>
                <a:blip r:embed="rId3"/>
                <a:stretch>
                  <a:fillRect/>
                </a:stretch>
              </a:blipFill>
              <a:ln w="38100">
                <a:solidFill>
                  <a:schemeClr val="tx1"/>
                </a:solidFill>
              </a:ln>
            </p:spPr>
            <p:txBody>
              <a:bodyPr/>
              <a:lstStyle/>
              <a:p>
                <a:r>
                  <a:rPr lang="en-US">
                    <a:noFill/>
                  </a:rPr>
                  <a:t> </a:t>
                </a:r>
              </a:p>
            </p:txBody>
          </p:sp>
        </mc:Fallback>
      </mc:AlternateContent>
      <p:sp>
        <p:nvSpPr>
          <p:cNvPr id="23" name="Rectangle 22"/>
          <p:cNvSpPr/>
          <p:nvPr/>
        </p:nvSpPr>
        <p:spPr>
          <a:xfrm>
            <a:off x="957844" y="1758964"/>
            <a:ext cx="2363326" cy="614519"/>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tx1"/>
                </a:solidFill>
              </a:rPr>
              <a:t>Complex Representation of Random Phasor Sum</a:t>
            </a:r>
          </a:p>
        </p:txBody>
      </p:sp>
      <mc:AlternateContent xmlns:mc="http://schemas.openxmlformats.org/markup-compatibility/2006" xmlns:a14="http://schemas.microsoft.com/office/drawing/2010/main">
        <mc:Choice Requires="a14">
          <p:sp>
            <p:nvSpPr>
              <p:cNvPr id="26" name="TextBox 25"/>
              <p:cNvSpPr txBox="1"/>
              <p:nvPr/>
            </p:nvSpPr>
            <p:spPr>
              <a:xfrm>
                <a:off x="3943862" y="3019159"/>
                <a:ext cx="4785349" cy="871201"/>
              </a:xfrm>
              <a:prstGeom prst="rect">
                <a:avLst/>
              </a:prstGeom>
              <a:solidFill>
                <a:srgbClr val="FFC524">
                  <a:alpha val="73000"/>
                </a:srgbClr>
              </a:solidFill>
              <a:ln w="38100">
                <a:solidFill>
                  <a:schemeClr val="tx1"/>
                </a:solid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𝑅</m:t>
                      </m:r>
                      <m:r>
                        <a:rPr lang="en-US" i="1" dirty="0" smtClean="0">
                          <a:latin typeface="Cambria Math" panose="02040503050406030204" pitchFamily="18" charset="0"/>
                        </a:rPr>
                        <m:t>=</m:t>
                      </m:r>
                      <m:r>
                        <a:rPr lang="en-US" b="0" i="1" dirty="0" smtClean="0">
                          <a:latin typeface="Cambria Math" panose="02040503050406030204" pitchFamily="18" charset="0"/>
                        </a:rPr>
                        <m:t>𝑅𝑒</m:t>
                      </m:r>
                      <m:d>
                        <m:dPr>
                          <m:begChr m:val="["/>
                          <m:endChr m:val="}"/>
                          <m:ctrlPr>
                            <a:rPr lang="en-US" b="0" i="1" dirty="0" smtClean="0">
                              <a:latin typeface="Cambria Math" panose="02040503050406030204" pitchFamily="18" charset="0"/>
                            </a:rPr>
                          </m:ctrlPr>
                        </m:dPr>
                        <m:e>
                          <m:r>
                            <a:rPr lang="en-US" b="0" i="1" dirty="0" smtClean="0">
                              <a:latin typeface="Cambria Math" panose="02040503050406030204" pitchFamily="18" charset="0"/>
                            </a:rPr>
                            <m:t>𝐴</m:t>
                          </m:r>
                        </m:e>
                      </m:d>
                      <m:r>
                        <a:rPr lang="en-US" b="0" i="1" dirty="0" smtClean="0">
                          <a:latin typeface="Cambria Math" panose="02040503050406030204" pitchFamily="18" charset="0"/>
                        </a:rPr>
                        <m:t>=</m:t>
                      </m:r>
                      <m:f>
                        <m:fPr>
                          <m:ctrlPr>
                            <a:rPr lang="en-US" i="1" dirty="0">
                              <a:latin typeface="Cambria Math" panose="02040503050406030204" pitchFamily="18" charset="0"/>
                            </a:rPr>
                          </m:ctrlPr>
                        </m:fPr>
                        <m:num>
                          <m:r>
                            <a:rPr lang="en-US" i="1" dirty="0">
                              <a:latin typeface="Cambria Math" panose="02040503050406030204" pitchFamily="18" charset="0"/>
                            </a:rPr>
                            <m:t>1</m:t>
                          </m:r>
                        </m:num>
                        <m:den>
                          <m:rad>
                            <m:radPr>
                              <m:degHide m:val="on"/>
                              <m:ctrlPr>
                                <a:rPr lang="en-US" i="1" dirty="0">
                                  <a:latin typeface="Cambria Math" panose="02040503050406030204" pitchFamily="18" charset="0"/>
                                </a:rPr>
                              </m:ctrlPr>
                            </m:radPr>
                            <m:deg/>
                            <m:e>
                              <m:r>
                                <a:rPr lang="en-US" i="1" dirty="0">
                                  <a:latin typeface="Cambria Math" panose="02040503050406030204" pitchFamily="18" charset="0"/>
                                </a:rPr>
                                <m:t>𝑁</m:t>
                              </m:r>
                            </m:e>
                          </m:rad>
                        </m:den>
                      </m:f>
                      <m:nary>
                        <m:naryPr>
                          <m:chr m:val="∑"/>
                          <m:ctrlPr>
                            <a:rPr lang="en-US" i="1" dirty="0">
                              <a:latin typeface="Cambria Math" panose="02040503050406030204" pitchFamily="18" charset="0"/>
                            </a:rPr>
                          </m:ctrlPr>
                        </m:naryPr>
                        <m:sub>
                          <m:r>
                            <m:rPr>
                              <m:brk m:alnAt="23"/>
                            </m:rPr>
                            <a:rPr lang="en-US" i="1" dirty="0">
                              <a:latin typeface="Cambria Math" panose="02040503050406030204" pitchFamily="18" charset="0"/>
                            </a:rPr>
                            <m:t>𝑛</m:t>
                          </m:r>
                          <m:r>
                            <a:rPr lang="en-US" i="1" dirty="0">
                              <a:latin typeface="Cambria Math" panose="02040503050406030204" pitchFamily="18" charset="0"/>
                            </a:rPr>
                            <m:t>=1</m:t>
                          </m:r>
                        </m:sub>
                        <m:sup>
                          <m:r>
                            <a:rPr lang="en-US" i="1" dirty="0">
                              <a:latin typeface="Cambria Math" panose="02040503050406030204" pitchFamily="18" charset="0"/>
                            </a:rPr>
                            <m:t>𝑁</m:t>
                          </m:r>
                        </m:sup>
                        <m:e>
                          <m:sSub>
                            <m:sSubPr>
                              <m:ctrlPr>
                                <a:rPr lang="en-US" i="1" dirty="0">
                                  <a:latin typeface="Cambria Math" panose="02040503050406030204" pitchFamily="18" charset="0"/>
                                </a:rPr>
                              </m:ctrlPr>
                            </m:sSubPr>
                            <m:e>
                              <m:r>
                                <a:rPr lang="en-US" i="1" dirty="0">
                                  <a:latin typeface="Cambria Math" panose="02040503050406030204" pitchFamily="18" charset="0"/>
                                </a:rPr>
                                <m:t>𝑎</m:t>
                              </m:r>
                            </m:e>
                            <m:sub>
                              <m:r>
                                <a:rPr lang="en-US" i="1" dirty="0">
                                  <a:latin typeface="Cambria Math" panose="02040503050406030204" pitchFamily="18" charset="0"/>
                                </a:rPr>
                                <m:t>𝑛</m:t>
                              </m:r>
                            </m:sub>
                          </m:sSub>
                          <m:r>
                            <a:rPr lang="en-US" b="0" i="1" dirty="0" smtClean="0">
                              <a:latin typeface="Cambria Math" panose="02040503050406030204" pitchFamily="18" charset="0"/>
                            </a:rPr>
                            <m:t>𝑐𝑜𝑠</m:t>
                          </m:r>
                          <m:sSub>
                            <m:sSubPr>
                              <m:ctrlPr>
                                <a:rPr lang="en-US" b="0" i="1" dirty="0" smtClean="0">
                                  <a:latin typeface="Cambria Math" panose="02040503050406030204" pitchFamily="18" charset="0"/>
                                  <a:ea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m:t>
                              </m:r>
                            </m:e>
                            <m:sub>
                              <m:r>
                                <a:rPr lang="en-US" b="0" i="1" dirty="0" smtClean="0">
                                  <a:latin typeface="Cambria Math" panose="02040503050406030204" pitchFamily="18" charset="0"/>
                                  <a:ea typeface="Cambria Math" panose="02040503050406030204" pitchFamily="18" charset="0"/>
                                </a:rPr>
                                <m:t>𝑛</m:t>
                              </m:r>
                            </m:sub>
                          </m:sSub>
                          <m:r>
                            <m:rPr>
                              <m:nor/>
                            </m:rPr>
                            <a:rPr lang="en-US" i="1" dirty="0"/>
                            <m:t> </m:t>
                          </m:r>
                        </m:e>
                      </m:nary>
                    </m:oMath>
                  </m:oMathPara>
                </a14:m>
                <a:endParaRPr lang="en-US" i="1" dirty="0"/>
              </a:p>
            </p:txBody>
          </p:sp>
        </mc:Choice>
        <mc:Fallback xmlns="">
          <p:sp>
            <p:nvSpPr>
              <p:cNvPr id="26" name="TextBox 25"/>
              <p:cNvSpPr txBox="1">
                <a:spLocks noRot="1" noChangeAspect="1" noMove="1" noResize="1" noEditPoints="1" noAdjustHandles="1" noChangeArrowheads="1" noChangeShapeType="1" noTextEdit="1"/>
              </p:cNvSpPr>
              <p:nvPr/>
            </p:nvSpPr>
            <p:spPr>
              <a:xfrm>
                <a:off x="3943862" y="3019159"/>
                <a:ext cx="4785349" cy="871201"/>
              </a:xfrm>
              <a:prstGeom prst="rect">
                <a:avLst/>
              </a:prstGeom>
              <a:blipFill>
                <a:blip r:embed="rId4"/>
                <a:stretch>
                  <a:fillRect/>
                </a:stretch>
              </a:blipFill>
              <a:ln w="381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p:cNvSpPr txBox="1"/>
              <p:nvPr/>
            </p:nvSpPr>
            <p:spPr>
              <a:xfrm>
                <a:off x="3943862" y="4467802"/>
                <a:ext cx="4785349" cy="871201"/>
              </a:xfrm>
              <a:prstGeom prst="rect">
                <a:avLst/>
              </a:prstGeom>
              <a:solidFill>
                <a:srgbClr val="FFC524">
                  <a:alpha val="73000"/>
                </a:srgbClr>
              </a:solidFill>
              <a:ln w="38100">
                <a:solidFill>
                  <a:schemeClr val="tx1"/>
                </a:solid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𝐼</m:t>
                      </m:r>
                      <m:r>
                        <a:rPr lang="en-US" i="1" dirty="0" smtClean="0">
                          <a:latin typeface="Cambria Math" panose="02040503050406030204" pitchFamily="18" charset="0"/>
                        </a:rPr>
                        <m:t>=</m:t>
                      </m:r>
                      <m:r>
                        <a:rPr lang="en-US" b="0" i="1" dirty="0" smtClean="0">
                          <a:latin typeface="Cambria Math" panose="02040503050406030204" pitchFamily="18" charset="0"/>
                        </a:rPr>
                        <m:t>𝐼𝑚</m:t>
                      </m:r>
                      <m:d>
                        <m:dPr>
                          <m:begChr m:val="["/>
                          <m:endChr m:val="}"/>
                          <m:ctrlPr>
                            <a:rPr lang="en-US" b="0" i="1" dirty="0" smtClean="0">
                              <a:latin typeface="Cambria Math" panose="02040503050406030204" pitchFamily="18" charset="0"/>
                            </a:rPr>
                          </m:ctrlPr>
                        </m:dPr>
                        <m:e>
                          <m:r>
                            <a:rPr lang="en-US" b="0" i="1" dirty="0" smtClean="0">
                              <a:latin typeface="Cambria Math" panose="02040503050406030204" pitchFamily="18" charset="0"/>
                            </a:rPr>
                            <m:t>𝐴</m:t>
                          </m:r>
                        </m:e>
                      </m:d>
                      <m:r>
                        <a:rPr lang="en-US" b="0" i="1" dirty="0" smtClean="0">
                          <a:latin typeface="Cambria Math" panose="02040503050406030204" pitchFamily="18" charset="0"/>
                        </a:rPr>
                        <m:t>=</m:t>
                      </m:r>
                      <m:f>
                        <m:fPr>
                          <m:ctrlPr>
                            <a:rPr lang="en-US" i="1" dirty="0">
                              <a:latin typeface="Cambria Math" panose="02040503050406030204" pitchFamily="18" charset="0"/>
                            </a:rPr>
                          </m:ctrlPr>
                        </m:fPr>
                        <m:num>
                          <m:r>
                            <a:rPr lang="en-US" i="1" dirty="0">
                              <a:latin typeface="Cambria Math" panose="02040503050406030204" pitchFamily="18" charset="0"/>
                            </a:rPr>
                            <m:t>1</m:t>
                          </m:r>
                        </m:num>
                        <m:den>
                          <m:rad>
                            <m:radPr>
                              <m:degHide m:val="on"/>
                              <m:ctrlPr>
                                <a:rPr lang="en-US" i="1" dirty="0">
                                  <a:latin typeface="Cambria Math" panose="02040503050406030204" pitchFamily="18" charset="0"/>
                                </a:rPr>
                              </m:ctrlPr>
                            </m:radPr>
                            <m:deg/>
                            <m:e>
                              <m:r>
                                <a:rPr lang="en-US" i="1" dirty="0">
                                  <a:latin typeface="Cambria Math" panose="02040503050406030204" pitchFamily="18" charset="0"/>
                                </a:rPr>
                                <m:t>𝑁</m:t>
                              </m:r>
                            </m:e>
                          </m:rad>
                        </m:den>
                      </m:f>
                      <m:nary>
                        <m:naryPr>
                          <m:chr m:val="∑"/>
                          <m:ctrlPr>
                            <a:rPr lang="en-US" i="1" dirty="0">
                              <a:latin typeface="Cambria Math" panose="02040503050406030204" pitchFamily="18" charset="0"/>
                            </a:rPr>
                          </m:ctrlPr>
                        </m:naryPr>
                        <m:sub>
                          <m:r>
                            <m:rPr>
                              <m:brk m:alnAt="23"/>
                            </m:rPr>
                            <a:rPr lang="en-US" i="1" dirty="0">
                              <a:latin typeface="Cambria Math" panose="02040503050406030204" pitchFamily="18" charset="0"/>
                            </a:rPr>
                            <m:t>𝑛</m:t>
                          </m:r>
                          <m:r>
                            <a:rPr lang="en-US" i="1" dirty="0">
                              <a:latin typeface="Cambria Math" panose="02040503050406030204" pitchFamily="18" charset="0"/>
                            </a:rPr>
                            <m:t>=1</m:t>
                          </m:r>
                        </m:sub>
                        <m:sup>
                          <m:r>
                            <a:rPr lang="en-US" i="1" dirty="0">
                              <a:latin typeface="Cambria Math" panose="02040503050406030204" pitchFamily="18" charset="0"/>
                            </a:rPr>
                            <m:t>𝑁</m:t>
                          </m:r>
                        </m:sup>
                        <m:e>
                          <m:sSub>
                            <m:sSubPr>
                              <m:ctrlPr>
                                <a:rPr lang="en-US" i="1" dirty="0">
                                  <a:latin typeface="Cambria Math" panose="02040503050406030204" pitchFamily="18" charset="0"/>
                                </a:rPr>
                              </m:ctrlPr>
                            </m:sSubPr>
                            <m:e>
                              <m:r>
                                <a:rPr lang="en-US" i="1" dirty="0">
                                  <a:latin typeface="Cambria Math" panose="02040503050406030204" pitchFamily="18" charset="0"/>
                                </a:rPr>
                                <m:t>𝑎</m:t>
                              </m:r>
                            </m:e>
                            <m:sub>
                              <m:r>
                                <a:rPr lang="en-US" i="1" dirty="0">
                                  <a:latin typeface="Cambria Math" panose="02040503050406030204" pitchFamily="18" charset="0"/>
                                </a:rPr>
                                <m:t>𝑛</m:t>
                              </m:r>
                            </m:sub>
                          </m:sSub>
                          <m:r>
                            <a:rPr lang="en-US" b="0" i="1" dirty="0" smtClean="0">
                              <a:latin typeface="Cambria Math" panose="02040503050406030204" pitchFamily="18" charset="0"/>
                            </a:rPr>
                            <m:t>𝑠𝑖𝑛</m:t>
                          </m:r>
                          <m:sSub>
                            <m:sSubPr>
                              <m:ctrlPr>
                                <a:rPr lang="en-US" b="0" i="1" dirty="0" smtClean="0">
                                  <a:latin typeface="Cambria Math" panose="02040503050406030204" pitchFamily="18" charset="0"/>
                                  <a:ea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m:t>
                              </m:r>
                            </m:e>
                            <m:sub>
                              <m:r>
                                <a:rPr lang="en-US" b="0" i="1" dirty="0" smtClean="0">
                                  <a:latin typeface="Cambria Math" panose="02040503050406030204" pitchFamily="18" charset="0"/>
                                  <a:ea typeface="Cambria Math" panose="02040503050406030204" pitchFamily="18" charset="0"/>
                                </a:rPr>
                                <m:t>𝑛</m:t>
                              </m:r>
                            </m:sub>
                          </m:sSub>
                          <m:r>
                            <m:rPr>
                              <m:nor/>
                            </m:rPr>
                            <a:rPr lang="en-US" i="1" dirty="0"/>
                            <m:t> </m:t>
                          </m:r>
                        </m:e>
                      </m:nary>
                    </m:oMath>
                  </m:oMathPara>
                </a14:m>
                <a:endParaRPr lang="en-US" i="1" dirty="0"/>
              </a:p>
            </p:txBody>
          </p:sp>
        </mc:Choice>
        <mc:Fallback xmlns="">
          <p:sp>
            <p:nvSpPr>
              <p:cNvPr id="27" name="TextBox 26"/>
              <p:cNvSpPr txBox="1">
                <a:spLocks noRot="1" noChangeAspect="1" noMove="1" noResize="1" noEditPoints="1" noAdjustHandles="1" noChangeArrowheads="1" noChangeShapeType="1" noTextEdit="1"/>
              </p:cNvSpPr>
              <p:nvPr/>
            </p:nvSpPr>
            <p:spPr>
              <a:xfrm>
                <a:off x="3943862" y="4467802"/>
                <a:ext cx="4785349" cy="871201"/>
              </a:xfrm>
              <a:prstGeom prst="rect">
                <a:avLst/>
              </a:prstGeom>
              <a:blipFill>
                <a:blip r:embed="rId5"/>
                <a:stretch>
                  <a:fillRect/>
                </a:stretch>
              </a:blipFill>
              <a:ln w="38100">
                <a:solidFill>
                  <a:schemeClr val="tx1"/>
                </a:solidFill>
              </a:ln>
            </p:spPr>
            <p:txBody>
              <a:bodyPr/>
              <a:lstStyle/>
              <a:p>
                <a:r>
                  <a:rPr lang="en-US">
                    <a:noFill/>
                  </a:rPr>
                  <a:t> </a:t>
                </a:r>
              </a:p>
            </p:txBody>
          </p:sp>
        </mc:Fallback>
      </mc:AlternateContent>
      <p:sp>
        <p:nvSpPr>
          <p:cNvPr id="28" name="Rectangle 27"/>
          <p:cNvSpPr/>
          <p:nvPr/>
        </p:nvSpPr>
        <p:spPr>
          <a:xfrm>
            <a:off x="975286" y="3073810"/>
            <a:ext cx="2363326" cy="688214"/>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tx1"/>
                </a:solidFill>
              </a:rPr>
              <a:t>Real Component of A</a:t>
            </a:r>
          </a:p>
        </p:txBody>
      </p:sp>
      <p:sp>
        <p:nvSpPr>
          <p:cNvPr id="29" name="Rectangle 28"/>
          <p:cNvSpPr/>
          <p:nvPr/>
        </p:nvSpPr>
        <p:spPr>
          <a:xfrm>
            <a:off x="957844" y="4437843"/>
            <a:ext cx="2363326" cy="688214"/>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tx1"/>
                </a:solidFill>
              </a:rPr>
              <a:t>Imaginary Component of A</a:t>
            </a:r>
          </a:p>
        </p:txBody>
      </p:sp>
    </p:spTree>
    <p:extLst>
      <p:ext uri="{BB962C8B-B14F-4D97-AF65-F5344CB8AC3E}">
        <p14:creationId xmlns:p14="http://schemas.microsoft.com/office/powerpoint/2010/main" val="186654935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down)">
                                      <p:cBhvr>
                                        <p:cTn id="7" dur="500"/>
                                        <p:tgtEl>
                                          <p:spTgt spid="22"/>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wipe(down)">
                                      <p:cBhvr>
                                        <p:cTn id="10" dur="500"/>
                                        <p:tgtEl>
                                          <p:spTgt spid="23"/>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wipe(down)">
                                      <p:cBhvr>
                                        <p:cTn id="13" dur="500"/>
                                        <p:tgtEl>
                                          <p:spTgt spid="26"/>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wipe(down)">
                                      <p:cBhvr>
                                        <p:cTn id="16" dur="500"/>
                                        <p:tgtEl>
                                          <p:spTgt spid="27"/>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animEffect transition="in" filter="wipe(down)">
                                      <p:cBhvr>
                                        <p:cTn id="19" dur="500"/>
                                        <p:tgtEl>
                                          <p:spTgt spid="28"/>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wipe(down)">
                                      <p:cBhvr>
                                        <p:cTn id="22"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6" grpId="0" animBg="1"/>
      <p:bldP spid="27" grpId="0" animBg="1"/>
      <p:bldP spid="28" grpId="0" animBg="1"/>
      <p:bldP spid="29"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A3EB4A3A-F43B-49DB-B69A-A2231726C5EB}"/>
              </a:ext>
            </a:extLst>
          </p:cNvPr>
          <p:cNvSpPr>
            <a:spLocks noGrp="1"/>
          </p:cNvSpPr>
          <p:nvPr>
            <p:ph type="ftr" sz="quarter" idx="10"/>
          </p:nvPr>
        </p:nvSpPr>
        <p:spPr/>
        <p:txBody>
          <a:bodyPr/>
          <a:lstStyle/>
          <a:p>
            <a:r>
              <a:rPr lang="en-SG" dirty="0"/>
              <a:t>SYPT 2020</a:t>
            </a:r>
          </a:p>
        </p:txBody>
      </p:sp>
      <p:sp>
        <p:nvSpPr>
          <p:cNvPr id="4" name="Slide Number Placeholder 3">
            <a:extLst>
              <a:ext uri="{FF2B5EF4-FFF2-40B4-BE49-F238E27FC236}">
                <a16:creationId xmlns:a16="http://schemas.microsoft.com/office/drawing/2014/main" id="{2D123F4D-CA8B-47E3-B102-BA8FC3BF9C8E}"/>
              </a:ext>
            </a:extLst>
          </p:cNvPr>
          <p:cNvSpPr>
            <a:spLocks noGrp="1"/>
          </p:cNvSpPr>
          <p:nvPr>
            <p:ph type="sldNum" sz="quarter" idx="11"/>
          </p:nvPr>
        </p:nvSpPr>
        <p:spPr/>
        <p:txBody>
          <a:bodyPr/>
          <a:lstStyle/>
          <a:p>
            <a:fld id="{6FB55397-3576-4B12-B4D8-3E370C504D99}" type="slidenum">
              <a:rPr lang="en-SG" smtClean="0"/>
              <a:t>7</a:t>
            </a:fld>
            <a:endParaRPr lang="en-SG"/>
          </a:p>
        </p:txBody>
      </p:sp>
      <p:sp>
        <p:nvSpPr>
          <p:cNvPr id="5" name="Title 4">
            <a:extLst>
              <a:ext uri="{FF2B5EF4-FFF2-40B4-BE49-F238E27FC236}">
                <a16:creationId xmlns:a16="http://schemas.microsoft.com/office/drawing/2014/main" id="{0E946EDD-3FAC-4A74-8D2F-FCD9F44FAF13}"/>
              </a:ext>
            </a:extLst>
          </p:cNvPr>
          <p:cNvSpPr>
            <a:spLocks noGrp="1"/>
          </p:cNvSpPr>
          <p:nvPr>
            <p:ph type="title"/>
          </p:nvPr>
        </p:nvSpPr>
        <p:spPr>
          <a:xfrm>
            <a:off x="628650" y="3110010"/>
            <a:ext cx="7886700" cy="1325563"/>
          </a:xfrm>
        </p:spPr>
        <p:txBody>
          <a:bodyPr>
            <a:normAutofit/>
          </a:bodyPr>
          <a:lstStyle/>
          <a:p>
            <a:r>
              <a:rPr lang="en-SG" sz="4400" dirty="0"/>
              <a:t>Introduction</a:t>
            </a:r>
          </a:p>
        </p:txBody>
      </p:sp>
      <p:sp>
        <p:nvSpPr>
          <p:cNvPr id="6" name="Text Placeholder 2">
            <a:extLst>
              <a:ext uri="{FF2B5EF4-FFF2-40B4-BE49-F238E27FC236}">
                <a16:creationId xmlns:a16="http://schemas.microsoft.com/office/drawing/2014/main" id="{12E88A84-2E20-47B5-A20B-392A1BF842AC}"/>
              </a:ext>
            </a:extLst>
          </p:cNvPr>
          <p:cNvSpPr txBox="1">
            <a:spLocks/>
          </p:cNvSpPr>
          <p:nvPr/>
        </p:nvSpPr>
        <p:spPr>
          <a:xfrm>
            <a:off x="628650" y="4094168"/>
            <a:ext cx="7886700" cy="1500187"/>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400" kern="1200">
                <a:solidFill>
                  <a:schemeClr val="tx2"/>
                </a:solidFill>
                <a:latin typeface="+mn-lt"/>
                <a:ea typeface="+mn-ea"/>
                <a:cs typeface="Segoe UI" panose="020B0502040204020203"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2000" kern="1200">
                <a:solidFill>
                  <a:schemeClr val="tx2"/>
                </a:solidFill>
                <a:latin typeface="+mn-lt"/>
                <a:ea typeface="+mn-ea"/>
                <a:cs typeface="Segoe UI" panose="020B0502040204020203"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600" kern="1200">
                <a:solidFill>
                  <a:schemeClr val="tx2"/>
                </a:solidFill>
                <a:latin typeface="+mn-lt"/>
                <a:ea typeface="+mn-ea"/>
                <a:cs typeface="Segoe UI" panose="020B0502040204020203"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400" kern="1200">
                <a:solidFill>
                  <a:schemeClr val="tx2"/>
                </a:solidFill>
                <a:latin typeface="+mn-lt"/>
                <a:ea typeface="+mn-ea"/>
                <a:cs typeface="Segoe UI" panose="020B0502040204020203"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400" kern="1200">
                <a:solidFill>
                  <a:schemeClr val="tx2"/>
                </a:solidFill>
                <a:latin typeface="+mn-lt"/>
                <a:ea typeface="+mn-ea"/>
                <a:cs typeface="Segoe UI" panose="020B0502040204020203"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SG" dirty="0"/>
              <a:t>Experimental Setup, Preliminary Observations</a:t>
            </a:r>
          </a:p>
        </p:txBody>
      </p:sp>
    </p:spTree>
    <p:extLst>
      <p:ext uri="{BB962C8B-B14F-4D97-AF65-F5344CB8AC3E}">
        <p14:creationId xmlns:p14="http://schemas.microsoft.com/office/powerpoint/2010/main" val="40838234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Assumptions</a:t>
            </a:r>
          </a:p>
        </p:txBody>
      </p:sp>
      <p:sp>
        <p:nvSpPr>
          <p:cNvPr id="4" name="Footer Placeholder 3"/>
          <p:cNvSpPr>
            <a:spLocks noGrp="1"/>
          </p:cNvSpPr>
          <p:nvPr>
            <p:ph type="ftr" sz="quarter" idx="11"/>
          </p:nvPr>
        </p:nvSpPr>
        <p:spPr/>
        <p:txBody>
          <a:bodyPr/>
          <a:lstStyle/>
          <a:p>
            <a:r>
              <a:rPr lang="en-SG" dirty="0"/>
              <a:t>SYPT 2020</a:t>
            </a:r>
          </a:p>
        </p:txBody>
      </p:sp>
      <p:sp>
        <p:nvSpPr>
          <p:cNvPr id="5" name="Slide Number Placeholder 4"/>
          <p:cNvSpPr>
            <a:spLocks noGrp="1"/>
          </p:cNvSpPr>
          <p:nvPr>
            <p:ph type="sldNum" sz="quarter" idx="4"/>
          </p:nvPr>
        </p:nvSpPr>
        <p:spPr/>
        <p:txBody>
          <a:bodyPr/>
          <a:lstStyle/>
          <a:p>
            <a:fld id="{D524B6CE-5D57-4459-A907-3F1D5BE11E1F}" type="slidenum">
              <a:rPr lang="en-SG" smtClean="0">
                <a:solidFill>
                  <a:prstClr val="black"/>
                </a:solidFill>
              </a:rPr>
              <a:pPr/>
              <a:t>70</a:t>
            </a:fld>
            <a:endParaRPr lang="en-SG" dirty="0">
              <a:solidFill>
                <a:prstClr val="black"/>
              </a:solidFill>
            </a:endParaRPr>
          </a:p>
        </p:txBody>
      </p:sp>
      <mc:AlternateContent xmlns:mc="http://schemas.openxmlformats.org/markup-compatibility/2006" xmlns:a14="http://schemas.microsoft.com/office/drawing/2010/main">
        <mc:Choice Requires="a14">
          <p:sp>
            <p:nvSpPr>
              <p:cNvPr id="28" name="Rectangle 27"/>
              <p:cNvSpPr/>
              <p:nvPr/>
            </p:nvSpPr>
            <p:spPr>
              <a:xfrm>
                <a:off x="628650" y="1508761"/>
                <a:ext cx="7754084" cy="4588888"/>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rPr>
                  <a:t>1. The amplitude</a:t>
                </a:r>
                <a14:m>
                  <m:oMath xmlns:m="http://schemas.openxmlformats.org/officeDocument/2006/math">
                    <m:sSub>
                      <m:sSubPr>
                        <m:ctrlPr>
                          <a:rPr lang="en-US" sz="2000" i="1" dirty="0">
                            <a:solidFill>
                              <a:schemeClr val="tx1"/>
                            </a:solidFill>
                            <a:latin typeface="Cambria Math" panose="02040503050406030204" pitchFamily="18" charset="0"/>
                          </a:rPr>
                        </m:ctrlPr>
                      </m:sSubPr>
                      <m:e>
                        <m:r>
                          <a:rPr lang="en-US" sz="2000" b="0" i="1" dirty="0" smtClean="0">
                            <a:solidFill>
                              <a:schemeClr val="tx1"/>
                            </a:solidFill>
                            <a:latin typeface="Cambria Math" panose="02040503050406030204" pitchFamily="18" charset="0"/>
                          </a:rPr>
                          <m:t> </m:t>
                        </m:r>
                        <m:r>
                          <a:rPr lang="en-US" sz="2000" i="1" dirty="0">
                            <a:solidFill>
                              <a:schemeClr val="tx1"/>
                            </a:solidFill>
                            <a:latin typeface="Cambria Math" panose="02040503050406030204" pitchFamily="18" charset="0"/>
                          </a:rPr>
                          <m:t>𝑎</m:t>
                        </m:r>
                      </m:e>
                      <m:sub>
                        <m:r>
                          <a:rPr lang="en-US" sz="2000" i="1" dirty="0">
                            <a:solidFill>
                              <a:schemeClr val="tx1"/>
                            </a:solidFill>
                            <a:latin typeface="Cambria Math" panose="02040503050406030204" pitchFamily="18" charset="0"/>
                          </a:rPr>
                          <m:t>𝑛</m:t>
                        </m:r>
                      </m:sub>
                    </m:sSub>
                  </m:oMath>
                </a14:m>
                <a:r>
                  <a:rPr lang="en-US" sz="2000" dirty="0">
                    <a:solidFill>
                      <a:schemeClr val="tx1"/>
                    </a:solidFill>
                  </a:rPr>
                  <a:t> and phases</a:t>
                </a:r>
                <a14:m>
                  <m:oMath xmlns:m="http://schemas.openxmlformats.org/officeDocument/2006/math">
                    <m:sSub>
                      <m:sSubPr>
                        <m:ctrlPr>
                          <a:rPr lang="en-US" sz="2000" i="1" dirty="0">
                            <a:solidFill>
                              <a:schemeClr val="tx1"/>
                            </a:solidFill>
                            <a:latin typeface="Cambria Math" panose="02040503050406030204" pitchFamily="18" charset="0"/>
                            <a:ea typeface="Cambria Math" panose="02040503050406030204" pitchFamily="18" charset="0"/>
                          </a:rPr>
                        </m:ctrlPr>
                      </m:sSubPr>
                      <m:e>
                        <m:r>
                          <a:rPr lang="en-US" sz="2000" b="0" i="1" dirty="0" smtClean="0">
                            <a:solidFill>
                              <a:schemeClr val="tx1"/>
                            </a:solidFill>
                            <a:latin typeface="Cambria Math" panose="02040503050406030204" pitchFamily="18" charset="0"/>
                            <a:ea typeface="Cambria Math" panose="02040503050406030204" pitchFamily="18" charset="0"/>
                          </a:rPr>
                          <m:t>  </m:t>
                        </m:r>
                        <m:r>
                          <a:rPr lang="en-US" sz="2000" i="1" dirty="0">
                            <a:solidFill>
                              <a:schemeClr val="tx1"/>
                            </a:solidFill>
                            <a:latin typeface="Cambria Math" panose="02040503050406030204" pitchFamily="18" charset="0"/>
                            <a:ea typeface="Cambria Math" panose="02040503050406030204" pitchFamily="18" charset="0"/>
                          </a:rPr>
                          <m:t>∅</m:t>
                        </m:r>
                      </m:e>
                      <m:sub>
                        <m:r>
                          <a:rPr lang="en-US" sz="2000" i="1" dirty="0">
                            <a:solidFill>
                              <a:schemeClr val="tx1"/>
                            </a:solidFill>
                            <a:latin typeface="Cambria Math" panose="02040503050406030204" pitchFamily="18" charset="0"/>
                            <a:ea typeface="Cambria Math" panose="02040503050406030204" pitchFamily="18" charset="0"/>
                          </a:rPr>
                          <m:t>𝑛</m:t>
                        </m:r>
                      </m:sub>
                    </m:sSub>
                  </m:oMath>
                </a14:m>
                <a:r>
                  <a:rPr lang="en-US" sz="2000" dirty="0">
                    <a:solidFill>
                      <a:schemeClr val="tx1"/>
                    </a:solidFill>
                  </a:rPr>
                  <a:t> are statistically independent of </a:t>
                </a:r>
                <a14:m>
                  <m:oMath xmlns:m="http://schemas.openxmlformats.org/officeDocument/2006/math">
                    <m:sSub>
                      <m:sSubPr>
                        <m:ctrlPr>
                          <a:rPr lang="en-US" sz="2000" i="1" dirty="0">
                            <a:solidFill>
                              <a:schemeClr val="tx1"/>
                            </a:solidFill>
                            <a:latin typeface="Cambria Math" panose="02040503050406030204" pitchFamily="18" charset="0"/>
                          </a:rPr>
                        </m:ctrlPr>
                      </m:sSubPr>
                      <m:e>
                        <m:r>
                          <a:rPr lang="en-US" sz="2000" i="1" dirty="0">
                            <a:solidFill>
                              <a:schemeClr val="tx1"/>
                            </a:solidFill>
                            <a:latin typeface="Cambria Math" panose="02040503050406030204" pitchFamily="18" charset="0"/>
                          </a:rPr>
                          <m:t> </m:t>
                        </m:r>
                        <m:r>
                          <a:rPr lang="en-US" sz="2000" i="1" dirty="0">
                            <a:solidFill>
                              <a:schemeClr val="tx1"/>
                            </a:solidFill>
                            <a:latin typeface="Cambria Math" panose="02040503050406030204" pitchFamily="18" charset="0"/>
                          </a:rPr>
                          <m:t>𝑎</m:t>
                        </m:r>
                      </m:e>
                      <m:sub>
                        <m:r>
                          <a:rPr lang="en-US" sz="2000" b="0" i="1" dirty="0" smtClean="0">
                            <a:solidFill>
                              <a:schemeClr val="tx1"/>
                            </a:solidFill>
                            <a:latin typeface="Cambria Math" panose="02040503050406030204" pitchFamily="18" charset="0"/>
                          </a:rPr>
                          <m:t>𝑚</m:t>
                        </m:r>
                      </m:sub>
                    </m:sSub>
                  </m:oMath>
                </a14:m>
                <a:r>
                  <a:rPr lang="en-US" sz="2000" dirty="0">
                    <a:solidFill>
                      <a:schemeClr val="tx1"/>
                    </a:solidFill>
                  </a:rPr>
                  <a:t> and phases</a:t>
                </a:r>
                <a14:m>
                  <m:oMath xmlns:m="http://schemas.openxmlformats.org/officeDocument/2006/math">
                    <m:sSub>
                      <m:sSubPr>
                        <m:ctrlPr>
                          <a:rPr lang="en-US" sz="2000" i="1" dirty="0">
                            <a:solidFill>
                              <a:schemeClr val="tx1"/>
                            </a:solidFill>
                            <a:latin typeface="Cambria Math" panose="02040503050406030204" pitchFamily="18" charset="0"/>
                            <a:ea typeface="Cambria Math" panose="02040503050406030204" pitchFamily="18" charset="0"/>
                          </a:rPr>
                        </m:ctrlPr>
                      </m:sSubPr>
                      <m:e>
                        <m:r>
                          <a:rPr lang="en-US" sz="2000" i="1" dirty="0">
                            <a:solidFill>
                              <a:schemeClr val="tx1"/>
                            </a:solidFill>
                            <a:latin typeface="Cambria Math" panose="02040503050406030204" pitchFamily="18" charset="0"/>
                            <a:ea typeface="Cambria Math" panose="02040503050406030204" pitchFamily="18" charset="0"/>
                          </a:rPr>
                          <m:t>  ∅</m:t>
                        </m:r>
                      </m:e>
                      <m:sub>
                        <m:r>
                          <a:rPr lang="en-US" sz="2000" b="0" i="1" dirty="0" smtClean="0">
                            <a:solidFill>
                              <a:schemeClr val="tx1"/>
                            </a:solidFill>
                            <a:latin typeface="Cambria Math" panose="02040503050406030204" pitchFamily="18" charset="0"/>
                            <a:ea typeface="Cambria Math" panose="02040503050406030204" pitchFamily="18" charset="0"/>
                          </a:rPr>
                          <m:t>𝑚</m:t>
                        </m:r>
                      </m:sub>
                    </m:sSub>
                  </m:oMath>
                </a14:m>
                <a:r>
                  <a:rPr lang="en-US" sz="2000" dirty="0">
                    <a:solidFill>
                      <a:schemeClr val="tx1"/>
                    </a:solidFill>
                  </a:rPr>
                  <a:t> provided n is not equal to m. </a:t>
                </a:r>
              </a:p>
              <a:p>
                <a:endParaRPr lang="en-US" sz="2000" dirty="0">
                  <a:solidFill>
                    <a:schemeClr val="tx1"/>
                  </a:solidFill>
                </a:endParaRPr>
              </a:p>
              <a:p>
                <a:r>
                  <a:rPr lang="en-US" sz="2000" dirty="0">
                    <a:solidFill>
                      <a:schemeClr val="tx1"/>
                    </a:solidFill>
                  </a:rPr>
                  <a:t>2. For n, </a:t>
                </a:r>
                <a14:m>
                  <m:oMath xmlns:m="http://schemas.openxmlformats.org/officeDocument/2006/math">
                    <m:sSub>
                      <m:sSubPr>
                        <m:ctrlPr>
                          <a:rPr lang="en-US" sz="2000" i="1" dirty="0">
                            <a:solidFill>
                              <a:schemeClr val="tx1"/>
                            </a:solidFill>
                            <a:latin typeface="Cambria Math" panose="02040503050406030204" pitchFamily="18" charset="0"/>
                          </a:rPr>
                        </m:ctrlPr>
                      </m:sSubPr>
                      <m:e>
                        <m:r>
                          <a:rPr lang="en-US" sz="2000" i="1" dirty="0">
                            <a:solidFill>
                              <a:schemeClr val="tx1"/>
                            </a:solidFill>
                            <a:latin typeface="Cambria Math" panose="02040503050406030204" pitchFamily="18" charset="0"/>
                          </a:rPr>
                          <m:t> </m:t>
                        </m:r>
                        <m:r>
                          <a:rPr lang="en-US" sz="2000" i="1" dirty="0">
                            <a:solidFill>
                              <a:schemeClr val="tx1"/>
                            </a:solidFill>
                            <a:latin typeface="Cambria Math" panose="02040503050406030204" pitchFamily="18" charset="0"/>
                          </a:rPr>
                          <m:t>𝑎</m:t>
                        </m:r>
                      </m:e>
                      <m:sub>
                        <m:r>
                          <a:rPr lang="en-US" sz="2000" i="1" dirty="0">
                            <a:solidFill>
                              <a:schemeClr val="tx1"/>
                            </a:solidFill>
                            <a:latin typeface="Cambria Math" panose="02040503050406030204" pitchFamily="18" charset="0"/>
                          </a:rPr>
                          <m:t>𝑛</m:t>
                        </m:r>
                      </m:sub>
                    </m:sSub>
                  </m:oMath>
                </a14:m>
                <a:r>
                  <a:rPr lang="en-US" sz="2000" dirty="0">
                    <a:solidFill>
                      <a:schemeClr val="tx1"/>
                    </a:solidFill>
                  </a:rPr>
                  <a:t> and </a:t>
                </a:r>
                <a14:m>
                  <m:oMath xmlns:m="http://schemas.openxmlformats.org/officeDocument/2006/math">
                    <m:sSub>
                      <m:sSubPr>
                        <m:ctrlPr>
                          <a:rPr lang="en-US" sz="2000" i="1" dirty="0">
                            <a:solidFill>
                              <a:schemeClr val="tx1"/>
                            </a:solidFill>
                            <a:latin typeface="Cambria Math" panose="02040503050406030204" pitchFamily="18" charset="0"/>
                            <a:ea typeface="Cambria Math" panose="02040503050406030204" pitchFamily="18" charset="0"/>
                          </a:rPr>
                        </m:ctrlPr>
                      </m:sSubPr>
                      <m:e>
                        <m:r>
                          <a:rPr lang="en-US" sz="2000" i="1" dirty="0">
                            <a:solidFill>
                              <a:schemeClr val="tx1"/>
                            </a:solidFill>
                            <a:latin typeface="Cambria Math" panose="02040503050406030204" pitchFamily="18" charset="0"/>
                            <a:ea typeface="Cambria Math" panose="02040503050406030204" pitchFamily="18" charset="0"/>
                          </a:rPr>
                          <m:t> ∅</m:t>
                        </m:r>
                      </m:e>
                      <m:sub>
                        <m:r>
                          <a:rPr lang="en-US" sz="2000" i="1" dirty="0">
                            <a:solidFill>
                              <a:schemeClr val="tx1"/>
                            </a:solidFill>
                            <a:latin typeface="Cambria Math" panose="02040503050406030204" pitchFamily="18" charset="0"/>
                            <a:ea typeface="Cambria Math" panose="02040503050406030204" pitchFamily="18" charset="0"/>
                          </a:rPr>
                          <m:t>𝑛</m:t>
                        </m:r>
                      </m:sub>
                    </m:sSub>
                  </m:oMath>
                </a14:m>
                <a:r>
                  <a:rPr lang="en-US" sz="2000" dirty="0">
                    <a:solidFill>
                      <a:schemeClr val="tx1"/>
                    </a:solidFill>
                  </a:rPr>
                  <a:t> are statistically independent of each other. </a:t>
                </a:r>
              </a:p>
              <a:p>
                <a:endParaRPr lang="en-US" sz="2000" dirty="0">
                  <a:solidFill>
                    <a:schemeClr val="tx1"/>
                  </a:solidFill>
                </a:endParaRPr>
              </a:p>
              <a:p>
                <a:r>
                  <a:rPr lang="en-US" sz="2000" dirty="0">
                    <a:solidFill>
                      <a:schemeClr val="tx1"/>
                    </a:solidFill>
                  </a:rPr>
                  <a:t>3. The phases </a:t>
                </a:r>
                <a14:m>
                  <m:oMath xmlns:m="http://schemas.openxmlformats.org/officeDocument/2006/math">
                    <m:sSub>
                      <m:sSubPr>
                        <m:ctrlPr>
                          <a:rPr lang="en-US" sz="2000" i="1" dirty="0">
                            <a:solidFill>
                              <a:schemeClr val="tx1"/>
                            </a:solidFill>
                            <a:latin typeface="Cambria Math" panose="02040503050406030204" pitchFamily="18" charset="0"/>
                            <a:ea typeface="Cambria Math" panose="02040503050406030204" pitchFamily="18" charset="0"/>
                          </a:rPr>
                        </m:ctrlPr>
                      </m:sSubPr>
                      <m:e>
                        <m:r>
                          <a:rPr lang="en-US" sz="2000" i="1" dirty="0">
                            <a:solidFill>
                              <a:schemeClr val="tx1"/>
                            </a:solidFill>
                            <a:latin typeface="Cambria Math" panose="02040503050406030204" pitchFamily="18" charset="0"/>
                            <a:ea typeface="Cambria Math" panose="02040503050406030204" pitchFamily="18" charset="0"/>
                          </a:rPr>
                          <m:t> ∅</m:t>
                        </m:r>
                      </m:e>
                      <m:sub>
                        <m:r>
                          <a:rPr lang="en-US" sz="2000" b="0" i="1" dirty="0" smtClean="0">
                            <a:solidFill>
                              <a:schemeClr val="tx1"/>
                            </a:solidFill>
                            <a:latin typeface="Cambria Math" panose="02040503050406030204" pitchFamily="18" charset="0"/>
                            <a:ea typeface="Cambria Math" panose="02040503050406030204" pitchFamily="18" charset="0"/>
                          </a:rPr>
                          <m:t>𝑚</m:t>
                        </m:r>
                      </m:sub>
                    </m:sSub>
                  </m:oMath>
                </a14:m>
                <a:r>
                  <a:rPr lang="en-US" sz="2000" dirty="0">
                    <a:solidFill>
                      <a:schemeClr val="tx1"/>
                    </a:solidFill>
                  </a:rPr>
                  <a:t>, are uniformly distributed on the interval (-</a:t>
                </a:r>
                <a:r>
                  <a:rPr lang="el-GR" sz="2000" dirty="0">
                    <a:solidFill>
                      <a:schemeClr val="tx1"/>
                    </a:solidFill>
                  </a:rPr>
                  <a:t>π</a:t>
                </a:r>
                <a:r>
                  <a:rPr lang="en-US" sz="2000" dirty="0">
                    <a:solidFill>
                      <a:schemeClr val="tx1"/>
                    </a:solidFill>
                  </a:rPr>
                  <a:t>,</a:t>
                </a:r>
                <a:r>
                  <a:rPr lang="el-GR" sz="2000" dirty="0">
                    <a:solidFill>
                      <a:schemeClr val="tx1"/>
                    </a:solidFill>
                  </a:rPr>
                  <a:t>π</a:t>
                </a:r>
                <a:r>
                  <a:rPr lang="en-US" sz="2000" dirty="0">
                    <a:solidFill>
                      <a:schemeClr val="tx1"/>
                    </a:solidFill>
                  </a:rPr>
                  <a:t>). </a:t>
                </a:r>
              </a:p>
            </p:txBody>
          </p:sp>
        </mc:Choice>
        <mc:Fallback xmlns="">
          <p:sp>
            <p:nvSpPr>
              <p:cNvPr id="28" name="Rectangle 27"/>
              <p:cNvSpPr>
                <a:spLocks noRot="1" noChangeAspect="1" noMove="1" noResize="1" noEditPoints="1" noAdjustHandles="1" noChangeArrowheads="1" noChangeShapeType="1" noTextEdit="1"/>
              </p:cNvSpPr>
              <p:nvPr/>
            </p:nvSpPr>
            <p:spPr>
              <a:xfrm>
                <a:off x="628650" y="1508761"/>
                <a:ext cx="7754084" cy="4588888"/>
              </a:xfrm>
              <a:prstGeom prst="rect">
                <a:avLst/>
              </a:prstGeom>
              <a:blipFill>
                <a:blip r:embed="rId3"/>
                <a:stretch>
                  <a:fillRect l="-706"/>
                </a:stretch>
              </a:blipFill>
              <a:ln>
                <a:solidFill>
                  <a:schemeClr val="accent5"/>
                </a:solidFill>
              </a:ln>
            </p:spPr>
            <p:txBody>
              <a:bodyPr/>
              <a:lstStyle/>
              <a:p>
                <a:r>
                  <a:rPr lang="en-US">
                    <a:noFill/>
                  </a:rPr>
                  <a:t> </a:t>
                </a:r>
              </a:p>
            </p:txBody>
          </p:sp>
        </mc:Fallback>
      </mc:AlternateContent>
    </p:spTree>
    <p:extLst>
      <p:ext uri="{BB962C8B-B14F-4D97-AF65-F5344CB8AC3E}">
        <p14:creationId xmlns:p14="http://schemas.microsoft.com/office/powerpoint/2010/main" val="419365988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down)">
                                      <p:cBhvr>
                                        <p:cTn id="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Lst>
  </p:timing>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r>
                  <a:rPr lang="en-US" dirty="0"/>
                  <a:t>Density Distribution of </a:t>
                </a:r>
                <a14:m>
                  <m:oMath xmlns:m="http://schemas.openxmlformats.org/officeDocument/2006/math">
                    <m:r>
                      <a:rPr lang="en-US" b="0" i="1" dirty="0">
                        <a:latin typeface="Cambria Math" panose="02040503050406030204" pitchFamily="18" charset="0"/>
                        <a:ea typeface="Cambria Math" panose="02040503050406030204" pitchFamily="18" charset="0"/>
                      </a:rPr>
                      <m:t>𝑅</m:t>
                    </m:r>
                    <m:r>
                      <a:rPr lang="en-US" b="0" i="1" dirty="0" smtClean="0">
                        <a:latin typeface="Cambria Math" panose="02040503050406030204" pitchFamily="18" charset="0"/>
                        <a:ea typeface="Cambria Math" panose="02040503050406030204" pitchFamily="18" charset="0"/>
                      </a:rPr>
                      <m:t> </m:t>
                    </m:r>
                  </m:oMath>
                </a14:m>
                <a:r>
                  <a:rPr lang="en-US" dirty="0"/>
                  <a:t>and </a:t>
                </a:r>
                <a14:m>
                  <m:oMath xmlns:m="http://schemas.openxmlformats.org/officeDocument/2006/math">
                    <m:r>
                      <a:rPr lang="en-US" b="0" i="1" dirty="0">
                        <a:latin typeface="Cambria Math" panose="02040503050406030204" pitchFamily="18" charset="0"/>
                        <a:ea typeface="Cambria Math" panose="02040503050406030204" pitchFamily="18" charset="0"/>
                      </a:rPr>
                      <m:t>𝐼</m:t>
                    </m:r>
                  </m:oMath>
                </a14:m>
                <a:endParaRPr lang="en-US"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a:blip r:embed="rId3"/>
                <a:stretch>
                  <a:fillRect l="-3091"/>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SG" dirty="0"/>
              <a:t>SYPT 2020</a:t>
            </a:r>
          </a:p>
        </p:txBody>
      </p:sp>
      <p:sp>
        <p:nvSpPr>
          <p:cNvPr id="5" name="Slide Number Placeholder 4"/>
          <p:cNvSpPr>
            <a:spLocks noGrp="1"/>
          </p:cNvSpPr>
          <p:nvPr>
            <p:ph type="sldNum" sz="quarter" idx="4"/>
          </p:nvPr>
        </p:nvSpPr>
        <p:spPr/>
        <p:txBody>
          <a:bodyPr/>
          <a:lstStyle/>
          <a:p>
            <a:fld id="{D524B6CE-5D57-4459-A907-3F1D5BE11E1F}" type="slidenum">
              <a:rPr lang="en-SG" smtClean="0">
                <a:solidFill>
                  <a:prstClr val="black"/>
                </a:solidFill>
              </a:rPr>
              <a:pPr/>
              <a:t>71</a:t>
            </a:fld>
            <a:endParaRPr lang="en-SG" dirty="0">
              <a:solidFill>
                <a:prstClr val="black"/>
              </a:solidFill>
            </a:endParaRPr>
          </a:p>
        </p:txBody>
      </p:sp>
      <mc:AlternateContent xmlns:mc="http://schemas.openxmlformats.org/markup-compatibility/2006" xmlns:a14="http://schemas.microsoft.com/office/drawing/2010/main">
        <mc:Choice Requires="a14">
          <p:sp>
            <p:nvSpPr>
              <p:cNvPr id="22" name="TextBox 21"/>
              <p:cNvSpPr txBox="1"/>
              <p:nvPr/>
            </p:nvSpPr>
            <p:spPr>
              <a:xfrm>
                <a:off x="3212757" y="2523104"/>
                <a:ext cx="4785349" cy="718082"/>
              </a:xfrm>
              <a:prstGeom prst="rect">
                <a:avLst/>
              </a:prstGeom>
              <a:solidFill>
                <a:srgbClr val="FFC524">
                  <a:alpha val="73000"/>
                </a:srgbClr>
              </a:solidFill>
              <a:ln w="38100">
                <a:solidFill>
                  <a:schemeClr val="tx1"/>
                </a:solid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ea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𝜌</m:t>
                          </m:r>
                        </m:e>
                        <m:sub>
                          <m:r>
                            <a:rPr lang="en-US" b="0" i="1" dirty="0" smtClean="0">
                              <a:latin typeface="Cambria Math" panose="02040503050406030204" pitchFamily="18" charset="0"/>
                              <a:ea typeface="Cambria Math" panose="02040503050406030204" pitchFamily="18" charset="0"/>
                            </a:rPr>
                            <m:t>𝑅</m:t>
                          </m:r>
                          <m:r>
                            <a:rPr lang="en-US" b="0"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𝐼</m:t>
                          </m:r>
                        </m:sub>
                      </m:sSub>
                      <m:r>
                        <a:rPr lang="en-US" b="0"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𝑅</m:t>
                      </m:r>
                      <m:r>
                        <a:rPr lang="en-US" b="0"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𝐼</m:t>
                      </m:r>
                      <m:r>
                        <a:rPr lang="en-US" b="0" i="1" dirty="0" smtClean="0">
                          <a:latin typeface="Cambria Math" panose="02040503050406030204" pitchFamily="18" charset="0"/>
                          <a:ea typeface="Cambria Math" panose="02040503050406030204" pitchFamily="18" charset="0"/>
                        </a:rPr>
                        <m:t>)=</m:t>
                      </m:r>
                      <m:f>
                        <m:fPr>
                          <m:ctrlPr>
                            <a:rPr lang="en-US" i="1" dirty="0" smtClean="0">
                              <a:latin typeface="Cambria Math" panose="02040503050406030204" pitchFamily="18" charset="0"/>
                            </a:rPr>
                          </m:ctrlPr>
                        </m:fPr>
                        <m:num>
                          <m:r>
                            <a:rPr lang="en-US" b="0" i="1" dirty="0" smtClean="0">
                              <a:latin typeface="Cambria Math" panose="02040503050406030204" pitchFamily="18" charset="0"/>
                            </a:rPr>
                            <m:t>1</m:t>
                          </m:r>
                        </m:num>
                        <m:den>
                          <m:r>
                            <a:rPr lang="en-US" b="0" i="1" dirty="0" smtClean="0">
                              <a:latin typeface="Cambria Math" panose="02040503050406030204" pitchFamily="18" charset="0"/>
                            </a:rPr>
                            <m:t>2</m:t>
                          </m:r>
                          <m:r>
                            <a:rPr lang="en-US" b="0" i="1" dirty="0" smtClean="0">
                              <a:latin typeface="Cambria Math" panose="02040503050406030204" pitchFamily="18" charset="0"/>
                              <a:ea typeface="Cambria Math" panose="02040503050406030204" pitchFamily="18" charset="0"/>
                            </a:rPr>
                            <m:t>𝜋</m:t>
                          </m:r>
                          <m:sSup>
                            <m:sSupPr>
                              <m:ctrlPr>
                                <a:rPr lang="en-US" b="0" i="1" dirty="0" smtClean="0">
                                  <a:latin typeface="Cambria Math" panose="02040503050406030204" pitchFamily="18" charset="0"/>
                                  <a:ea typeface="Cambria Math" panose="02040503050406030204" pitchFamily="18" charset="0"/>
                                </a:rPr>
                              </m:ctrlPr>
                            </m:sSupPr>
                            <m:e>
                              <m:r>
                                <a:rPr lang="en-US" i="1" dirty="0">
                                  <a:latin typeface="Cambria Math" panose="02040503050406030204" pitchFamily="18" charset="0"/>
                                  <a:ea typeface="Cambria Math" panose="02040503050406030204" pitchFamily="18" charset="0"/>
                                </a:rPr>
                                <m:t>𝜎</m:t>
                              </m:r>
                            </m:e>
                            <m:sup>
                              <m:r>
                                <a:rPr lang="en-US" b="0" i="1" dirty="0" smtClean="0">
                                  <a:latin typeface="Cambria Math" panose="02040503050406030204" pitchFamily="18" charset="0"/>
                                  <a:ea typeface="Cambria Math" panose="02040503050406030204" pitchFamily="18" charset="0"/>
                                </a:rPr>
                                <m:t>2</m:t>
                              </m:r>
                            </m:sup>
                          </m:sSup>
                        </m:den>
                      </m:f>
                      <m:r>
                        <a:rPr lang="en-US" b="0" i="1" dirty="0" smtClean="0">
                          <a:latin typeface="Cambria Math" panose="02040503050406030204" pitchFamily="18" charset="0"/>
                        </a:rPr>
                        <m:t>𝑒𝑥𝑝</m:t>
                      </m:r>
                      <m:d>
                        <m:dPr>
                          <m:begChr m:val="{"/>
                          <m:endChr m:val="}"/>
                          <m:ctrlPr>
                            <a:rPr lang="en-US" i="1" dirty="0">
                              <a:latin typeface="Cambria Math" panose="02040503050406030204" pitchFamily="18" charset="0"/>
                            </a:rPr>
                          </m:ctrlPr>
                        </m:dPr>
                        <m:e>
                          <m:r>
                            <a:rPr lang="en-US" i="1" dirty="0">
                              <a:latin typeface="Cambria Math" panose="02040503050406030204" pitchFamily="18" charset="0"/>
                            </a:rPr>
                            <m:t>−</m:t>
                          </m:r>
                          <m:f>
                            <m:fPr>
                              <m:ctrlPr>
                                <a:rPr lang="en-US" i="1" dirty="0">
                                  <a:latin typeface="Cambria Math" panose="02040503050406030204" pitchFamily="18" charset="0"/>
                                </a:rPr>
                              </m:ctrlPr>
                            </m:fPr>
                            <m:num>
                              <m:sSup>
                                <m:sSupPr>
                                  <m:ctrlPr>
                                    <a:rPr lang="en-US" i="1" dirty="0">
                                      <a:latin typeface="Cambria Math" panose="02040503050406030204" pitchFamily="18" charset="0"/>
                                    </a:rPr>
                                  </m:ctrlPr>
                                </m:sSupPr>
                                <m:e>
                                  <m:r>
                                    <a:rPr lang="en-US" i="1" dirty="0">
                                      <a:latin typeface="Cambria Math" panose="02040503050406030204" pitchFamily="18" charset="0"/>
                                    </a:rPr>
                                    <m:t>𝑅</m:t>
                                  </m:r>
                                </m:e>
                                <m:sup>
                                  <m:r>
                                    <a:rPr lang="en-US" i="1" dirty="0">
                                      <a:latin typeface="Cambria Math" panose="02040503050406030204" pitchFamily="18" charset="0"/>
                                    </a:rPr>
                                    <m:t>2</m:t>
                                  </m:r>
                                </m:sup>
                              </m:sSup>
                              <m:r>
                                <a:rPr lang="en-US" i="1" dirty="0">
                                  <a:latin typeface="Cambria Math" panose="02040503050406030204" pitchFamily="18" charset="0"/>
                                </a:rPr>
                                <m:t>+</m:t>
                              </m:r>
                              <m:sSup>
                                <m:sSupPr>
                                  <m:ctrlPr>
                                    <a:rPr lang="en-US" i="1" dirty="0">
                                      <a:latin typeface="Cambria Math" panose="02040503050406030204" pitchFamily="18" charset="0"/>
                                    </a:rPr>
                                  </m:ctrlPr>
                                </m:sSupPr>
                                <m:e>
                                  <m:r>
                                    <a:rPr lang="en-US" i="1" dirty="0">
                                      <a:latin typeface="Cambria Math" panose="02040503050406030204" pitchFamily="18" charset="0"/>
                                    </a:rPr>
                                    <m:t>𝐼</m:t>
                                  </m:r>
                                </m:e>
                                <m:sup>
                                  <m:r>
                                    <a:rPr lang="en-US" i="1" dirty="0">
                                      <a:latin typeface="Cambria Math" panose="02040503050406030204" pitchFamily="18" charset="0"/>
                                    </a:rPr>
                                    <m:t>2</m:t>
                                  </m:r>
                                </m:sup>
                              </m:sSup>
                            </m:num>
                            <m:den>
                              <m:r>
                                <a:rPr lang="en-US" i="1" dirty="0">
                                  <a:latin typeface="Cambria Math" panose="02040503050406030204" pitchFamily="18" charset="0"/>
                                </a:rPr>
                                <m:t>2</m:t>
                              </m:r>
                              <m:sSup>
                                <m:sSupPr>
                                  <m:ctrlPr>
                                    <a:rPr lang="en-US" i="1" dirty="0">
                                      <a:latin typeface="Cambria Math" panose="02040503050406030204" pitchFamily="18" charset="0"/>
                                    </a:rPr>
                                  </m:ctrlPr>
                                </m:sSupPr>
                                <m:e>
                                  <m:r>
                                    <a:rPr lang="en-US" i="1" dirty="0">
                                      <a:latin typeface="Cambria Math" panose="02040503050406030204" pitchFamily="18" charset="0"/>
                                      <a:ea typeface="Cambria Math" panose="02040503050406030204" pitchFamily="18" charset="0"/>
                                    </a:rPr>
                                    <m:t>𝜎</m:t>
                                  </m:r>
                                </m:e>
                                <m:sup>
                                  <m:r>
                                    <a:rPr lang="en-US" i="1" dirty="0">
                                      <a:latin typeface="Cambria Math" panose="02040503050406030204" pitchFamily="18" charset="0"/>
                                    </a:rPr>
                                    <m:t>2</m:t>
                                  </m:r>
                                </m:sup>
                              </m:sSup>
                            </m:den>
                          </m:f>
                        </m:e>
                      </m:d>
                    </m:oMath>
                  </m:oMathPara>
                </a14:m>
                <a:endParaRPr lang="en-US" i="1" dirty="0"/>
              </a:p>
            </p:txBody>
          </p:sp>
        </mc:Choice>
        <mc:Fallback xmlns="">
          <p:sp>
            <p:nvSpPr>
              <p:cNvPr id="22" name="TextBox 21"/>
              <p:cNvSpPr txBox="1">
                <a:spLocks noRot="1" noChangeAspect="1" noMove="1" noResize="1" noEditPoints="1" noAdjustHandles="1" noChangeArrowheads="1" noChangeShapeType="1" noTextEdit="1"/>
              </p:cNvSpPr>
              <p:nvPr/>
            </p:nvSpPr>
            <p:spPr>
              <a:xfrm>
                <a:off x="3212757" y="2523104"/>
                <a:ext cx="4785349" cy="718082"/>
              </a:xfrm>
              <a:prstGeom prst="rect">
                <a:avLst/>
              </a:prstGeom>
              <a:blipFill>
                <a:blip r:embed="rId4"/>
                <a:stretch>
                  <a:fillRect/>
                </a:stretch>
              </a:blipFill>
              <a:ln w="38100">
                <a:solidFill>
                  <a:schemeClr val="tx1"/>
                </a:solidFill>
              </a:ln>
            </p:spPr>
            <p:txBody>
              <a:bodyPr/>
              <a:lstStyle/>
              <a:p>
                <a:r>
                  <a:rPr lang="en-US">
                    <a:noFill/>
                  </a:rPr>
                  <a:t> </a:t>
                </a:r>
              </a:p>
            </p:txBody>
          </p:sp>
        </mc:Fallback>
      </mc:AlternateContent>
      <p:sp>
        <p:nvSpPr>
          <p:cNvPr id="23" name="Rectangle 22"/>
          <p:cNvSpPr/>
          <p:nvPr/>
        </p:nvSpPr>
        <p:spPr>
          <a:xfrm>
            <a:off x="628650" y="2523104"/>
            <a:ext cx="2363326" cy="2187479"/>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By Central Limit Theorem, the statistics of the sum of N independent random variables is asymptotically Gaussian as N approaches infinity.</a:t>
            </a:r>
          </a:p>
        </p:txBody>
      </p:sp>
      <mc:AlternateContent xmlns:mc="http://schemas.openxmlformats.org/markup-compatibility/2006" xmlns:a14="http://schemas.microsoft.com/office/drawing/2010/main">
        <mc:Choice Requires="a14">
          <p:sp>
            <p:nvSpPr>
              <p:cNvPr id="26" name="TextBox 25"/>
              <p:cNvSpPr txBox="1"/>
              <p:nvPr/>
            </p:nvSpPr>
            <p:spPr>
              <a:xfrm>
                <a:off x="3212757" y="3839382"/>
                <a:ext cx="4785349" cy="871201"/>
              </a:xfrm>
              <a:prstGeom prst="rect">
                <a:avLst/>
              </a:prstGeom>
              <a:solidFill>
                <a:srgbClr val="FFC524">
                  <a:alpha val="73000"/>
                </a:srgbClr>
              </a:solidFill>
              <a:ln w="38100">
                <a:solidFill>
                  <a:schemeClr val="tx1"/>
                </a:solidFill>
              </a:ln>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i="1" dirty="0" smtClean="0">
                              <a:latin typeface="Cambria Math" panose="02040503050406030204" pitchFamily="18" charset="0"/>
                              <a:ea typeface="Cambria Math" panose="02040503050406030204" pitchFamily="18" charset="0"/>
                            </a:rPr>
                          </m:ctrlPr>
                        </m:sSupPr>
                        <m:e>
                          <m:r>
                            <a:rPr lang="en-US" i="1" dirty="0">
                              <a:latin typeface="Cambria Math" panose="02040503050406030204" pitchFamily="18" charset="0"/>
                              <a:ea typeface="Cambria Math" panose="02040503050406030204" pitchFamily="18" charset="0"/>
                            </a:rPr>
                            <m:t>𝜎</m:t>
                          </m:r>
                        </m:e>
                        <m:sup>
                          <m:r>
                            <a:rPr lang="en-US" b="0" i="1" dirty="0" smtClean="0">
                              <a:latin typeface="Cambria Math" panose="02040503050406030204" pitchFamily="18" charset="0"/>
                              <a:ea typeface="Cambria Math" panose="02040503050406030204" pitchFamily="18" charset="0"/>
                            </a:rPr>
                            <m:t>2</m:t>
                          </m:r>
                        </m:sup>
                      </m:sSup>
                      <m:r>
                        <a:rPr lang="en-US" i="1" dirty="0" smtClean="0">
                          <a:latin typeface="Cambria Math" panose="02040503050406030204" pitchFamily="18" charset="0"/>
                        </a:rPr>
                        <m:t>=</m:t>
                      </m:r>
                      <m:sSubSup>
                        <m:sSubSupPr>
                          <m:ctrlPr>
                            <a:rPr lang="en-US" i="1" dirty="0" smtClean="0">
                              <a:latin typeface="Cambria Math" panose="02040503050406030204" pitchFamily="18" charset="0"/>
                            </a:rPr>
                          </m:ctrlPr>
                        </m:sSubSupPr>
                        <m:e>
                          <m:r>
                            <a:rPr lang="en-US" i="1" dirty="0" smtClean="0">
                              <a:latin typeface="Cambria Math" panose="02040503050406030204" pitchFamily="18" charset="0"/>
                              <a:ea typeface="Cambria Math" panose="02040503050406030204" pitchFamily="18" charset="0"/>
                            </a:rPr>
                            <m:t>𝜎</m:t>
                          </m:r>
                        </m:e>
                        <m:sub>
                          <m:r>
                            <a:rPr lang="en-US" b="0" i="1" dirty="0" smtClean="0">
                              <a:latin typeface="Cambria Math" panose="02040503050406030204" pitchFamily="18" charset="0"/>
                            </a:rPr>
                            <m:t>𝑅</m:t>
                          </m:r>
                        </m:sub>
                        <m:sup>
                          <m:r>
                            <a:rPr lang="en-US" b="0" i="1" dirty="0" smtClean="0">
                              <a:latin typeface="Cambria Math" panose="02040503050406030204" pitchFamily="18" charset="0"/>
                            </a:rPr>
                            <m:t>2 </m:t>
                          </m:r>
                        </m:sup>
                      </m:sSubSup>
                      <m:r>
                        <a:rPr lang="en-US" i="1" dirty="0">
                          <a:latin typeface="Cambria Math" panose="02040503050406030204" pitchFamily="18" charset="0"/>
                        </a:rPr>
                        <m:t>=</m:t>
                      </m:r>
                      <m:sSubSup>
                        <m:sSubSupPr>
                          <m:ctrlPr>
                            <a:rPr lang="en-US" i="1" dirty="0">
                              <a:latin typeface="Cambria Math" panose="02040503050406030204" pitchFamily="18" charset="0"/>
                            </a:rPr>
                          </m:ctrlPr>
                        </m:sSubSupPr>
                        <m:e>
                          <m:r>
                            <a:rPr lang="en-US" i="1" dirty="0">
                              <a:latin typeface="Cambria Math" panose="02040503050406030204" pitchFamily="18" charset="0"/>
                              <a:ea typeface="Cambria Math" panose="02040503050406030204" pitchFamily="18" charset="0"/>
                            </a:rPr>
                            <m:t>𝜎</m:t>
                          </m:r>
                        </m:e>
                        <m:sub>
                          <m:r>
                            <a:rPr lang="en-US" b="0" i="1" dirty="0" smtClean="0">
                              <a:latin typeface="Cambria Math" panose="02040503050406030204" pitchFamily="18" charset="0"/>
                            </a:rPr>
                            <m:t>𝐼</m:t>
                          </m:r>
                        </m:sub>
                        <m:sup>
                          <m:r>
                            <a:rPr lang="en-US" i="1" dirty="0">
                              <a:latin typeface="Cambria Math" panose="02040503050406030204" pitchFamily="18" charset="0"/>
                            </a:rPr>
                            <m:t>2</m:t>
                          </m:r>
                        </m:sup>
                      </m:sSubSup>
                      <m:r>
                        <a:rPr lang="en-US" b="0" i="1" dirty="0" smtClean="0">
                          <a:latin typeface="Cambria Math" panose="02040503050406030204" pitchFamily="18" charset="0"/>
                        </a:rPr>
                        <m:t>=</m:t>
                      </m:r>
                      <m:f>
                        <m:fPr>
                          <m:ctrlPr>
                            <a:rPr lang="en-US" i="1" dirty="0">
                              <a:latin typeface="Cambria Math" panose="02040503050406030204" pitchFamily="18" charset="0"/>
                            </a:rPr>
                          </m:ctrlPr>
                        </m:fPr>
                        <m:num>
                          <m:r>
                            <a:rPr lang="en-US" i="1" dirty="0">
                              <a:latin typeface="Cambria Math" panose="02040503050406030204" pitchFamily="18" charset="0"/>
                            </a:rPr>
                            <m:t>1</m:t>
                          </m:r>
                        </m:num>
                        <m:den>
                          <m:r>
                            <a:rPr lang="en-US" b="0" i="1" dirty="0" smtClean="0">
                              <a:latin typeface="Cambria Math" panose="02040503050406030204" pitchFamily="18" charset="0"/>
                            </a:rPr>
                            <m:t>𝑁</m:t>
                          </m:r>
                        </m:den>
                      </m:f>
                      <m:nary>
                        <m:naryPr>
                          <m:chr m:val="∑"/>
                          <m:ctrlPr>
                            <a:rPr lang="en-US" i="1" dirty="0">
                              <a:latin typeface="Cambria Math" panose="02040503050406030204" pitchFamily="18" charset="0"/>
                            </a:rPr>
                          </m:ctrlPr>
                        </m:naryPr>
                        <m:sub>
                          <m:r>
                            <m:rPr>
                              <m:brk m:alnAt="23"/>
                            </m:rPr>
                            <a:rPr lang="en-US" i="1" dirty="0">
                              <a:latin typeface="Cambria Math" panose="02040503050406030204" pitchFamily="18" charset="0"/>
                            </a:rPr>
                            <m:t>𝑛</m:t>
                          </m:r>
                          <m:r>
                            <a:rPr lang="en-US" i="1" dirty="0">
                              <a:latin typeface="Cambria Math" panose="02040503050406030204" pitchFamily="18" charset="0"/>
                            </a:rPr>
                            <m:t>=1</m:t>
                          </m:r>
                        </m:sub>
                        <m:sup>
                          <m:r>
                            <a:rPr lang="en-US" i="1" dirty="0">
                              <a:latin typeface="Cambria Math" panose="02040503050406030204" pitchFamily="18" charset="0"/>
                            </a:rPr>
                            <m:t>𝑁</m:t>
                          </m:r>
                        </m:sup>
                        <m:e>
                          <m:f>
                            <m:fPr>
                              <m:ctrlPr>
                                <a:rPr lang="en-US" b="0" i="1" dirty="0" smtClean="0">
                                  <a:latin typeface="Cambria Math" panose="02040503050406030204" pitchFamily="18" charset="0"/>
                                </a:rPr>
                              </m:ctrlPr>
                            </m:fPr>
                            <m:num>
                              <m:sSup>
                                <m:sSupPr>
                                  <m:ctrlPr>
                                    <a:rPr lang="en-US" i="1" dirty="0">
                                      <a:latin typeface="Cambria Math" panose="02040503050406030204" pitchFamily="18" charset="0"/>
                                    </a:rPr>
                                  </m:ctrlPr>
                                </m:sSupPr>
                                <m:e>
                                  <m:r>
                                    <a:rPr lang="en-US" i="1" dirty="0">
                                      <a:latin typeface="Cambria Math" panose="02040503050406030204" pitchFamily="18" charset="0"/>
                                    </a:rPr>
                                    <m:t>𝐸</m:t>
                                  </m:r>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𝑎</m:t>
                                      </m:r>
                                    </m:e>
                                    <m:sub>
                                      <m:r>
                                        <a:rPr lang="en-US" i="1" dirty="0">
                                          <a:latin typeface="Cambria Math" panose="02040503050406030204" pitchFamily="18" charset="0"/>
                                        </a:rPr>
                                        <m:t>𝑛</m:t>
                                      </m:r>
                                    </m:sub>
                                  </m:sSub>
                                </m:e>
                                <m:sup>
                                  <m:r>
                                    <a:rPr lang="en-US" i="1" dirty="0">
                                      <a:latin typeface="Cambria Math" panose="02040503050406030204" pitchFamily="18" charset="0"/>
                                    </a:rPr>
                                    <m:t>2</m:t>
                                  </m:r>
                                </m:sup>
                              </m:sSup>
                              <m:r>
                                <a:rPr lang="en-US" i="1" dirty="0">
                                  <a:latin typeface="Cambria Math" panose="02040503050406030204" pitchFamily="18" charset="0"/>
                                </a:rPr>
                                <m:t>]</m:t>
                              </m:r>
                            </m:num>
                            <m:den>
                              <m:r>
                                <a:rPr lang="en-US" b="0" i="1" dirty="0" smtClean="0">
                                  <a:latin typeface="Cambria Math" panose="02040503050406030204" pitchFamily="18" charset="0"/>
                                </a:rPr>
                                <m:t>2</m:t>
                              </m:r>
                            </m:den>
                          </m:f>
                          <m:r>
                            <m:rPr>
                              <m:nor/>
                            </m:rPr>
                            <a:rPr lang="en-US" i="1" dirty="0"/>
                            <m:t> </m:t>
                          </m:r>
                        </m:e>
                      </m:nary>
                    </m:oMath>
                  </m:oMathPara>
                </a14:m>
                <a:endParaRPr lang="en-US" i="1" dirty="0"/>
              </a:p>
            </p:txBody>
          </p:sp>
        </mc:Choice>
        <mc:Fallback xmlns="">
          <p:sp>
            <p:nvSpPr>
              <p:cNvPr id="26" name="TextBox 25"/>
              <p:cNvSpPr txBox="1">
                <a:spLocks noRot="1" noChangeAspect="1" noMove="1" noResize="1" noEditPoints="1" noAdjustHandles="1" noChangeArrowheads="1" noChangeShapeType="1" noTextEdit="1"/>
              </p:cNvSpPr>
              <p:nvPr/>
            </p:nvSpPr>
            <p:spPr>
              <a:xfrm>
                <a:off x="3212757" y="3839382"/>
                <a:ext cx="4785349" cy="871201"/>
              </a:xfrm>
              <a:prstGeom prst="rect">
                <a:avLst/>
              </a:prstGeom>
              <a:blipFill>
                <a:blip r:embed="rId5"/>
                <a:stretch>
                  <a:fillRect/>
                </a:stretch>
              </a:blipFill>
              <a:ln w="38100">
                <a:solidFill>
                  <a:schemeClr val="tx1"/>
                </a:solidFill>
              </a:ln>
            </p:spPr>
            <p:txBody>
              <a:bodyPr/>
              <a:lstStyle/>
              <a:p>
                <a:r>
                  <a:rPr lang="en-US">
                    <a:noFill/>
                  </a:rPr>
                  <a:t> </a:t>
                </a:r>
              </a:p>
            </p:txBody>
          </p:sp>
        </mc:Fallback>
      </mc:AlternateContent>
    </p:spTree>
    <p:extLst>
      <p:ext uri="{BB962C8B-B14F-4D97-AF65-F5344CB8AC3E}">
        <p14:creationId xmlns:p14="http://schemas.microsoft.com/office/powerpoint/2010/main" val="38940990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down)">
                                      <p:cBhvr>
                                        <p:cTn id="7" dur="500"/>
                                        <p:tgtEl>
                                          <p:spTgt spid="23"/>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wipe(down)">
                                      <p:cBhvr>
                                        <p:cTn id="10" dur="500"/>
                                        <p:tgtEl>
                                          <p:spTgt spid="22"/>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wipe(down)">
                                      <p:cBhvr>
                                        <p:cTn id="13"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6" grpId="0" animBg="1"/>
    </p:bldLst>
  </p:timing>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r>
                  <a:rPr lang="en-US" dirty="0"/>
                  <a:t>Density Distribution of </a:t>
                </a:r>
                <a14:m>
                  <m:oMath xmlns:m="http://schemas.openxmlformats.org/officeDocument/2006/math">
                    <m:r>
                      <a:rPr lang="en-US" i="1" dirty="0">
                        <a:latin typeface="Cambria Math" panose="02040503050406030204" pitchFamily="18" charset="0"/>
                        <a:ea typeface="Cambria Math" panose="02040503050406030204" pitchFamily="18" charset="0"/>
                      </a:rPr>
                      <m:t>𝑅</m:t>
                    </m:r>
                    <m:r>
                      <a:rPr lang="en-US" i="1" dirty="0">
                        <a:latin typeface="Cambria Math" panose="02040503050406030204" pitchFamily="18" charset="0"/>
                        <a:ea typeface="Cambria Math" panose="02040503050406030204" pitchFamily="18" charset="0"/>
                      </a:rPr>
                      <m:t> </m:t>
                    </m:r>
                  </m:oMath>
                </a14:m>
                <a:r>
                  <a:rPr lang="en-US" dirty="0"/>
                  <a:t>and </a:t>
                </a:r>
                <a14:m>
                  <m:oMath xmlns:m="http://schemas.openxmlformats.org/officeDocument/2006/math">
                    <m:r>
                      <a:rPr lang="en-US" i="1" dirty="0">
                        <a:latin typeface="Cambria Math" panose="02040503050406030204" pitchFamily="18" charset="0"/>
                        <a:ea typeface="Cambria Math" panose="02040503050406030204" pitchFamily="18" charset="0"/>
                      </a:rPr>
                      <m:t>𝐼</m:t>
                    </m:r>
                  </m:oMath>
                </a14:m>
                <a:endParaRPr lang="en-US"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a:blip r:embed="rId3"/>
                <a:stretch>
                  <a:fillRect l="-3091"/>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SG" dirty="0"/>
              <a:t>SYPT 2020</a:t>
            </a:r>
          </a:p>
        </p:txBody>
      </p:sp>
      <p:sp>
        <p:nvSpPr>
          <p:cNvPr id="5" name="Slide Number Placeholder 4"/>
          <p:cNvSpPr>
            <a:spLocks noGrp="1"/>
          </p:cNvSpPr>
          <p:nvPr>
            <p:ph type="sldNum" sz="quarter" idx="4"/>
          </p:nvPr>
        </p:nvSpPr>
        <p:spPr/>
        <p:txBody>
          <a:bodyPr/>
          <a:lstStyle/>
          <a:p>
            <a:fld id="{D524B6CE-5D57-4459-A907-3F1D5BE11E1F}" type="slidenum">
              <a:rPr lang="en-SG" smtClean="0">
                <a:solidFill>
                  <a:prstClr val="black"/>
                </a:solidFill>
              </a:rPr>
              <a:pPr/>
              <a:t>72</a:t>
            </a:fld>
            <a:endParaRPr lang="en-SG" dirty="0">
              <a:solidFill>
                <a:prstClr val="black"/>
              </a:solidFill>
            </a:endParaRPr>
          </a:p>
        </p:txBody>
      </p:sp>
      <p:grpSp>
        <p:nvGrpSpPr>
          <p:cNvPr id="7" name="Group 6"/>
          <p:cNvGrpSpPr/>
          <p:nvPr/>
        </p:nvGrpSpPr>
        <p:grpSpPr>
          <a:xfrm>
            <a:off x="2724735" y="1459058"/>
            <a:ext cx="4647557" cy="4607310"/>
            <a:chOff x="2724735" y="1459058"/>
            <a:chExt cx="4647557" cy="4607310"/>
          </a:xfrm>
        </p:grpSpPr>
        <p:pic>
          <p:nvPicPr>
            <p:cNvPr id="6" name="Picture 5"/>
            <p:cNvPicPr>
              <a:picLocks noChangeAspect="1"/>
            </p:cNvPicPr>
            <p:nvPr/>
          </p:nvPicPr>
          <p:blipFill>
            <a:blip r:embed="rId4"/>
            <a:stretch>
              <a:fillRect/>
            </a:stretch>
          </p:blipFill>
          <p:spPr>
            <a:xfrm>
              <a:off x="2724735" y="1905826"/>
              <a:ext cx="4197823" cy="4160542"/>
            </a:xfrm>
            <a:prstGeom prst="rect">
              <a:avLst/>
            </a:prstGeom>
          </p:spPr>
        </p:pic>
        <mc:AlternateContent xmlns:mc="http://schemas.openxmlformats.org/markup-compatibility/2006" xmlns:a14="http://schemas.microsoft.com/office/drawing/2010/main">
          <mc:Choice Requires="a14">
            <p:sp>
              <p:nvSpPr>
                <p:cNvPr id="3" name="Rectangle 2"/>
                <p:cNvSpPr/>
                <p:nvPr/>
              </p:nvSpPr>
              <p:spPr>
                <a:xfrm>
                  <a:off x="6956848" y="3770711"/>
                  <a:ext cx="415444" cy="3863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400" i="1" dirty="0" smtClean="0">
                            <a:solidFill>
                              <a:schemeClr val="tx1"/>
                            </a:solidFill>
                            <a:latin typeface="Cambria Math" panose="02040503050406030204" pitchFamily="18" charset="0"/>
                          </a:rPr>
                          <m:t>𝑅</m:t>
                        </m:r>
                      </m:oMath>
                    </m:oMathPara>
                  </a14:m>
                  <a:endParaRPr lang="en-US" dirty="0">
                    <a:solidFill>
                      <a:schemeClr val="tx1"/>
                    </a:solidFill>
                  </a:endParaRPr>
                </a:p>
              </p:txBody>
            </p:sp>
          </mc:Choice>
          <mc:Fallback xmlns="">
            <p:sp>
              <p:nvSpPr>
                <p:cNvPr id="3" name="Rectangle 2"/>
                <p:cNvSpPr>
                  <a:spLocks noRot="1" noChangeAspect="1" noMove="1" noResize="1" noEditPoints="1" noAdjustHandles="1" noChangeArrowheads="1" noChangeShapeType="1" noTextEdit="1"/>
                </p:cNvSpPr>
                <p:nvPr/>
              </p:nvSpPr>
              <p:spPr>
                <a:xfrm>
                  <a:off x="6956848" y="3770711"/>
                  <a:ext cx="415444" cy="386377"/>
                </a:xfrm>
                <a:prstGeom prst="rect">
                  <a:avLst/>
                </a:prstGeom>
                <a:blipFill>
                  <a:blip r:embed="rId5"/>
                  <a:stretch>
                    <a:fillRect l="-8571" b="-61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Rectangle 18"/>
                <p:cNvSpPr/>
                <p:nvPr/>
              </p:nvSpPr>
              <p:spPr>
                <a:xfrm>
                  <a:off x="4615925" y="1459058"/>
                  <a:ext cx="415444" cy="3863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𝐼</m:t>
                        </m:r>
                      </m:oMath>
                    </m:oMathPara>
                  </a14:m>
                  <a:endParaRPr lang="en-US" dirty="0">
                    <a:solidFill>
                      <a:schemeClr val="tx1"/>
                    </a:solidFill>
                  </a:endParaRPr>
                </a:p>
              </p:txBody>
            </p:sp>
          </mc:Choice>
          <mc:Fallback xmlns="">
            <p:sp>
              <p:nvSpPr>
                <p:cNvPr id="19" name="Rectangle 18"/>
                <p:cNvSpPr>
                  <a:spLocks noRot="1" noChangeAspect="1" noMove="1" noResize="1" noEditPoints="1" noAdjustHandles="1" noChangeArrowheads="1" noChangeShapeType="1" noTextEdit="1"/>
                </p:cNvSpPr>
                <p:nvPr/>
              </p:nvSpPr>
              <p:spPr>
                <a:xfrm>
                  <a:off x="4615925" y="1459058"/>
                  <a:ext cx="415444" cy="386377"/>
                </a:xfrm>
                <a:prstGeom prst="rect">
                  <a:avLst/>
                </a:prstGeom>
                <a:blipFill>
                  <a:blip r:embed="rId6"/>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35927682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r>
                  <a:rPr lang="en-US" dirty="0"/>
                  <a:t>Density Distribution of </a:t>
                </a:r>
                <a14:m>
                  <m:oMath xmlns:m="http://schemas.openxmlformats.org/officeDocument/2006/math">
                    <m:r>
                      <a:rPr lang="en-US" b="0" i="1" dirty="0" smtClean="0">
                        <a:latin typeface="Cambria Math" panose="02040503050406030204" pitchFamily="18" charset="0"/>
                        <a:ea typeface="Cambria Math" panose="02040503050406030204" pitchFamily="18" charset="0"/>
                      </a:rPr>
                      <m:t>𝐴</m:t>
                    </m:r>
                    <m:r>
                      <a:rPr lang="en-US" i="1" dirty="0">
                        <a:latin typeface="Cambria Math" panose="02040503050406030204" pitchFamily="18" charset="0"/>
                        <a:ea typeface="Cambria Math" panose="02040503050406030204" pitchFamily="18" charset="0"/>
                      </a:rPr>
                      <m:t> </m:t>
                    </m:r>
                  </m:oMath>
                </a14:m>
                <a:r>
                  <a:rPr lang="en-US" dirty="0"/>
                  <a:t>and </a:t>
                </a:r>
                <a14:m>
                  <m:oMath xmlns:m="http://schemas.openxmlformats.org/officeDocument/2006/math">
                    <m:r>
                      <a:rPr lang="en-US" i="1" dirty="0" smtClean="0">
                        <a:latin typeface="Cambria Math" panose="02040503050406030204" pitchFamily="18" charset="0"/>
                        <a:ea typeface="Cambria Math" panose="02040503050406030204" pitchFamily="18" charset="0"/>
                      </a:rPr>
                      <m:t>𝜃</m:t>
                    </m:r>
                  </m:oMath>
                </a14:m>
                <a:endParaRPr lang="en-US"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a:blip r:embed="rId3"/>
                <a:stretch>
                  <a:fillRect l="-3091"/>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SG" dirty="0"/>
              <a:t>SYPT 2020</a:t>
            </a:r>
          </a:p>
        </p:txBody>
      </p:sp>
      <p:sp>
        <p:nvSpPr>
          <p:cNvPr id="5" name="Slide Number Placeholder 4"/>
          <p:cNvSpPr>
            <a:spLocks noGrp="1"/>
          </p:cNvSpPr>
          <p:nvPr>
            <p:ph type="sldNum" sz="quarter" idx="4"/>
          </p:nvPr>
        </p:nvSpPr>
        <p:spPr/>
        <p:txBody>
          <a:bodyPr/>
          <a:lstStyle/>
          <a:p>
            <a:fld id="{D524B6CE-5D57-4459-A907-3F1D5BE11E1F}" type="slidenum">
              <a:rPr lang="en-SG" smtClean="0">
                <a:solidFill>
                  <a:prstClr val="black"/>
                </a:solidFill>
              </a:rPr>
              <a:pPr/>
              <a:t>73</a:t>
            </a:fld>
            <a:endParaRPr lang="en-SG" dirty="0">
              <a:solidFill>
                <a:prstClr val="black"/>
              </a:solidFill>
            </a:endParaRPr>
          </a:p>
        </p:txBody>
      </p:sp>
      <mc:AlternateContent xmlns:mc="http://schemas.openxmlformats.org/markup-compatibility/2006" xmlns:a14="http://schemas.microsoft.com/office/drawing/2010/main">
        <mc:Choice Requires="a14">
          <p:sp>
            <p:nvSpPr>
              <p:cNvPr id="22" name="TextBox 21"/>
              <p:cNvSpPr txBox="1"/>
              <p:nvPr/>
            </p:nvSpPr>
            <p:spPr>
              <a:xfrm>
                <a:off x="3212757" y="1654424"/>
                <a:ext cx="4785349" cy="718082"/>
              </a:xfrm>
              <a:prstGeom prst="rect">
                <a:avLst/>
              </a:prstGeom>
              <a:solidFill>
                <a:srgbClr val="FFC524">
                  <a:alpha val="73000"/>
                </a:srgbClr>
              </a:solidFill>
              <a:ln w="38100">
                <a:solidFill>
                  <a:schemeClr val="tx1"/>
                </a:solid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ea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𝜌</m:t>
                          </m:r>
                        </m:e>
                        <m:sub>
                          <m:r>
                            <a:rPr lang="en-US" b="0" i="1" dirty="0" smtClean="0">
                              <a:latin typeface="Cambria Math" panose="02040503050406030204" pitchFamily="18" charset="0"/>
                              <a:ea typeface="Cambria Math" panose="02040503050406030204" pitchFamily="18" charset="0"/>
                            </a:rPr>
                            <m:t>𝐴</m:t>
                          </m:r>
                          <m:r>
                            <a:rPr lang="en-US" b="0"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𝜃</m:t>
                          </m:r>
                        </m:sub>
                      </m:sSub>
                      <m:r>
                        <a:rPr lang="en-US" b="0"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𝐴</m:t>
                      </m:r>
                      <m:r>
                        <a:rPr lang="en-US" b="0"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𝜃</m:t>
                      </m:r>
                      <m:r>
                        <a:rPr lang="en-US" b="0" i="1" dirty="0" smtClean="0">
                          <a:latin typeface="Cambria Math" panose="02040503050406030204" pitchFamily="18" charset="0"/>
                          <a:ea typeface="Cambria Math" panose="02040503050406030204" pitchFamily="18" charset="0"/>
                        </a:rPr>
                        <m:t>)=</m:t>
                      </m:r>
                      <m:f>
                        <m:fPr>
                          <m:ctrlPr>
                            <a:rPr lang="en-US" i="1" dirty="0" smtClean="0">
                              <a:latin typeface="Cambria Math" panose="02040503050406030204" pitchFamily="18" charset="0"/>
                            </a:rPr>
                          </m:ctrlPr>
                        </m:fPr>
                        <m:num>
                          <m:r>
                            <a:rPr lang="en-US" b="0" i="1" dirty="0" smtClean="0">
                              <a:latin typeface="Cambria Math" panose="02040503050406030204" pitchFamily="18" charset="0"/>
                            </a:rPr>
                            <m:t>𝐴</m:t>
                          </m:r>
                        </m:num>
                        <m:den>
                          <m:r>
                            <a:rPr lang="en-US" b="0" i="1" dirty="0" smtClean="0">
                              <a:latin typeface="Cambria Math" panose="02040503050406030204" pitchFamily="18" charset="0"/>
                            </a:rPr>
                            <m:t>2</m:t>
                          </m:r>
                          <m:r>
                            <a:rPr lang="en-US" b="0" i="1" dirty="0" smtClean="0">
                              <a:latin typeface="Cambria Math" panose="02040503050406030204" pitchFamily="18" charset="0"/>
                              <a:ea typeface="Cambria Math" panose="02040503050406030204" pitchFamily="18" charset="0"/>
                            </a:rPr>
                            <m:t>𝜋</m:t>
                          </m:r>
                          <m:sSup>
                            <m:sSupPr>
                              <m:ctrlPr>
                                <a:rPr lang="en-US" b="0" i="1" dirty="0" smtClean="0">
                                  <a:latin typeface="Cambria Math" panose="02040503050406030204" pitchFamily="18" charset="0"/>
                                  <a:ea typeface="Cambria Math" panose="02040503050406030204" pitchFamily="18" charset="0"/>
                                </a:rPr>
                              </m:ctrlPr>
                            </m:sSupPr>
                            <m:e>
                              <m:r>
                                <a:rPr lang="en-US" i="1" dirty="0">
                                  <a:latin typeface="Cambria Math" panose="02040503050406030204" pitchFamily="18" charset="0"/>
                                  <a:ea typeface="Cambria Math" panose="02040503050406030204" pitchFamily="18" charset="0"/>
                                </a:rPr>
                                <m:t>𝜎</m:t>
                              </m:r>
                            </m:e>
                            <m:sup>
                              <m:r>
                                <a:rPr lang="en-US" b="0" i="1" dirty="0" smtClean="0">
                                  <a:latin typeface="Cambria Math" panose="02040503050406030204" pitchFamily="18" charset="0"/>
                                  <a:ea typeface="Cambria Math" panose="02040503050406030204" pitchFamily="18" charset="0"/>
                                </a:rPr>
                                <m:t>2</m:t>
                              </m:r>
                            </m:sup>
                          </m:sSup>
                        </m:den>
                      </m:f>
                      <m:r>
                        <a:rPr lang="en-US" b="0" i="1" dirty="0" smtClean="0">
                          <a:latin typeface="Cambria Math" panose="02040503050406030204" pitchFamily="18" charset="0"/>
                        </a:rPr>
                        <m:t>𝑒𝑥𝑝</m:t>
                      </m:r>
                      <m:d>
                        <m:dPr>
                          <m:begChr m:val="{"/>
                          <m:endChr m:val="}"/>
                          <m:ctrlPr>
                            <a:rPr lang="en-US" i="1" dirty="0">
                              <a:latin typeface="Cambria Math" panose="02040503050406030204" pitchFamily="18" charset="0"/>
                            </a:rPr>
                          </m:ctrlPr>
                        </m:dPr>
                        <m:e>
                          <m:r>
                            <a:rPr lang="en-US" i="1" dirty="0">
                              <a:latin typeface="Cambria Math" panose="02040503050406030204" pitchFamily="18" charset="0"/>
                            </a:rPr>
                            <m:t>−</m:t>
                          </m:r>
                          <m:f>
                            <m:fPr>
                              <m:ctrlPr>
                                <a:rPr lang="en-US" i="1" dirty="0">
                                  <a:latin typeface="Cambria Math" panose="02040503050406030204" pitchFamily="18" charset="0"/>
                                </a:rPr>
                              </m:ctrlPr>
                            </m:fPr>
                            <m:num>
                              <m:sSup>
                                <m:sSupPr>
                                  <m:ctrlPr>
                                    <a:rPr lang="en-US" i="1" dirty="0">
                                      <a:latin typeface="Cambria Math" panose="02040503050406030204" pitchFamily="18" charset="0"/>
                                    </a:rPr>
                                  </m:ctrlPr>
                                </m:sSupPr>
                                <m:e>
                                  <m:r>
                                    <a:rPr lang="en-US" b="0" i="1" dirty="0" smtClean="0">
                                      <a:latin typeface="Cambria Math" panose="02040503050406030204" pitchFamily="18" charset="0"/>
                                    </a:rPr>
                                    <m:t>𝐴</m:t>
                                  </m:r>
                                </m:e>
                                <m:sup>
                                  <m:r>
                                    <a:rPr lang="en-US" i="1" dirty="0">
                                      <a:latin typeface="Cambria Math" panose="02040503050406030204" pitchFamily="18" charset="0"/>
                                    </a:rPr>
                                    <m:t>2</m:t>
                                  </m:r>
                                </m:sup>
                              </m:sSup>
                            </m:num>
                            <m:den>
                              <m:r>
                                <a:rPr lang="en-US" i="1" dirty="0">
                                  <a:latin typeface="Cambria Math" panose="02040503050406030204" pitchFamily="18" charset="0"/>
                                </a:rPr>
                                <m:t>2</m:t>
                              </m:r>
                              <m:sSup>
                                <m:sSupPr>
                                  <m:ctrlPr>
                                    <a:rPr lang="en-US" i="1" dirty="0">
                                      <a:latin typeface="Cambria Math" panose="02040503050406030204" pitchFamily="18" charset="0"/>
                                    </a:rPr>
                                  </m:ctrlPr>
                                </m:sSupPr>
                                <m:e>
                                  <m:r>
                                    <a:rPr lang="en-US" i="1" dirty="0">
                                      <a:latin typeface="Cambria Math" panose="02040503050406030204" pitchFamily="18" charset="0"/>
                                      <a:ea typeface="Cambria Math" panose="02040503050406030204" pitchFamily="18" charset="0"/>
                                    </a:rPr>
                                    <m:t>𝜎</m:t>
                                  </m:r>
                                </m:e>
                                <m:sup>
                                  <m:r>
                                    <a:rPr lang="en-US" i="1" dirty="0">
                                      <a:latin typeface="Cambria Math" panose="02040503050406030204" pitchFamily="18" charset="0"/>
                                    </a:rPr>
                                    <m:t>2</m:t>
                                  </m:r>
                                </m:sup>
                              </m:sSup>
                            </m:den>
                          </m:f>
                        </m:e>
                      </m:d>
                    </m:oMath>
                  </m:oMathPara>
                </a14:m>
                <a:endParaRPr lang="en-US" i="1" dirty="0"/>
              </a:p>
            </p:txBody>
          </p:sp>
        </mc:Choice>
        <mc:Fallback xmlns="">
          <p:sp>
            <p:nvSpPr>
              <p:cNvPr id="22" name="TextBox 21"/>
              <p:cNvSpPr txBox="1">
                <a:spLocks noRot="1" noChangeAspect="1" noMove="1" noResize="1" noEditPoints="1" noAdjustHandles="1" noChangeArrowheads="1" noChangeShapeType="1" noTextEdit="1"/>
              </p:cNvSpPr>
              <p:nvPr/>
            </p:nvSpPr>
            <p:spPr>
              <a:xfrm>
                <a:off x="3212757" y="1654424"/>
                <a:ext cx="4785349" cy="718082"/>
              </a:xfrm>
              <a:prstGeom prst="rect">
                <a:avLst/>
              </a:prstGeom>
              <a:blipFill>
                <a:blip r:embed="rId4"/>
                <a:stretch>
                  <a:fillRect/>
                </a:stretch>
              </a:blipFill>
              <a:ln w="381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Rectangle 22"/>
              <p:cNvSpPr/>
              <p:nvPr/>
            </p:nvSpPr>
            <p:spPr>
              <a:xfrm>
                <a:off x="628650" y="1654425"/>
                <a:ext cx="2363326" cy="718082"/>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Expressing in terms of Amplitude, </a:t>
                </a:r>
                <a14:m>
                  <m:oMath xmlns:m="http://schemas.openxmlformats.org/officeDocument/2006/math">
                    <m:r>
                      <a:rPr lang="en-US" sz="1400" b="0" i="1" smtClean="0">
                        <a:solidFill>
                          <a:schemeClr val="tx1"/>
                        </a:solidFill>
                        <a:latin typeface="Cambria Math" panose="02040503050406030204" pitchFamily="18" charset="0"/>
                        <a:ea typeface="Cambria Math" panose="02040503050406030204" pitchFamily="18" charset="0"/>
                      </a:rPr>
                      <m:t>𝐴</m:t>
                    </m:r>
                  </m:oMath>
                </a14:m>
                <a:r>
                  <a:rPr lang="en-US" sz="1400" dirty="0">
                    <a:solidFill>
                      <a:schemeClr val="tx1"/>
                    </a:solidFill>
                  </a:rPr>
                  <a:t>, and Phase, </a:t>
                </a:r>
                <a14:m>
                  <m:oMath xmlns:m="http://schemas.openxmlformats.org/officeDocument/2006/math">
                    <m:r>
                      <a:rPr lang="en-US" sz="1400" i="1" smtClean="0">
                        <a:solidFill>
                          <a:schemeClr val="tx1"/>
                        </a:solidFill>
                        <a:latin typeface="Cambria Math" panose="02040503050406030204" pitchFamily="18" charset="0"/>
                        <a:ea typeface="Cambria Math" panose="02040503050406030204" pitchFamily="18" charset="0"/>
                      </a:rPr>
                      <m:t>𝜃</m:t>
                    </m:r>
                  </m:oMath>
                </a14:m>
                <a:endParaRPr lang="en-US" sz="1400" dirty="0">
                  <a:solidFill>
                    <a:schemeClr val="tx1"/>
                  </a:solidFill>
                </a:endParaRPr>
              </a:p>
            </p:txBody>
          </p:sp>
        </mc:Choice>
        <mc:Fallback xmlns="">
          <p:sp>
            <p:nvSpPr>
              <p:cNvPr id="23" name="Rectangle 22"/>
              <p:cNvSpPr>
                <a:spLocks noRot="1" noChangeAspect="1" noMove="1" noResize="1" noEditPoints="1" noAdjustHandles="1" noChangeArrowheads="1" noChangeShapeType="1" noTextEdit="1"/>
              </p:cNvSpPr>
              <p:nvPr/>
            </p:nvSpPr>
            <p:spPr>
              <a:xfrm>
                <a:off x="628650" y="1654425"/>
                <a:ext cx="2363326" cy="718082"/>
              </a:xfrm>
              <a:prstGeom prst="rect">
                <a:avLst/>
              </a:prstGeom>
              <a:blipFill>
                <a:blip r:embed="rId5"/>
                <a:stretch>
                  <a:fillRect/>
                </a:stretch>
              </a:blipFill>
              <a:ln>
                <a:solidFill>
                  <a:schemeClr val="accent5"/>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p:cNvSpPr txBox="1"/>
              <p:nvPr/>
            </p:nvSpPr>
            <p:spPr>
              <a:xfrm>
                <a:off x="3212757" y="2695712"/>
                <a:ext cx="4785349" cy="718082"/>
              </a:xfrm>
              <a:prstGeom prst="rect">
                <a:avLst/>
              </a:prstGeom>
              <a:solidFill>
                <a:srgbClr val="FFC524">
                  <a:alpha val="73000"/>
                </a:srgbClr>
              </a:solidFill>
              <a:ln w="38100">
                <a:solidFill>
                  <a:schemeClr val="tx1"/>
                </a:solid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dirty="0">
                              <a:latin typeface="Cambria Math" panose="02040503050406030204" pitchFamily="18" charset="0"/>
                              <a:ea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𝜌</m:t>
                          </m:r>
                        </m:e>
                        <m:sub>
                          <m:r>
                            <a:rPr lang="en-US" i="1" dirty="0">
                              <a:latin typeface="Cambria Math" panose="02040503050406030204" pitchFamily="18" charset="0"/>
                              <a:ea typeface="Cambria Math" panose="02040503050406030204" pitchFamily="18" charset="0"/>
                            </a:rPr>
                            <m:t>𝐴</m:t>
                          </m:r>
                        </m:sub>
                      </m:sSub>
                      <m:r>
                        <a:rPr lang="en-US" i="1" dirty="0">
                          <a:latin typeface="Cambria Math" panose="02040503050406030204" pitchFamily="18" charset="0"/>
                          <a:ea typeface="Cambria Math" panose="02040503050406030204" pitchFamily="18" charset="0"/>
                        </a:rPr>
                        <m:t>(</m:t>
                      </m:r>
                      <m:r>
                        <a:rPr lang="en-US" i="1" dirty="0">
                          <a:latin typeface="Cambria Math" panose="02040503050406030204" pitchFamily="18" charset="0"/>
                          <a:ea typeface="Cambria Math" panose="02040503050406030204" pitchFamily="18" charset="0"/>
                        </a:rPr>
                        <m:t>𝐴</m:t>
                      </m:r>
                      <m:r>
                        <a:rPr lang="en-US" i="1" dirty="0">
                          <a:latin typeface="Cambria Math" panose="02040503050406030204" pitchFamily="18" charset="0"/>
                          <a:ea typeface="Cambria Math" panose="02040503050406030204" pitchFamily="18" charset="0"/>
                        </a:rPr>
                        <m:t>)=</m:t>
                      </m:r>
                      <m:f>
                        <m:fPr>
                          <m:ctrlPr>
                            <a:rPr lang="en-US" i="1" dirty="0">
                              <a:latin typeface="Cambria Math" panose="02040503050406030204" pitchFamily="18" charset="0"/>
                            </a:rPr>
                          </m:ctrlPr>
                        </m:fPr>
                        <m:num>
                          <m:r>
                            <a:rPr lang="en-US" i="1" dirty="0">
                              <a:latin typeface="Cambria Math" panose="02040503050406030204" pitchFamily="18" charset="0"/>
                            </a:rPr>
                            <m:t>𝐴</m:t>
                          </m:r>
                        </m:num>
                        <m:den>
                          <m:sSup>
                            <m:sSupPr>
                              <m:ctrlPr>
                                <a:rPr lang="en-US" i="1" dirty="0">
                                  <a:latin typeface="Cambria Math" panose="02040503050406030204" pitchFamily="18" charset="0"/>
                                  <a:ea typeface="Cambria Math" panose="02040503050406030204" pitchFamily="18" charset="0"/>
                                </a:rPr>
                              </m:ctrlPr>
                            </m:sSupPr>
                            <m:e>
                              <m:r>
                                <a:rPr lang="en-US" i="1" dirty="0">
                                  <a:latin typeface="Cambria Math" panose="02040503050406030204" pitchFamily="18" charset="0"/>
                                  <a:ea typeface="Cambria Math" panose="02040503050406030204" pitchFamily="18" charset="0"/>
                                </a:rPr>
                                <m:t>𝜎</m:t>
                              </m:r>
                            </m:e>
                            <m:sup>
                              <m:r>
                                <a:rPr lang="en-US" i="1" dirty="0">
                                  <a:latin typeface="Cambria Math" panose="02040503050406030204" pitchFamily="18" charset="0"/>
                                  <a:ea typeface="Cambria Math" panose="02040503050406030204" pitchFamily="18" charset="0"/>
                                </a:rPr>
                                <m:t>2</m:t>
                              </m:r>
                            </m:sup>
                          </m:sSup>
                        </m:den>
                      </m:f>
                      <m:r>
                        <a:rPr lang="en-US" i="1" dirty="0">
                          <a:latin typeface="Cambria Math" panose="02040503050406030204" pitchFamily="18" charset="0"/>
                        </a:rPr>
                        <m:t>𝑒𝑥𝑝</m:t>
                      </m:r>
                      <m:d>
                        <m:dPr>
                          <m:begChr m:val="{"/>
                          <m:endChr m:val="}"/>
                          <m:ctrlPr>
                            <a:rPr lang="en-US" i="1" dirty="0">
                              <a:latin typeface="Cambria Math" panose="02040503050406030204" pitchFamily="18" charset="0"/>
                            </a:rPr>
                          </m:ctrlPr>
                        </m:dPr>
                        <m:e>
                          <m:r>
                            <a:rPr lang="en-US" i="1" dirty="0">
                              <a:latin typeface="Cambria Math" panose="02040503050406030204" pitchFamily="18" charset="0"/>
                            </a:rPr>
                            <m:t>−</m:t>
                          </m:r>
                          <m:f>
                            <m:fPr>
                              <m:ctrlPr>
                                <a:rPr lang="en-US" i="1" dirty="0">
                                  <a:latin typeface="Cambria Math" panose="02040503050406030204" pitchFamily="18" charset="0"/>
                                </a:rPr>
                              </m:ctrlPr>
                            </m:fPr>
                            <m:num>
                              <m:sSup>
                                <m:sSupPr>
                                  <m:ctrlPr>
                                    <a:rPr lang="en-US" i="1" dirty="0">
                                      <a:latin typeface="Cambria Math" panose="02040503050406030204" pitchFamily="18" charset="0"/>
                                    </a:rPr>
                                  </m:ctrlPr>
                                </m:sSupPr>
                                <m:e>
                                  <m:r>
                                    <a:rPr lang="en-US" i="1" dirty="0">
                                      <a:latin typeface="Cambria Math" panose="02040503050406030204" pitchFamily="18" charset="0"/>
                                    </a:rPr>
                                    <m:t>𝐴</m:t>
                                  </m:r>
                                </m:e>
                                <m:sup>
                                  <m:r>
                                    <a:rPr lang="en-US" i="1" dirty="0">
                                      <a:latin typeface="Cambria Math" panose="02040503050406030204" pitchFamily="18" charset="0"/>
                                    </a:rPr>
                                    <m:t>2</m:t>
                                  </m:r>
                                </m:sup>
                              </m:sSup>
                            </m:num>
                            <m:den>
                              <m:r>
                                <a:rPr lang="en-US" i="1" dirty="0">
                                  <a:latin typeface="Cambria Math" panose="02040503050406030204" pitchFamily="18" charset="0"/>
                                </a:rPr>
                                <m:t>2</m:t>
                              </m:r>
                              <m:sSup>
                                <m:sSupPr>
                                  <m:ctrlPr>
                                    <a:rPr lang="en-US" i="1" dirty="0">
                                      <a:latin typeface="Cambria Math" panose="02040503050406030204" pitchFamily="18" charset="0"/>
                                    </a:rPr>
                                  </m:ctrlPr>
                                </m:sSupPr>
                                <m:e>
                                  <m:r>
                                    <a:rPr lang="en-US" i="1" dirty="0">
                                      <a:latin typeface="Cambria Math" panose="02040503050406030204" pitchFamily="18" charset="0"/>
                                      <a:ea typeface="Cambria Math" panose="02040503050406030204" pitchFamily="18" charset="0"/>
                                    </a:rPr>
                                    <m:t>𝜎</m:t>
                                  </m:r>
                                </m:e>
                                <m:sup>
                                  <m:r>
                                    <a:rPr lang="en-US" i="1" dirty="0">
                                      <a:latin typeface="Cambria Math" panose="02040503050406030204" pitchFamily="18" charset="0"/>
                                    </a:rPr>
                                    <m:t>2</m:t>
                                  </m:r>
                                </m:sup>
                              </m:sSup>
                            </m:den>
                          </m:f>
                        </m:e>
                      </m:d>
                    </m:oMath>
                  </m:oMathPara>
                </a14:m>
                <a:endParaRPr lang="en-US" i="1" dirty="0"/>
              </a:p>
            </p:txBody>
          </p:sp>
        </mc:Choice>
        <mc:Fallback xmlns="">
          <p:sp>
            <p:nvSpPr>
              <p:cNvPr id="26" name="TextBox 25"/>
              <p:cNvSpPr txBox="1">
                <a:spLocks noRot="1" noChangeAspect="1" noMove="1" noResize="1" noEditPoints="1" noAdjustHandles="1" noChangeArrowheads="1" noChangeShapeType="1" noTextEdit="1"/>
              </p:cNvSpPr>
              <p:nvPr/>
            </p:nvSpPr>
            <p:spPr>
              <a:xfrm>
                <a:off x="3212757" y="2695712"/>
                <a:ext cx="4785349" cy="718082"/>
              </a:xfrm>
              <a:prstGeom prst="rect">
                <a:avLst/>
              </a:prstGeom>
              <a:blipFill>
                <a:blip r:embed="rId6"/>
                <a:stretch>
                  <a:fillRect/>
                </a:stretch>
              </a:blipFill>
              <a:ln w="381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ectangle 17"/>
              <p:cNvSpPr/>
              <p:nvPr/>
            </p:nvSpPr>
            <p:spPr>
              <a:xfrm>
                <a:off x="628650" y="2688400"/>
                <a:ext cx="2381642" cy="718082"/>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Integrating with respect to </a:t>
                </a:r>
                <a14:m>
                  <m:oMath xmlns:m="http://schemas.openxmlformats.org/officeDocument/2006/math">
                    <m:r>
                      <a:rPr lang="en-US" sz="1400" i="1">
                        <a:solidFill>
                          <a:schemeClr val="tx1"/>
                        </a:solidFill>
                        <a:latin typeface="Cambria Math" panose="02040503050406030204" pitchFamily="18" charset="0"/>
                        <a:ea typeface="Cambria Math" panose="02040503050406030204" pitchFamily="18" charset="0"/>
                      </a:rPr>
                      <m:t>𝐴</m:t>
                    </m:r>
                  </m:oMath>
                </a14:m>
                <a:r>
                  <a:rPr lang="en-US" sz="1400" dirty="0">
                    <a:solidFill>
                      <a:schemeClr val="tx1"/>
                    </a:solidFill>
                  </a:rPr>
                  <a:t> </a:t>
                </a:r>
              </a:p>
            </p:txBody>
          </p:sp>
        </mc:Choice>
        <mc:Fallback xmlns="">
          <p:sp>
            <p:nvSpPr>
              <p:cNvPr id="18" name="Rectangle 17"/>
              <p:cNvSpPr>
                <a:spLocks noRot="1" noChangeAspect="1" noMove="1" noResize="1" noEditPoints="1" noAdjustHandles="1" noChangeArrowheads="1" noChangeShapeType="1" noTextEdit="1"/>
              </p:cNvSpPr>
              <p:nvPr/>
            </p:nvSpPr>
            <p:spPr>
              <a:xfrm>
                <a:off x="628650" y="2688400"/>
                <a:ext cx="2381642" cy="718082"/>
              </a:xfrm>
              <a:prstGeom prst="rect">
                <a:avLst/>
              </a:prstGeom>
              <a:blipFill>
                <a:blip r:embed="rId7"/>
                <a:stretch>
                  <a:fillRect l="-254"/>
                </a:stretch>
              </a:blipFill>
              <a:ln>
                <a:solidFill>
                  <a:schemeClr val="accent5"/>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p:cNvSpPr txBox="1"/>
              <p:nvPr/>
            </p:nvSpPr>
            <p:spPr>
              <a:xfrm>
                <a:off x="3231073" y="3707356"/>
                <a:ext cx="4785349" cy="612796"/>
              </a:xfrm>
              <a:prstGeom prst="rect">
                <a:avLst/>
              </a:prstGeom>
              <a:solidFill>
                <a:srgbClr val="FFC524">
                  <a:alpha val="73000"/>
                </a:srgbClr>
              </a:solidFill>
              <a:ln w="38100">
                <a:solidFill>
                  <a:schemeClr val="tx1"/>
                </a:solid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ea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𝜌</m:t>
                          </m:r>
                        </m:e>
                        <m:sub>
                          <m:r>
                            <a:rPr lang="en-US" i="1" dirty="0" smtClean="0">
                              <a:latin typeface="Cambria Math" panose="02040503050406030204" pitchFamily="18" charset="0"/>
                              <a:ea typeface="Cambria Math" panose="02040503050406030204" pitchFamily="18" charset="0"/>
                            </a:rPr>
                            <m:t>𝜃</m:t>
                          </m:r>
                        </m:sub>
                      </m:sSub>
                      <m:r>
                        <a:rPr lang="en-US" i="1" dirty="0">
                          <a:latin typeface="Cambria Math" panose="02040503050406030204" pitchFamily="18" charset="0"/>
                          <a:ea typeface="Cambria Math" panose="02040503050406030204" pitchFamily="18" charset="0"/>
                        </a:rPr>
                        <m:t>(</m:t>
                      </m:r>
                      <m:r>
                        <a:rPr lang="en-US" i="1" dirty="0" smtClean="0">
                          <a:latin typeface="Cambria Math" panose="02040503050406030204" pitchFamily="18" charset="0"/>
                          <a:ea typeface="Cambria Math" panose="02040503050406030204" pitchFamily="18" charset="0"/>
                        </a:rPr>
                        <m:t>𝜃</m:t>
                      </m:r>
                      <m:r>
                        <a:rPr lang="en-US" i="1" dirty="0">
                          <a:latin typeface="Cambria Math" panose="02040503050406030204" pitchFamily="18" charset="0"/>
                          <a:ea typeface="Cambria Math" panose="02040503050406030204" pitchFamily="18" charset="0"/>
                        </a:rPr>
                        <m:t>)=</m:t>
                      </m:r>
                      <m:f>
                        <m:fPr>
                          <m:ctrlPr>
                            <a:rPr lang="en-US" i="1" dirty="0">
                              <a:latin typeface="Cambria Math" panose="02040503050406030204" pitchFamily="18" charset="0"/>
                            </a:rPr>
                          </m:ctrlPr>
                        </m:fPr>
                        <m:num>
                          <m:r>
                            <a:rPr lang="en-US" b="0" i="1" dirty="0" smtClean="0">
                              <a:latin typeface="Cambria Math" panose="02040503050406030204" pitchFamily="18" charset="0"/>
                            </a:rPr>
                            <m:t>1</m:t>
                          </m:r>
                        </m:num>
                        <m:den>
                          <m:r>
                            <a:rPr lang="en-US" b="0" i="1" dirty="0" smtClean="0">
                              <a:latin typeface="Cambria Math" panose="02040503050406030204" pitchFamily="18" charset="0"/>
                              <a:ea typeface="Cambria Math" panose="02040503050406030204" pitchFamily="18" charset="0"/>
                            </a:rPr>
                            <m:t>2</m:t>
                          </m:r>
                          <m:r>
                            <a:rPr lang="en-US" b="0" i="1" dirty="0" smtClean="0">
                              <a:latin typeface="Cambria Math" panose="02040503050406030204" pitchFamily="18" charset="0"/>
                              <a:ea typeface="Cambria Math" panose="02040503050406030204" pitchFamily="18" charset="0"/>
                            </a:rPr>
                            <m:t>𝜋</m:t>
                          </m:r>
                        </m:den>
                      </m:f>
                    </m:oMath>
                  </m:oMathPara>
                </a14:m>
                <a:endParaRPr lang="en-US" i="1" dirty="0"/>
              </a:p>
            </p:txBody>
          </p:sp>
        </mc:Choice>
        <mc:Fallback xmlns="">
          <p:sp>
            <p:nvSpPr>
              <p:cNvPr id="20" name="TextBox 19"/>
              <p:cNvSpPr txBox="1">
                <a:spLocks noRot="1" noChangeAspect="1" noMove="1" noResize="1" noEditPoints="1" noAdjustHandles="1" noChangeArrowheads="1" noChangeShapeType="1" noTextEdit="1"/>
              </p:cNvSpPr>
              <p:nvPr/>
            </p:nvSpPr>
            <p:spPr>
              <a:xfrm>
                <a:off x="3231073" y="3707356"/>
                <a:ext cx="4785349" cy="612796"/>
              </a:xfrm>
              <a:prstGeom prst="rect">
                <a:avLst/>
              </a:prstGeom>
              <a:blipFill>
                <a:blip r:embed="rId8"/>
                <a:stretch>
                  <a:fillRect/>
                </a:stretch>
              </a:blipFill>
              <a:ln w="381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Rectangle 20"/>
              <p:cNvSpPr/>
              <p:nvPr/>
            </p:nvSpPr>
            <p:spPr>
              <a:xfrm>
                <a:off x="646966" y="3700044"/>
                <a:ext cx="2363326" cy="718082"/>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Integrating with respect to </a:t>
                </a:r>
                <a14:m>
                  <m:oMath xmlns:m="http://schemas.openxmlformats.org/officeDocument/2006/math">
                    <m:r>
                      <a:rPr lang="en-US" sz="1400" i="1" smtClean="0">
                        <a:solidFill>
                          <a:schemeClr val="tx1"/>
                        </a:solidFill>
                        <a:latin typeface="Cambria Math" panose="02040503050406030204" pitchFamily="18" charset="0"/>
                        <a:ea typeface="Cambria Math" panose="02040503050406030204" pitchFamily="18" charset="0"/>
                      </a:rPr>
                      <m:t>𝜃</m:t>
                    </m:r>
                  </m:oMath>
                </a14:m>
                <a:endParaRPr lang="en-US" sz="1400" dirty="0">
                  <a:solidFill>
                    <a:schemeClr val="tx1"/>
                  </a:solidFill>
                </a:endParaRPr>
              </a:p>
            </p:txBody>
          </p:sp>
        </mc:Choice>
        <mc:Fallback xmlns="">
          <p:sp>
            <p:nvSpPr>
              <p:cNvPr id="21" name="Rectangle 20"/>
              <p:cNvSpPr>
                <a:spLocks noRot="1" noChangeAspect="1" noMove="1" noResize="1" noEditPoints="1" noAdjustHandles="1" noChangeArrowheads="1" noChangeShapeType="1" noTextEdit="1"/>
              </p:cNvSpPr>
              <p:nvPr/>
            </p:nvSpPr>
            <p:spPr>
              <a:xfrm>
                <a:off x="646966" y="3700044"/>
                <a:ext cx="2363326" cy="718082"/>
              </a:xfrm>
              <a:prstGeom prst="rect">
                <a:avLst/>
              </a:prstGeom>
              <a:blipFill>
                <a:blip r:embed="rId9"/>
                <a:stretch>
                  <a:fillRect l="-256"/>
                </a:stretch>
              </a:blipFill>
              <a:ln>
                <a:solidFill>
                  <a:schemeClr val="accent5"/>
                </a:solidFill>
              </a:ln>
            </p:spPr>
            <p:txBody>
              <a:bodyPr/>
              <a:lstStyle/>
              <a:p>
                <a:r>
                  <a:rPr lang="en-US">
                    <a:noFill/>
                  </a:rPr>
                  <a:t> </a:t>
                </a:r>
              </a:p>
            </p:txBody>
          </p:sp>
        </mc:Fallback>
      </mc:AlternateContent>
    </p:spTree>
    <p:extLst>
      <p:ext uri="{BB962C8B-B14F-4D97-AF65-F5344CB8AC3E}">
        <p14:creationId xmlns:p14="http://schemas.microsoft.com/office/powerpoint/2010/main" val="415385867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down)">
                                      <p:cBhvr>
                                        <p:cTn id="7" dur="500"/>
                                        <p:tgtEl>
                                          <p:spTgt spid="22"/>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wipe(down)">
                                      <p:cBhvr>
                                        <p:cTn id="10" dur="500"/>
                                        <p:tgtEl>
                                          <p:spTgt spid="23"/>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wipe(down)">
                                      <p:cBhvr>
                                        <p:cTn id="13" dur="500"/>
                                        <p:tgtEl>
                                          <p:spTgt spid="26"/>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wipe(down)">
                                      <p:cBhvr>
                                        <p:cTn id="16" dur="500"/>
                                        <p:tgtEl>
                                          <p:spTgt spid="18"/>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wipe(down)">
                                      <p:cBhvr>
                                        <p:cTn id="19" dur="500"/>
                                        <p:tgtEl>
                                          <p:spTgt spid="20"/>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wipe(down)">
                                      <p:cBhvr>
                                        <p:cTn id="22"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6" grpId="0" animBg="1"/>
      <p:bldP spid="18" grpId="0" animBg="1"/>
      <p:bldP spid="20" grpId="0" animBg="1"/>
      <p:bldP spid="21" grpId="0" animBg="1"/>
    </p:bldLst>
  </p:timing>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r>
                  <a:rPr lang="en-US" dirty="0"/>
                  <a:t>Density Distribution of </a:t>
                </a:r>
                <a14:m>
                  <m:oMath xmlns:m="http://schemas.openxmlformats.org/officeDocument/2006/math">
                    <m:r>
                      <a:rPr lang="en-US" b="0" i="1" dirty="0" smtClean="0">
                        <a:latin typeface="Cambria Math" panose="02040503050406030204" pitchFamily="18" charset="0"/>
                        <a:ea typeface="Cambria Math" panose="02040503050406030204" pitchFamily="18" charset="0"/>
                      </a:rPr>
                      <m:t>𝐼</m:t>
                    </m:r>
                  </m:oMath>
                </a14:m>
                <a:endParaRPr lang="en-US"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a:blip r:embed="rId3"/>
                <a:stretch>
                  <a:fillRect l="-3091"/>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SG" dirty="0"/>
              <a:t>SYPT 2020</a:t>
            </a:r>
          </a:p>
        </p:txBody>
      </p:sp>
      <p:sp>
        <p:nvSpPr>
          <p:cNvPr id="5" name="Slide Number Placeholder 4"/>
          <p:cNvSpPr>
            <a:spLocks noGrp="1"/>
          </p:cNvSpPr>
          <p:nvPr>
            <p:ph type="sldNum" sz="quarter" idx="4"/>
          </p:nvPr>
        </p:nvSpPr>
        <p:spPr/>
        <p:txBody>
          <a:bodyPr/>
          <a:lstStyle/>
          <a:p>
            <a:fld id="{D524B6CE-5D57-4459-A907-3F1D5BE11E1F}" type="slidenum">
              <a:rPr lang="en-SG" smtClean="0">
                <a:solidFill>
                  <a:prstClr val="black"/>
                </a:solidFill>
              </a:rPr>
              <a:pPr/>
              <a:t>74</a:t>
            </a:fld>
            <a:endParaRPr lang="en-SG" dirty="0">
              <a:solidFill>
                <a:prstClr val="black"/>
              </a:solidFill>
            </a:endParaRPr>
          </a:p>
        </p:txBody>
      </p:sp>
      <mc:AlternateContent xmlns:mc="http://schemas.openxmlformats.org/markup-compatibility/2006" xmlns:a14="http://schemas.microsoft.com/office/drawing/2010/main">
        <mc:Choice Requires="a14">
          <p:sp>
            <p:nvSpPr>
              <p:cNvPr id="22" name="TextBox 21"/>
              <p:cNvSpPr txBox="1"/>
              <p:nvPr/>
            </p:nvSpPr>
            <p:spPr>
              <a:xfrm>
                <a:off x="3212757" y="1724390"/>
                <a:ext cx="4785349" cy="550215"/>
              </a:xfrm>
              <a:prstGeom prst="rect">
                <a:avLst/>
              </a:prstGeom>
              <a:solidFill>
                <a:srgbClr val="FFC524">
                  <a:alpha val="73000"/>
                </a:srgbClr>
              </a:solidFill>
              <a:ln w="38100">
                <a:solidFill>
                  <a:schemeClr val="tx1"/>
                </a:solidFill>
              </a:ln>
            </p:spPr>
            <p:txBody>
              <a:bodyPr wrap="square" rtlCol="0">
                <a:spAutoFit/>
              </a:bodyPr>
              <a:lstStyle/>
              <a:p>
                <a:pPr algn="ctr"/>
                <a14:m>
                  <m:oMath xmlns:m="http://schemas.openxmlformats.org/officeDocument/2006/math">
                    <m:sSub>
                      <m:sSubPr>
                        <m:ctrlPr>
                          <a:rPr lang="en-US" sz="2000" i="1" dirty="0" smtClean="0">
                            <a:latin typeface="Cambria Math" panose="02040503050406030204" pitchFamily="18" charset="0"/>
                            <a:ea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𝜌</m:t>
                        </m:r>
                      </m:e>
                      <m:sub>
                        <m:r>
                          <a:rPr lang="en-US" sz="2000" b="0" i="1" dirty="0" smtClean="0">
                            <a:latin typeface="Cambria Math" panose="02040503050406030204" pitchFamily="18" charset="0"/>
                            <a:ea typeface="Cambria Math" panose="02040503050406030204" pitchFamily="18" charset="0"/>
                          </a:rPr>
                          <m:t>𝐼</m:t>
                        </m:r>
                      </m:sub>
                    </m:sSub>
                    <m:d>
                      <m:dPr>
                        <m:ctrlPr>
                          <a:rPr lang="en-US" sz="2000" b="0" i="1" dirty="0" smtClean="0">
                            <a:latin typeface="Cambria Math" panose="02040503050406030204" pitchFamily="18" charset="0"/>
                            <a:ea typeface="Cambria Math" panose="02040503050406030204" pitchFamily="18" charset="0"/>
                          </a:rPr>
                        </m:ctrlPr>
                      </m:dPr>
                      <m:e>
                        <m:r>
                          <a:rPr lang="en-US" sz="2000" b="0" i="1" dirty="0" smtClean="0">
                            <a:latin typeface="Cambria Math" panose="02040503050406030204" pitchFamily="18" charset="0"/>
                            <a:ea typeface="Cambria Math" panose="02040503050406030204" pitchFamily="18" charset="0"/>
                          </a:rPr>
                          <m:t>𝐼</m:t>
                        </m:r>
                      </m:e>
                    </m:d>
                    <m:r>
                      <a:rPr lang="en-US" sz="2000" b="0" i="1" dirty="0" smtClean="0">
                        <a:latin typeface="Cambria Math" panose="02040503050406030204" pitchFamily="18" charset="0"/>
                        <a:ea typeface="Cambria Math" panose="02040503050406030204" pitchFamily="18" charset="0"/>
                      </a:rPr>
                      <m:t>=</m:t>
                    </m:r>
                    <m:f>
                      <m:fPr>
                        <m:ctrlPr>
                          <a:rPr lang="en-US" sz="2000" i="1" dirty="0" smtClean="0">
                            <a:latin typeface="Cambria Math" panose="02040503050406030204" pitchFamily="18" charset="0"/>
                          </a:rPr>
                        </m:ctrlPr>
                      </m:fPr>
                      <m:num>
                        <m:r>
                          <a:rPr lang="en-US" sz="2000" b="0" i="1" dirty="0" smtClean="0">
                            <a:latin typeface="Cambria Math" panose="02040503050406030204" pitchFamily="18" charset="0"/>
                          </a:rPr>
                          <m:t>1</m:t>
                        </m:r>
                      </m:num>
                      <m:den>
                        <m:r>
                          <a:rPr lang="en-US" sz="2000" b="0" i="1" dirty="0" smtClean="0">
                            <a:latin typeface="Cambria Math" panose="02040503050406030204" pitchFamily="18" charset="0"/>
                          </a:rPr>
                          <m:t>2</m:t>
                        </m:r>
                        <m:rad>
                          <m:radPr>
                            <m:degHide m:val="on"/>
                            <m:ctrlPr>
                              <a:rPr lang="en-US" sz="2000" b="0" i="1" dirty="0" smtClean="0">
                                <a:latin typeface="Cambria Math" panose="02040503050406030204" pitchFamily="18" charset="0"/>
                              </a:rPr>
                            </m:ctrlPr>
                          </m:radPr>
                          <m:deg/>
                          <m:e>
                            <m:r>
                              <a:rPr lang="en-US" sz="2000" b="0" i="1" dirty="0" smtClean="0">
                                <a:latin typeface="Cambria Math" panose="02040503050406030204" pitchFamily="18" charset="0"/>
                              </a:rPr>
                              <m:t>𝐼</m:t>
                            </m:r>
                          </m:e>
                        </m:rad>
                      </m:den>
                    </m:f>
                    <m:sSub>
                      <m:sSubPr>
                        <m:ctrlPr>
                          <a:rPr lang="en-US" sz="2000" i="1" dirty="0">
                            <a:latin typeface="Cambria Math" panose="02040503050406030204" pitchFamily="18" charset="0"/>
                            <a:ea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𝜌</m:t>
                        </m:r>
                      </m:e>
                      <m:sub>
                        <m:r>
                          <a:rPr lang="en-US" sz="2000" i="1" dirty="0">
                            <a:latin typeface="Cambria Math" panose="02040503050406030204" pitchFamily="18" charset="0"/>
                            <a:ea typeface="Cambria Math" panose="02040503050406030204" pitchFamily="18" charset="0"/>
                          </a:rPr>
                          <m:t>𝐴</m:t>
                        </m:r>
                      </m:sub>
                    </m:sSub>
                    <m:d>
                      <m:dPr>
                        <m:ctrlPr>
                          <a:rPr lang="en-US" sz="2000" i="1" dirty="0">
                            <a:latin typeface="Cambria Math" panose="02040503050406030204" pitchFamily="18" charset="0"/>
                            <a:ea typeface="Cambria Math" panose="02040503050406030204" pitchFamily="18" charset="0"/>
                          </a:rPr>
                        </m:ctrlPr>
                      </m:dPr>
                      <m:e>
                        <m:rad>
                          <m:radPr>
                            <m:degHide m:val="on"/>
                            <m:ctrlPr>
                              <a:rPr lang="en-US" sz="2000" i="1" dirty="0">
                                <a:latin typeface="Cambria Math" panose="02040503050406030204" pitchFamily="18" charset="0"/>
                              </a:rPr>
                            </m:ctrlPr>
                          </m:radPr>
                          <m:deg/>
                          <m:e>
                            <m:r>
                              <a:rPr lang="en-US" sz="2000" i="1" dirty="0">
                                <a:latin typeface="Cambria Math" panose="02040503050406030204" pitchFamily="18" charset="0"/>
                              </a:rPr>
                              <m:t>𝐼</m:t>
                            </m:r>
                          </m:e>
                        </m:rad>
                      </m:e>
                    </m:d>
                  </m:oMath>
                </a14:m>
                <a:r>
                  <a:rPr lang="en-US" sz="2000" i="1" dirty="0"/>
                  <a:t>= </a:t>
                </a:r>
                <a14:m>
                  <m:oMath xmlns:m="http://schemas.openxmlformats.org/officeDocument/2006/math">
                    <m:f>
                      <m:fPr>
                        <m:ctrlPr>
                          <a:rPr lang="en-US" sz="2000" i="1" dirty="0">
                            <a:latin typeface="Cambria Math" panose="02040503050406030204" pitchFamily="18" charset="0"/>
                          </a:rPr>
                        </m:ctrlPr>
                      </m:fPr>
                      <m:num>
                        <m:r>
                          <a:rPr lang="en-US" sz="2000" b="0" i="1" dirty="0" smtClean="0">
                            <a:latin typeface="Cambria Math" panose="02040503050406030204" pitchFamily="18" charset="0"/>
                          </a:rPr>
                          <m:t>1</m:t>
                        </m:r>
                      </m:num>
                      <m:den>
                        <m:sSup>
                          <m:sSupPr>
                            <m:ctrlPr>
                              <a:rPr lang="en-US" sz="2000" i="1" dirty="0">
                                <a:latin typeface="Cambria Math" panose="02040503050406030204" pitchFamily="18" charset="0"/>
                                <a:ea typeface="Cambria Math" panose="02040503050406030204" pitchFamily="18" charset="0"/>
                              </a:rPr>
                            </m:ctrlPr>
                          </m:sSupPr>
                          <m:e>
                            <m:r>
                              <a:rPr lang="en-US" sz="2000" b="0" i="1" dirty="0" smtClean="0">
                                <a:latin typeface="Cambria Math" panose="02040503050406030204" pitchFamily="18" charset="0"/>
                                <a:ea typeface="Cambria Math" panose="02040503050406030204" pitchFamily="18" charset="0"/>
                              </a:rPr>
                              <m:t>2</m:t>
                            </m:r>
                            <m:r>
                              <a:rPr lang="en-US" sz="2000" i="1" dirty="0">
                                <a:latin typeface="Cambria Math" panose="02040503050406030204" pitchFamily="18" charset="0"/>
                                <a:ea typeface="Cambria Math" panose="02040503050406030204" pitchFamily="18" charset="0"/>
                              </a:rPr>
                              <m:t>𝜎</m:t>
                            </m:r>
                          </m:e>
                          <m:sup>
                            <m:r>
                              <a:rPr lang="en-US" sz="2000" i="1" dirty="0">
                                <a:latin typeface="Cambria Math" panose="02040503050406030204" pitchFamily="18" charset="0"/>
                                <a:ea typeface="Cambria Math" panose="02040503050406030204" pitchFamily="18" charset="0"/>
                              </a:rPr>
                              <m:t>2</m:t>
                            </m:r>
                          </m:sup>
                        </m:sSup>
                      </m:den>
                    </m:f>
                    <m:r>
                      <a:rPr lang="en-US" sz="2000" i="1" dirty="0">
                        <a:latin typeface="Cambria Math" panose="02040503050406030204" pitchFamily="18" charset="0"/>
                      </a:rPr>
                      <m:t>𝑒𝑥𝑝</m:t>
                    </m:r>
                    <m:d>
                      <m:dPr>
                        <m:begChr m:val="{"/>
                        <m:endChr m:val="}"/>
                        <m:ctrlPr>
                          <a:rPr lang="en-US" sz="2000" i="1" dirty="0">
                            <a:latin typeface="Cambria Math" panose="02040503050406030204" pitchFamily="18" charset="0"/>
                          </a:rPr>
                        </m:ctrlPr>
                      </m:dPr>
                      <m:e>
                        <m:r>
                          <a:rPr lang="en-US" sz="2000" i="1" dirty="0">
                            <a:latin typeface="Cambria Math" panose="02040503050406030204" pitchFamily="18" charset="0"/>
                          </a:rPr>
                          <m:t>−</m:t>
                        </m:r>
                        <m:f>
                          <m:fPr>
                            <m:ctrlPr>
                              <a:rPr lang="en-US" sz="2000" i="1" dirty="0">
                                <a:latin typeface="Cambria Math" panose="02040503050406030204" pitchFamily="18" charset="0"/>
                              </a:rPr>
                            </m:ctrlPr>
                          </m:fPr>
                          <m:num>
                            <m:r>
                              <a:rPr lang="en-US" sz="2000" b="0" i="1" dirty="0" smtClean="0">
                                <a:latin typeface="Cambria Math" panose="02040503050406030204" pitchFamily="18" charset="0"/>
                              </a:rPr>
                              <m:t>𝑖</m:t>
                            </m:r>
                          </m:num>
                          <m:den>
                            <m:r>
                              <a:rPr lang="en-US" sz="2000" i="1" dirty="0">
                                <a:latin typeface="Cambria Math" panose="02040503050406030204" pitchFamily="18" charset="0"/>
                              </a:rPr>
                              <m:t>2</m:t>
                            </m:r>
                            <m:sSup>
                              <m:sSupPr>
                                <m:ctrlPr>
                                  <a:rPr lang="en-US" sz="2000" i="1" dirty="0">
                                    <a:latin typeface="Cambria Math" panose="02040503050406030204" pitchFamily="18" charset="0"/>
                                  </a:rPr>
                                </m:ctrlPr>
                              </m:sSupPr>
                              <m:e>
                                <m:r>
                                  <a:rPr lang="en-US" sz="2000" i="1" dirty="0">
                                    <a:latin typeface="Cambria Math" panose="02040503050406030204" pitchFamily="18" charset="0"/>
                                    <a:ea typeface="Cambria Math" panose="02040503050406030204" pitchFamily="18" charset="0"/>
                                  </a:rPr>
                                  <m:t>𝜎</m:t>
                                </m:r>
                              </m:e>
                              <m:sup>
                                <m:r>
                                  <a:rPr lang="en-US" sz="2000" i="1" dirty="0">
                                    <a:latin typeface="Cambria Math" panose="02040503050406030204" pitchFamily="18" charset="0"/>
                                  </a:rPr>
                                  <m:t>2</m:t>
                                </m:r>
                              </m:sup>
                            </m:sSup>
                          </m:den>
                        </m:f>
                      </m:e>
                    </m:d>
                  </m:oMath>
                </a14:m>
                <a:endParaRPr lang="en-US" sz="2000" i="1" dirty="0"/>
              </a:p>
            </p:txBody>
          </p:sp>
        </mc:Choice>
        <mc:Fallback xmlns="">
          <p:sp>
            <p:nvSpPr>
              <p:cNvPr id="22" name="TextBox 21"/>
              <p:cNvSpPr txBox="1">
                <a:spLocks noRot="1" noChangeAspect="1" noMove="1" noResize="1" noEditPoints="1" noAdjustHandles="1" noChangeArrowheads="1" noChangeShapeType="1" noTextEdit="1"/>
              </p:cNvSpPr>
              <p:nvPr/>
            </p:nvSpPr>
            <p:spPr>
              <a:xfrm>
                <a:off x="3212757" y="1724390"/>
                <a:ext cx="4785349" cy="550215"/>
              </a:xfrm>
              <a:prstGeom prst="rect">
                <a:avLst/>
              </a:prstGeom>
              <a:blipFill>
                <a:blip r:embed="rId4"/>
                <a:stretch>
                  <a:fillRect b="-1042"/>
                </a:stretch>
              </a:blipFill>
              <a:ln w="381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Rectangle 22"/>
              <p:cNvSpPr/>
              <p:nvPr/>
            </p:nvSpPr>
            <p:spPr>
              <a:xfrm>
                <a:off x="628650" y="1654425"/>
                <a:ext cx="2363326" cy="718082"/>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Deriving </a:t>
                </a:r>
                <a14:m>
                  <m:oMath xmlns:m="http://schemas.openxmlformats.org/officeDocument/2006/math">
                    <m:sSub>
                      <m:sSubPr>
                        <m:ctrlPr>
                          <a:rPr lang="en-US" sz="1400" i="1" dirty="0">
                            <a:solidFill>
                              <a:schemeClr val="tx1"/>
                            </a:solidFill>
                            <a:latin typeface="Cambria Math" panose="02040503050406030204" pitchFamily="18" charset="0"/>
                            <a:ea typeface="Cambria Math" panose="02040503050406030204" pitchFamily="18" charset="0"/>
                          </a:rPr>
                        </m:ctrlPr>
                      </m:sSubPr>
                      <m:e>
                        <m:r>
                          <a:rPr lang="en-US" sz="1400" i="1" dirty="0">
                            <a:solidFill>
                              <a:schemeClr val="tx1"/>
                            </a:solidFill>
                            <a:latin typeface="Cambria Math" panose="02040503050406030204" pitchFamily="18" charset="0"/>
                            <a:ea typeface="Cambria Math" panose="02040503050406030204" pitchFamily="18" charset="0"/>
                          </a:rPr>
                          <m:t>𝜌</m:t>
                        </m:r>
                      </m:e>
                      <m:sub>
                        <m:r>
                          <a:rPr lang="en-US" sz="1400" i="1" dirty="0">
                            <a:solidFill>
                              <a:schemeClr val="tx1"/>
                            </a:solidFill>
                            <a:latin typeface="Cambria Math" panose="02040503050406030204" pitchFamily="18" charset="0"/>
                            <a:ea typeface="Cambria Math" panose="02040503050406030204" pitchFamily="18" charset="0"/>
                          </a:rPr>
                          <m:t>𝐼</m:t>
                        </m:r>
                      </m:sub>
                    </m:sSub>
                    <m:r>
                      <a:rPr lang="en-US" sz="1400" i="1" dirty="0">
                        <a:solidFill>
                          <a:schemeClr val="tx1"/>
                        </a:solidFill>
                        <a:latin typeface="Cambria Math" panose="02040503050406030204" pitchFamily="18" charset="0"/>
                        <a:ea typeface="Cambria Math" panose="02040503050406030204" pitchFamily="18" charset="0"/>
                      </a:rPr>
                      <m:t>(</m:t>
                    </m:r>
                    <m:r>
                      <a:rPr lang="en-US" sz="1400" i="1" dirty="0">
                        <a:solidFill>
                          <a:schemeClr val="tx1"/>
                        </a:solidFill>
                        <a:latin typeface="Cambria Math" panose="02040503050406030204" pitchFamily="18" charset="0"/>
                        <a:ea typeface="Cambria Math" panose="02040503050406030204" pitchFamily="18" charset="0"/>
                      </a:rPr>
                      <m:t>𝐼</m:t>
                    </m:r>
                    <m:r>
                      <a:rPr lang="en-US" sz="1400" i="1" dirty="0">
                        <a:solidFill>
                          <a:schemeClr val="tx1"/>
                        </a:solidFill>
                        <a:latin typeface="Cambria Math" panose="02040503050406030204" pitchFamily="18" charset="0"/>
                        <a:ea typeface="Cambria Math" panose="02040503050406030204" pitchFamily="18" charset="0"/>
                      </a:rPr>
                      <m:t>)</m:t>
                    </m:r>
                  </m:oMath>
                </a14:m>
                <a:r>
                  <a:rPr lang="en-US" sz="1400" dirty="0">
                    <a:solidFill>
                      <a:schemeClr val="tx1"/>
                    </a:solidFill>
                  </a:rPr>
                  <a:t> from </a:t>
                </a:r>
                <a14:m>
                  <m:oMath xmlns:m="http://schemas.openxmlformats.org/officeDocument/2006/math">
                    <m:sSub>
                      <m:sSubPr>
                        <m:ctrlPr>
                          <a:rPr lang="en-US" sz="1400" i="1" dirty="0">
                            <a:solidFill>
                              <a:schemeClr val="tx1"/>
                            </a:solidFill>
                            <a:latin typeface="Cambria Math" panose="02040503050406030204" pitchFamily="18" charset="0"/>
                            <a:ea typeface="Cambria Math" panose="02040503050406030204" pitchFamily="18" charset="0"/>
                          </a:rPr>
                        </m:ctrlPr>
                      </m:sSubPr>
                      <m:e>
                        <m:r>
                          <a:rPr lang="en-US" sz="1400" i="1" dirty="0">
                            <a:solidFill>
                              <a:schemeClr val="tx1"/>
                            </a:solidFill>
                            <a:latin typeface="Cambria Math" panose="02040503050406030204" pitchFamily="18" charset="0"/>
                            <a:ea typeface="Cambria Math" panose="02040503050406030204" pitchFamily="18" charset="0"/>
                          </a:rPr>
                          <m:t>𝜌</m:t>
                        </m:r>
                      </m:e>
                      <m:sub>
                        <m:r>
                          <a:rPr lang="en-US" sz="1400" i="1" dirty="0">
                            <a:solidFill>
                              <a:schemeClr val="tx1"/>
                            </a:solidFill>
                            <a:latin typeface="Cambria Math" panose="02040503050406030204" pitchFamily="18" charset="0"/>
                            <a:ea typeface="Cambria Math" panose="02040503050406030204" pitchFamily="18" charset="0"/>
                          </a:rPr>
                          <m:t>𝐴</m:t>
                        </m:r>
                      </m:sub>
                    </m:sSub>
                    <m:r>
                      <a:rPr lang="en-US" sz="1400" i="1" dirty="0">
                        <a:solidFill>
                          <a:schemeClr val="tx1"/>
                        </a:solidFill>
                        <a:latin typeface="Cambria Math" panose="02040503050406030204" pitchFamily="18" charset="0"/>
                        <a:ea typeface="Cambria Math" panose="02040503050406030204" pitchFamily="18" charset="0"/>
                      </a:rPr>
                      <m:t>(</m:t>
                    </m:r>
                    <m:r>
                      <a:rPr lang="en-US" sz="1400" i="1" dirty="0">
                        <a:solidFill>
                          <a:schemeClr val="tx1"/>
                        </a:solidFill>
                        <a:latin typeface="Cambria Math" panose="02040503050406030204" pitchFamily="18" charset="0"/>
                        <a:ea typeface="Cambria Math" panose="02040503050406030204" pitchFamily="18" charset="0"/>
                      </a:rPr>
                      <m:t>𝐴</m:t>
                    </m:r>
                    <m:r>
                      <a:rPr lang="en-US" sz="1400" i="1" dirty="0">
                        <a:solidFill>
                          <a:schemeClr val="tx1"/>
                        </a:solidFill>
                        <a:latin typeface="Cambria Math" panose="02040503050406030204" pitchFamily="18" charset="0"/>
                        <a:ea typeface="Cambria Math" panose="02040503050406030204" pitchFamily="18" charset="0"/>
                      </a:rPr>
                      <m:t>)</m:t>
                    </m:r>
                  </m:oMath>
                </a14:m>
                <a:r>
                  <a:rPr lang="en-US" sz="1400" dirty="0">
                    <a:solidFill>
                      <a:schemeClr val="tx1"/>
                    </a:solidFill>
                  </a:rPr>
                  <a:t> </a:t>
                </a:r>
              </a:p>
            </p:txBody>
          </p:sp>
        </mc:Choice>
        <mc:Fallback xmlns="">
          <p:sp>
            <p:nvSpPr>
              <p:cNvPr id="23" name="Rectangle 22"/>
              <p:cNvSpPr>
                <a:spLocks noRot="1" noChangeAspect="1" noMove="1" noResize="1" noEditPoints="1" noAdjustHandles="1" noChangeArrowheads="1" noChangeShapeType="1" noTextEdit="1"/>
              </p:cNvSpPr>
              <p:nvPr/>
            </p:nvSpPr>
            <p:spPr>
              <a:xfrm>
                <a:off x="628650" y="1654425"/>
                <a:ext cx="2363326" cy="718082"/>
              </a:xfrm>
              <a:prstGeom prst="rect">
                <a:avLst/>
              </a:prstGeom>
              <a:blipFill>
                <a:blip r:embed="rId5"/>
                <a:stretch>
                  <a:fillRect/>
                </a:stretch>
              </a:blipFill>
              <a:ln>
                <a:solidFill>
                  <a:schemeClr val="accent5"/>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Rectangle 23"/>
              <p:cNvSpPr/>
              <p:nvPr/>
            </p:nvSpPr>
            <p:spPr>
              <a:xfrm>
                <a:off x="628650" y="2620947"/>
                <a:ext cx="2363326" cy="718082"/>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Contrast, </a:t>
                </a:r>
                <a14:m>
                  <m:oMath xmlns:m="http://schemas.openxmlformats.org/officeDocument/2006/math">
                    <m:r>
                      <a:rPr lang="en-US" sz="1400" b="0" i="1" dirty="0" smtClean="0">
                        <a:solidFill>
                          <a:schemeClr val="tx1"/>
                        </a:solidFill>
                        <a:latin typeface="Cambria Math" panose="02040503050406030204" pitchFamily="18" charset="0"/>
                        <a:ea typeface="Cambria Math" panose="02040503050406030204" pitchFamily="18" charset="0"/>
                      </a:rPr>
                      <m:t>𝐶</m:t>
                    </m:r>
                  </m:oMath>
                </a14:m>
                <a:r>
                  <a:rPr lang="en-US" sz="1400" dirty="0">
                    <a:solidFill>
                      <a:schemeClr val="tx1"/>
                    </a:solidFill>
                  </a:rPr>
                  <a:t> </a:t>
                </a:r>
              </a:p>
            </p:txBody>
          </p:sp>
        </mc:Choice>
        <mc:Fallback xmlns="">
          <p:sp>
            <p:nvSpPr>
              <p:cNvPr id="24" name="Rectangle 23"/>
              <p:cNvSpPr>
                <a:spLocks noRot="1" noChangeAspect="1" noMove="1" noResize="1" noEditPoints="1" noAdjustHandles="1" noChangeArrowheads="1" noChangeShapeType="1" noTextEdit="1"/>
              </p:cNvSpPr>
              <p:nvPr/>
            </p:nvSpPr>
            <p:spPr>
              <a:xfrm>
                <a:off x="628650" y="2620947"/>
                <a:ext cx="2363326" cy="718082"/>
              </a:xfrm>
              <a:prstGeom prst="rect">
                <a:avLst/>
              </a:prstGeom>
              <a:blipFill>
                <a:blip r:embed="rId6"/>
                <a:stretch>
                  <a:fillRect/>
                </a:stretch>
              </a:blipFill>
              <a:ln>
                <a:solidFill>
                  <a:schemeClr val="accent5"/>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Rectangle 24"/>
              <p:cNvSpPr/>
              <p:nvPr/>
            </p:nvSpPr>
            <p:spPr>
              <a:xfrm>
                <a:off x="628650" y="3548958"/>
                <a:ext cx="2363326" cy="718082"/>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Signal-to-noise ratio, </a:t>
                </a:r>
                <a14:m>
                  <m:oMath xmlns:m="http://schemas.openxmlformats.org/officeDocument/2006/math">
                    <m:r>
                      <m:rPr>
                        <m:sty m:val="p"/>
                      </m:rPr>
                      <a:rPr lang="en-US" sz="1400" b="0" i="0" dirty="0" smtClean="0">
                        <a:solidFill>
                          <a:schemeClr val="tx1"/>
                        </a:solidFill>
                        <a:latin typeface="Cambria Math" panose="02040503050406030204" pitchFamily="18" charset="0"/>
                        <a:ea typeface="Cambria Math" panose="02040503050406030204" pitchFamily="18" charset="0"/>
                      </a:rPr>
                      <m:t>S</m:t>
                    </m:r>
                    <m:r>
                      <a:rPr lang="en-US" sz="1400" b="0" i="0" dirty="0" smtClean="0">
                        <a:solidFill>
                          <a:schemeClr val="tx1"/>
                        </a:solidFill>
                        <a:latin typeface="Cambria Math" panose="02040503050406030204" pitchFamily="18" charset="0"/>
                        <a:ea typeface="Cambria Math" panose="02040503050406030204" pitchFamily="18" charset="0"/>
                      </a:rPr>
                      <m:t>/</m:t>
                    </m:r>
                    <m:r>
                      <m:rPr>
                        <m:sty m:val="p"/>
                      </m:rPr>
                      <a:rPr lang="en-US" sz="1400" b="0" i="0" dirty="0" smtClean="0">
                        <a:solidFill>
                          <a:schemeClr val="tx1"/>
                        </a:solidFill>
                        <a:latin typeface="Cambria Math" panose="02040503050406030204" pitchFamily="18" charset="0"/>
                        <a:ea typeface="Cambria Math" panose="02040503050406030204" pitchFamily="18" charset="0"/>
                      </a:rPr>
                      <m:t>N</m:t>
                    </m:r>
                  </m:oMath>
                </a14:m>
                <a:r>
                  <a:rPr lang="en-US" sz="1400" dirty="0">
                    <a:solidFill>
                      <a:schemeClr val="tx1"/>
                    </a:solidFill>
                  </a:rPr>
                  <a:t> </a:t>
                </a:r>
              </a:p>
            </p:txBody>
          </p:sp>
        </mc:Choice>
        <mc:Fallback xmlns="">
          <p:sp>
            <p:nvSpPr>
              <p:cNvPr id="25" name="Rectangle 24"/>
              <p:cNvSpPr>
                <a:spLocks noRot="1" noChangeAspect="1" noMove="1" noResize="1" noEditPoints="1" noAdjustHandles="1" noChangeArrowheads="1" noChangeShapeType="1" noTextEdit="1"/>
              </p:cNvSpPr>
              <p:nvPr/>
            </p:nvSpPr>
            <p:spPr>
              <a:xfrm>
                <a:off x="628650" y="3548958"/>
                <a:ext cx="2363326" cy="718082"/>
              </a:xfrm>
              <a:prstGeom prst="rect">
                <a:avLst/>
              </a:prstGeom>
              <a:blipFill>
                <a:blip r:embed="rId7"/>
                <a:stretch>
                  <a:fillRect/>
                </a:stretch>
              </a:blipFill>
              <a:ln>
                <a:solidFill>
                  <a:schemeClr val="accent5"/>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p:cNvSpPr txBox="1"/>
              <p:nvPr/>
            </p:nvSpPr>
            <p:spPr>
              <a:xfrm>
                <a:off x="3212757" y="2647095"/>
                <a:ext cx="4785349" cy="709297"/>
              </a:xfrm>
              <a:prstGeom prst="rect">
                <a:avLst/>
              </a:prstGeom>
              <a:solidFill>
                <a:srgbClr val="FFC524">
                  <a:alpha val="73000"/>
                </a:srgbClr>
              </a:solidFill>
              <a:ln w="38100">
                <a:solidFill>
                  <a:schemeClr val="tx1"/>
                </a:solidFill>
              </a:ln>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2000" i="1" dirty="0" smtClean="0">
                              <a:latin typeface="Cambria Math" panose="02040503050406030204" pitchFamily="18" charset="0"/>
                              <a:ea typeface="Cambria Math" panose="02040503050406030204" pitchFamily="18" charset="0"/>
                            </a:rPr>
                          </m:ctrlPr>
                        </m:sSubPr>
                        <m:e>
                          <m:r>
                            <a:rPr lang="en-US" sz="2000" b="0" i="1" dirty="0" smtClean="0">
                              <a:latin typeface="Cambria Math" panose="02040503050406030204" pitchFamily="18" charset="0"/>
                              <a:ea typeface="Cambria Math" panose="02040503050406030204" pitchFamily="18" charset="0"/>
                            </a:rPr>
                            <m:t>𝐶</m:t>
                          </m:r>
                          <m:r>
                            <a:rPr lang="en-US" sz="2000" b="0" i="1" dirty="0" smtClean="0">
                              <a:latin typeface="Cambria Math" panose="02040503050406030204" pitchFamily="18" charset="0"/>
                              <a:ea typeface="Cambria Math" panose="02040503050406030204" pitchFamily="18" charset="0"/>
                            </a:rPr>
                            <m:t>=</m:t>
                          </m:r>
                          <m:f>
                            <m:fPr>
                              <m:ctrlPr>
                                <a:rPr lang="en-US" sz="2000" b="0" i="1" dirty="0" smtClean="0">
                                  <a:latin typeface="Cambria Math" panose="02040503050406030204" pitchFamily="18" charset="0"/>
                                  <a:ea typeface="Cambria Math" panose="02040503050406030204" pitchFamily="18" charset="0"/>
                                </a:rPr>
                              </m:ctrlPr>
                            </m:fPr>
                            <m:num>
                              <m:sSub>
                                <m:sSubPr>
                                  <m:ctrlPr>
                                    <a:rPr lang="en-US" sz="2000" b="0" i="1" dirty="0" smtClean="0">
                                      <a:latin typeface="Cambria Math" panose="02040503050406030204" pitchFamily="18" charset="0"/>
                                      <a:ea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𝜎</m:t>
                                  </m:r>
                                </m:e>
                                <m:sub>
                                  <m:r>
                                    <a:rPr lang="en-US" sz="2000" b="0" i="1" dirty="0" smtClean="0">
                                      <a:latin typeface="Cambria Math" panose="02040503050406030204" pitchFamily="18" charset="0"/>
                                      <a:ea typeface="Cambria Math" panose="02040503050406030204" pitchFamily="18" charset="0"/>
                                    </a:rPr>
                                    <m:t>𝑖</m:t>
                                  </m:r>
                                </m:sub>
                              </m:sSub>
                            </m:num>
                            <m:den>
                              <m:sSub>
                                <m:sSubPr>
                                  <m:ctrlPr>
                                    <a:rPr lang="en-US" sz="2000" b="0" i="1" dirty="0" smtClean="0">
                                      <a:latin typeface="Cambria Math" panose="02040503050406030204" pitchFamily="18" charset="0"/>
                                      <a:ea typeface="Cambria Math" panose="02040503050406030204" pitchFamily="18" charset="0"/>
                                    </a:rPr>
                                  </m:ctrlPr>
                                </m:sSubPr>
                                <m:e>
                                  <m:r>
                                    <a:rPr lang="en-US" sz="2000" b="0" i="1" dirty="0" smtClean="0">
                                      <a:latin typeface="Cambria Math" panose="02040503050406030204" pitchFamily="18" charset="0"/>
                                      <a:ea typeface="Cambria Math" panose="02040503050406030204" pitchFamily="18" charset="0"/>
                                    </a:rPr>
                                    <m:t>𝐼</m:t>
                                  </m:r>
                                </m:e>
                                <m:sub>
                                  <m:r>
                                    <a:rPr lang="en-US" sz="2000" b="0" i="1" dirty="0" smtClean="0">
                                      <a:latin typeface="Cambria Math" panose="02040503050406030204" pitchFamily="18" charset="0"/>
                                      <a:ea typeface="Cambria Math" panose="02040503050406030204" pitchFamily="18" charset="0"/>
                                    </a:rPr>
                                    <m:t>𝑎𝑣𝑒</m:t>
                                  </m:r>
                                </m:sub>
                              </m:sSub>
                            </m:den>
                          </m:f>
                        </m:e>
                        <m:sub/>
                      </m:sSub>
                    </m:oMath>
                  </m:oMathPara>
                </a14:m>
                <a:endParaRPr lang="en-US" sz="2000" i="1" dirty="0"/>
              </a:p>
            </p:txBody>
          </p:sp>
        </mc:Choice>
        <mc:Fallback xmlns="">
          <p:sp>
            <p:nvSpPr>
              <p:cNvPr id="27" name="TextBox 26"/>
              <p:cNvSpPr txBox="1">
                <a:spLocks noRot="1" noChangeAspect="1" noMove="1" noResize="1" noEditPoints="1" noAdjustHandles="1" noChangeArrowheads="1" noChangeShapeType="1" noTextEdit="1"/>
              </p:cNvSpPr>
              <p:nvPr/>
            </p:nvSpPr>
            <p:spPr>
              <a:xfrm>
                <a:off x="3212757" y="2647095"/>
                <a:ext cx="4785349" cy="709297"/>
              </a:xfrm>
              <a:prstGeom prst="rect">
                <a:avLst/>
              </a:prstGeom>
              <a:blipFill>
                <a:blip r:embed="rId8"/>
                <a:stretch>
                  <a:fillRect/>
                </a:stretch>
              </a:blipFill>
              <a:ln w="381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p:cNvSpPr txBox="1"/>
              <p:nvPr/>
            </p:nvSpPr>
            <p:spPr>
              <a:xfrm>
                <a:off x="3216616" y="3631732"/>
                <a:ext cx="4785349" cy="802656"/>
              </a:xfrm>
              <a:prstGeom prst="rect">
                <a:avLst/>
              </a:prstGeom>
              <a:solidFill>
                <a:srgbClr val="FFC524">
                  <a:alpha val="73000"/>
                </a:srgbClr>
              </a:solidFill>
              <a:ln w="38100">
                <a:solidFill>
                  <a:schemeClr val="tx1"/>
                </a:solidFill>
              </a:ln>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2000" i="1" dirty="0" smtClean="0">
                              <a:latin typeface="Cambria Math" panose="02040503050406030204" pitchFamily="18" charset="0"/>
                              <a:ea typeface="Cambria Math" panose="02040503050406030204" pitchFamily="18" charset="0"/>
                            </a:rPr>
                          </m:ctrlPr>
                        </m:sSubPr>
                        <m:e>
                          <m:f>
                            <m:fPr>
                              <m:ctrlPr>
                                <a:rPr lang="en-US" sz="2000" b="0" i="1" dirty="0" smtClean="0">
                                  <a:latin typeface="Cambria Math" panose="02040503050406030204" pitchFamily="18" charset="0"/>
                                  <a:ea typeface="Cambria Math" panose="02040503050406030204" pitchFamily="18" charset="0"/>
                                </a:rPr>
                              </m:ctrlPr>
                            </m:fPr>
                            <m:num>
                              <m:r>
                                <a:rPr lang="en-US" sz="2000" b="0" i="1" dirty="0" smtClean="0">
                                  <a:latin typeface="Cambria Math" panose="02040503050406030204" pitchFamily="18" charset="0"/>
                                  <a:ea typeface="Cambria Math" panose="02040503050406030204" pitchFamily="18" charset="0"/>
                                </a:rPr>
                                <m:t>𝑆</m:t>
                              </m:r>
                            </m:num>
                            <m:den>
                              <m:r>
                                <a:rPr lang="en-US" sz="2000" b="0" i="1" dirty="0" smtClean="0">
                                  <a:latin typeface="Cambria Math" panose="02040503050406030204" pitchFamily="18" charset="0"/>
                                  <a:ea typeface="Cambria Math" panose="02040503050406030204" pitchFamily="18" charset="0"/>
                                </a:rPr>
                                <m:t>𝑁</m:t>
                              </m:r>
                            </m:den>
                          </m:f>
                          <m:r>
                            <a:rPr lang="en-US" sz="2000" b="0" i="1" dirty="0" smtClean="0">
                              <a:latin typeface="Cambria Math" panose="02040503050406030204" pitchFamily="18" charset="0"/>
                              <a:ea typeface="Cambria Math" panose="02040503050406030204" pitchFamily="18" charset="0"/>
                            </a:rPr>
                            <m:t>=1/</m:t>
                          </m:r>
                          <m:r>
                            <a:rPr lang="en-US" sz="2000" b="0" i="1" dirty="0" smtClean="0">
                              <a:latin typeface="Cambria Math" panose="02040503050406030204" pitchFamily="18" charset="0"/>
                              <a:ea typeface="Cambria Math" panose="02040503050406030204" pitchFamily="18" charset="0"/>
                            </a:rPr>
                            <m:t>𝐶</m:t>
                          </m:r>
                          <m:r>
                            <a:rPr lang="en-US" sz="2000" b="0" i="1" dirty="0" smtClean="0">
                              <a:latin typeface="Cambria Math" panose="02040503050406030204" pitchFamily="18" charset="0"/>
                              <a:ea typeface="Cambria Math" panose="02040503050406030204" pitchFamily="18" charset="0"/>
                            </a:rPr>
                            <m:t>=</m:t>
                          </m:r>
                          <m:f>
                            <m:fPr>
                              <m:ctrlPr>
                                <a:rPr lang="en-US" sz="2000" b="0" i="1" dirty="0" smtClean="0">
                                  <a:latin typeface="Cambria Math" panose="02040503050406030204" pitchFamily="18" charset="0"/>
                                  <a:ea typeface="Cambria Math" panose="02040503050406030204" pitchFamily="18" charset="0"/>
                                </a:rPr>
                              </m:ctrlPr>
                            </m:fPr>
                            <m:num>
                              <m:sSub>
                                <m:sSubPr>
                                  <m:ctrlPr>
                                    <a:rPr lang="en-US" sz="2000" b="0" i="1" dirty="0" smtClean="0">
                                      <a:latin typeface="Cambria Math" panose="02040503050406030204" pitchFamily="18" charset="0"/>
                                      <a:ea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𝐼</m:t>
                                  </m:r>
                                </m:e>
                                <m:sub>
                                  <m:r>
                                    <a:rPr lang="en-US" sz="2000" b="0" i="1" dirty="0" smtClean="0">
                                      <a:latin typeface="Cambria Math" panose="02040503050406030204" pitchFamily="18" charset="0"/>
                                      <a:ea typeface="Cambria Math" panose="02040503050406030204" pitchFamily="18" charset="0"/>
                                    </a:rPr>
                                    <m:t>𝑎𝑣𝑒</m:t>
                                  </m:r>
                                </m:sub>
                              </m:sSub>
                            </m:num>
                            <m:den>
                              <m:sSub>
                                <m:sSubPr>
                                  <m:ctrlPr>
                                    <a:rPr lang="en-US" sz="2000" b="0" i="1" dirty="0" smtClean="0">
                                      <a:latin typeface="Cambria Math" panose="02040503050406030204" pitchFamily="18" charset="0"/>
                                      <a:ea typeface="Cambria Math" panose="02040503050406030204" pitchFamily="18" charset="0"/>
                                    </a:rPr>
                                  </m:ctrlPr>
                                </m:sSubPr>
                                <m:e>
                                  <m:sSub>
                                    <m:sSubPr>
                                      <m:ctrlPr>
                                        <a:rPr lang="en-US" sz="2000" i="1" dirty="0">
                                          <a:latin typeface="Cambria Math" panose="02040503050406030204" pitchFamily="18" charset="0"/>
                                          <a:ea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𝜎</m:t>
                                      </m:r>
                                    </m:e>
                                    <m:sub>
                                      <m:r>
                                        <a:rPr lang="en-US" sz="2000" i="1" dirty="0">
                                          <a:latin typeface="Cambria Math" panose="02040503050406030204" pitchFamily="18" charset="0"/>
                                          <a:ea typeface="Cambria Math" panose="02040503050406030204" pitchFamily="18" charset="0"/>
                                        </a:rPr>
                                        <m:t>𝑖</m:t>
                                      </m:r>
                                    </m:sub>
                                  </m:sSub>
                                </m:e>
                                <m:sub/>
                              </m:sSub>
                            </m:den>
                          </m:f>
                        </m:e>
                        <m:sub/>
                      </m:sSub>
                    </m:oMath>
                  </m:oMathPara>
                </a14:m>
                <a:endParaRPr lang="en-US" sz="2000" i="1" dirty="0"/>
              </a:p>
            </p:txBody>
          </p:sp>
        </mc:Choice>
        <mc:Fallback xmlns="">
          <p:sp>
            <p:nvSpPr>
              <p:cNvPr id="28" name="TextBox 27"/>
              <p:cNvSpPr txBox="1">
                <a:spLocks noRot="1" noChangeAspect="1" noMove="1" noResize="1" noEditPoints="1" noAdjustHandles="1" noChangeArrowheads="1" noChangeShapeType="1" noTextEdit="1"/>
              </p:cNvSpPr>
              <p:nvPr/>
            </p:nvSpPr>
            <p:spPr>
              <a:xfrm>
                <a:off x="3216616" y="3631732"/>
                <a:ext cx="4785349" cy="802656"/>
              </a:xfrm>
              <a:prstGeom prst="rect">
                <a:avLst/>
              </a:prstGeom>
              <a:blipFill>
                <a:blip r:embed="rId9"/>
                <a:stretch>
                  <a:fillRect/>
                </a:stretch>
              </a:blipFill>
              <a:ln w="38100">
                <a:solidFill>
                  <a:schemeClr val="tx1"/>
                </a:solidFill>
              </a:ln>
            </p:spPr>
            <p:txBody>
              <a:bodyPr/>
              <a:lstStyle/>
              <a:p>
                <a:r>
                  <a:rPr lang="en-US">
                    <a:noFill/>
                  </a:rPr>
                  <a:t> </a:t>
                </a:r>
              </a:p>
            </p:txBody>
          </p:sp>
        </mc:Fallback>
      </mc:AlternateContent>
    </p:spTree>
    <p:extLst>
      <p:ext uri="{BB962C8B-B14F-4D97-AF65-F5344CB8AC3E}">
        <p14:creationId xmlns:p14="http://schemas.microsoft.com/office/powerpoint/2010/main" val="122834824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down)">
                                      <p:cBhvr>
                                        <p:cTn id="7" dur="500"/>
                                        <p:tgtEl>
                                          <p:spTgt spid="22"/>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wipe(down)">
                                      <p:cBhvr>
                                        <p:cTn id="10" dur="500"/>
                                        <p:tgtEl>
                                          <p:spTgt spid="23"/>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wipe(down)">
                                      <p:cBhvr>
                                        <p:cTn id="13" dur="500"/>
                                        <p:tgtEl>
                                          <p:spTgt spid="24"/>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wipe(down)">
                                      <p:cBhvr>
                                        <p:cTn id="16" dur="500"/>
                                        <p:tgtEl>
                                          <p:spTgt spid="25"/>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wipe(down)">
                                      <p:cBhvr>
                                        <p:cTn id="19" dur="500"/>
                                        <p:tgtEl>
                                          <p:spTgt spid="27"/>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wipe(down)">
                                      <p:cBhvr>
                                        <p:cTn id="22"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25" grpId="0" animBg="1"/>
      <p:bldP spid="27" grpId="0" animBg="1"/>
      <p:bldP spid="28" grpId="0" animBg="1"/>
    </p:bldLst>
  </p:timing>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0" y="-812607"/>
            <a:ext cx="7886700" cy="1325563"/>
          </a:xfrm>
        </p:spPr>
        <p:txBody>
          <a:bodyPr/>
          <a:lstStyle/>
          <a:p>
            <a:r>
              <a:rPr lang="en-US" dirty="0"/>
              <a:t>5</a:t>
            </a:r>
          </a:p>
        </p:txBody>
      </p:sp>
      <p:sp>
        <p:nvSpPr>
          <p:cNvPr id="4" name="Footer Placeholder 3"/>
          <p:cNvSpPr>
            <a:spLocks noGrp="1"/>
          </p:cNvSpPr>
          <p:nvPr>
            <p:ph type="ftr" sz="quarter" idx="11"/>
          </p:nvPr>
        </p:nvSpPr>
        <p:spPr/>
        <p:txBody>
          <a:bodyPr/>
          <a:lstStyle/>
          <a:p>
            <a:r>
              <a:rPr lang="en-SG" dirty="0"/>
              <a:t>SYPT 2020</a:t>
            </a:r>
          </a:p>
        </p:txBody>
      </p:sp>
      <p:sp>
        <p:nvSpPr>
          <p:cNvPr id="5" name="Slide Number Placeholder 4"/>
          <p:cNvSpPr>
            <a:spLocks noGrp="1"/>
          </p:cNvSpPr>
          <p:nvPr>
            <p:ph type="sldNum" sz="quarter" idx="4"/>
          </p:nvPr>
        </p:nvSpPr>
        <p:spPr/>
        <p:txBody>
          <a:bodyPr/>
          <a:lstStyle/>
          <a:p>
            <a:fld id="{D524B6CE-5D57-4459-A907-3F1D5BE11E1F}" type="slidenum">
              <a:rPr lang="en-SG" smtClean="0">
                <a:solidFill>
                  <a:prstClr val="black"/>
                </a:solidFill>
              </a:rPr>
              <a:pPr/>
              <a:t>75</a:t>
            </a:fld>
            <a:endParaRPr lang="en-SG" dirty="0">
              <a:solidFill>
                <a:prstClr val="black"/>
              </a:solidFill>
            </a:endParaRPr>
          </a:p>
        </p:txBody>
      </p:sp>
      <mc:AlternateContent xmlns:mc="http://schemas.openxmlformats.org/markup-compatibility/2006" xmlns:a14="http://schemas.microsoft.com/office/drawing/2010/main">
        <mc:Choice Requires="a14">
          <p:sp>
            <p:nvSpPr>
              <p:cNvPr id="22" name="TextBox 21"/>
              <p:cNvSpPr txBox="1"/>
              <p:nvPr/>
            </p:nvSpPr>
            <p:spPr>
              <a:xfrm>
                <a:off x="274672" y="2501837"/>
                <a:ext cx="8839485" cy="605615"/>
              </a:xfrm>
              <a:prstGeom prst="rect">
                <a:avLst/>
              </a:prstGeom>
              <a:solidFill>
                <a:srgbClr val="FFC524">
                  <a:alpha val="73000"/>
                </a:srgbClr>
              </a:solidFill>
              <a:ln w="38100">
                <a:solidFill>
                  <a:schemeClr val="tx1"/>
                </a:solidFill>
              </a:ln>
            </p:spPr>
            <p:txBody>
              <a:bodyPr wrap="square" rtlCol="0">
                <a:spAutoFit/>
              </a:bodyPr>
              <a:lstStyle/>
              <a:p>
                <a:pPr algn="ctr"/>
                <a14:m>
                  <m:oMath xmlns:m="http://schemas.openxmlformats.org/officeDocument/2006/math">
                    <m:r>
                      <a:rPr lang="en-US" sz="2000" i="1" smtClean="0">
                        <a:solidFill>
                          <a:sysClr val="windowText" lastClr="000000"/>
                        </a:solidFill>
                        <a:latin typeface="Cambria Math" panose="02040503050406030204" pitchFamily="18" charset="0"/>
                      </a:rPr>
                      <m:t>𝑘</m:t>
                    </m:r>
                    <m:d>
                      <m:dPr>
                        <m:ctrlPr>
                          <a:rPr lang="en-US" sz="2000" i="1">
                            <a:solidFill>
                              <a:sysClr val="windowText" lastClr="000000"/>
                            </a:solidFill>
                            <a:latin typeface="Cambria Math" panose="02040503050406030204" pitchFamily="18" charset="0"/>
                          </a:rPr>
                        </m:ctrlPr>
                      </m:dPr>
                      <m:e>
                        <m:r>
                          <a:rPr lang="en-US" sz="2000" i="1">
                            <a:solidFill>
                              <a:sysClr val="windowText" lastClr="000000"/>
                            </a:solidFill>
                            <a:latin typeface="Cambria Math" panose="02040503050406030204" pitchFamily="18" charset="0"/>
                          </a:rPr>
                          <m:t>𝑥</m:t>
                        </m:r>
                        <m:r>
                          <a:rPr lang="en-US" sz="2000" i="1">
                            <a:solidFill>
                              <a:sysClr val="windowText" lastClr="000000"/>
                            </a:solidFill>
                            <a:latin typeface="Cambria Math" panose="02040503050406030204" pitchFamily="18" charset="0"/>
                          </a:rPr>
                          <m:t>,</m:t>
                        </m:r>
                        <m:r>
                          <a:rPr lang="en-US" sz="2000" i="1">
                            <a:solidFill>
                              <a:sysClr val="windowText" lastClr="000000"/>
                            </a:solidFill>
                            <a:latin typeface="Cambria Math" panose="02040503050406030204" pitchFamily="18" charset="0"/>
                          </a:rPr>
                          <m:t>𝑦</m:t>
                        </m:r>
                        <m:r>
                          <a:rPr lang="en-US" sz="2000" i="1">
                            <a:solidFill>
                              <a:sysClr val="windowText" lastClr="000000"/>
                            </a:solidFill>
                            <a:latin typeface="Cambria Math" panose="02040503050406030204" pitchFamily="18" charset="0"/>
                          </a:rPr>
                          <m:t>;</m:t>
                        </m:r>
                        <m:r>
                          <a:rPr lang="en-US" sz="2000" i="1">
                            <a:solidFill>
                              <a:sysClr val="windowText" lastClr="000000"/>
                            </a:solidFill>
                            <a:latin typeface="Cambria Math" panose="02040503050406030204" pitchFamily="18" charset="0"/>
                            <a:ea typeface="Cambria Math" panose="02040503050406030204" pitchFamily="18" charset="0"/>
                          </a:rPr>
                          <m:t>𝛼</m:t>
                        </m:r>
                        <m:r>
                          <a:rPr lang="en-US" sz="2000" i="1">
                            <a:solidFill>
                              <a:sysClr val="windowText" lastClr="000000"/>
                            </a:solidFill>
                            <a:latin typeface="Cambria Math" panose="02040503050406030204" pitchFamily="18" charset="0"/>
                            <a:ea typeface="Cambria Math" panose="02040503050406030204" pitchFamily="18" charset="0"/>
                          </a:rPr>
                          <m:t>,</m:t>
                        </m:r>
                        <m:r>
                          <a:rPr lang="en-US" sz="2000" i="1">
                            <a:solidFill>
                              <a:sysClr val="windowText" lastClr="000000"/>
                            </a:solidFill>
                            <a:latin typeface="Cambria Math" panose="02040503050406030204" pitchFamily="18" charset="0"/>
                            <a:ea typeface="Cambria Math" panose="02040503050406030204" pitchFamily="18" charset="0"/>
                          </a:rPr>
                          <m:t>𝛽</m:t>
                        </m:r>
                      </m:e>
                    </m:d>
                    <m:r>
                      <a:rPr lang="en-US" sz="2000" b="0" i="1" smtClean="0">
                        <a:solidFill>
                          <a:sysClr val="windowText" lastClr="000000"/>
                        </a:solidFill>
                        <a:latin typeface="Cambria Math" panose="02040503050406030204" pitchFamily="18" charset="0"/>
                        <a:ea typeface="Cambria Math" panose="02040503050406030204" pitchFamily="18" charset="0"/>
                      </a:rPr>
                      <m:t>=</m:t>
                    </m:r>
                    <m:f>
                      <m:fPr>
                        <m:ctrlPr>
                          <a:rPr lang="en-US" sz="2000" b="0" i="1" smtClean="0">
                            <a:solidFill>
                              <a:sysClr val="windowText" lastClr="000000"/>
                            </a:solidFill>
                            <a:latin typeface="Cambria Math" panose="02040503050406030204" pitchFamily="18" charset="0"/>
                            <a:ea typeface="Cambria Math" panose="02040503050406030204" pitchFamily="18" charset="0"/>
                          </a:rPr>
                        </m:ctrlPr>
                      </m:fPr>
                      <m:num>
                        <m:r>
                          <a:rPr lang="en-US" sz="2000" b="0" i="1" smtClean="0">
                            <a:solidFill>
                              <a:sysClr val="windowText" lastClr="000000"/>
                            </a:solidFill>
                            <a:latin typeface="Cambria Math" panose="02040503050406030204" pitchFamily="18" charset="0"/>
                            <a:ea typeface="Cambria Math" panose="02040503050406030204" pitchFamily="18" charset="0"/>
                          </a:rPr>
                          <m:t>1</m:t>
                        </m:r>
                      </m:num>
                      <m:den>
                        <m:sSup>
                          <m:sSupPr>
                            <m:ctrlPr>
                              <a:rPr lang="en-US" sz="2000" b="0" i="1" smtClean="0">
                                <a:solidFill>
                                  <a:sysClr val="windowText" lastClr="000000"/>
                                </a:solidFill>
                                <a:latin typeface="Cambria Math" panose="02040503050406030204" pitchFamily="18" charset="0"/>
                                <a:ea typeface="Cambria Math" panose="02040503050406030204" pitchFamily="18" charset="0"/>
                              </a:rPr>
                            </m:ctrlPr>
                          </m:sSupPr>
                          <m:e>
                            <m:r>
                              <a:rPr lang="en-US" sz="2000" b="0" i="1" smtClean="0">
                                <a:solidFill>
                                  <a:sysClr val="windowText" lastClr="000000"/>
                                </a:solidFill>
                                <a:latin typeface="Cambria Math" panose="02040503050406030204" pitchFamily="18" charset="0"/>
                                <a:ea typeface="Cambria Math" panose="02040503050406030204" pitchFamily="18" charset="0"/>
                              </a:rPr>
                              <m:t>𝜆</m:t>
                            </m:r>
                          </m:e>
                          <m:sup>
                            <m:r>
                              <a:rPr lang="en-US" sz="2000" b="0" i="1" smtClean="0">
                                <a:solidFill>
                                  <a:sysClr val="windowText" lastClr="000000"/>
                                </a:solidFill>
                                <a:latin typeface="Cambria Math" panose="02040503050406030204" pitchFamily="18" charset="0"/>
                                <a:ea typeface="Cambria Math" panose="02040503050406030204" pitchFamily="18" charset="0"/>
                              </a:rPr>
                              <m:t>2</m:t>
                            </m:r>
                          </m:sup>
                        </m:sSup>
                        <m:sSup>
                          <m:sSupPr>
                            <m:ctrlPr>
                              <a:rPr lang="en-US" sz="2000" b="0" i="1" smtClean="0">
                                <a:solidFill>
                                  <a:sysClr val="windowText" lastClr="000000"/>
                                </a:solidFill>
                                <a:latin typeface="Cambria Math" panose="02040503050406030204" pitchFamily="18" charset="0"/>
                                <a:ea typeface="Cambria Math" panose="02040503050406030204" pitchFamily="18" charset="0"/>
                              </a:rPr>
                            </m:ctrlPr>
                          </m:sSupPr>
                          <m:e>
                            <m:r>
                              <a:rPr lang="en-US" sz="2000" b="0" i="1" smtClean="0">
                                <a:solidFill>
                                  <a:sysClr val="windowText" lastClr="000000"/>
                                </a:solidFill>
                                <a:latin typeface="Cambria Math" panose="02040503050406030204" pitchFamily="18" charset="0"/>
                                <a:ea typeface="Cambria Math" panose="02040503050406030204" pitchFamily="18" charset="0"/>
                              </a:rPr>
                              <m:t>𝑧</m:t>
                            </m:r>
                          </m:e>
                          <m:sup>
                            <m:r>
                              <a:rPr lang="en-US" sz="2000" b="0" i="1" smtClean="0">
                                <a:solidFill>
                                  <a:sysClr val="windowText" lastClr="000000"/>
                                </a:solidFill>
                                <a:latin typeface="Cambria Math" panose="02040503050406030204" pitchFamily="18" charset="0"/>
                                <a:ea typeface="Cambria Math" panose="02040503050406030204" pitchFamily="18" charset="0"/>
                              </a:rPr>
                              <m:t>2</m:t>
                            </m:r>
                          </m:sup>
                        </m:sSup>
                      </m:den>
                    </m:f>
                    <m:sSup>
                      <m:sSupPr>
                        <m:ctrlPr>
                          <a:rPr lang="en-US" sz="2000" b="0" i="1" smtClean="0">
                            <a:solidFill>
                              <a:sysClr val="windowText" lastClr="000000"/>
                            </a:solidFill>
                            <a:latin typeface="Cambria Math" panose="02040503050406030204" pitchFamily="18" charset="0"/>
                            <a:ea typeface="Cambria Math" panose="02040503050406030204" pitchFamily="18" charset="0"/>
                          </a:rPr>
                        </m:ctrlPr>
                      </m:sSupPr>
                      <m:e>
                        <m:r>
                          <a:rPr lang="en-US" sz="2000" b="0" i="1" smtClean="0">
                            <a:solidFill>
                              <a:sysClr val="windowText" lastClr="000000"/>
                            </a:solidFill>
                            <a:latin typeface="Cambria Math" panose="02040503050406030204" pitchFamily="18" charset="0"/>
                            <a:ea typeface="Cambria Math" panose="02040503050406030204" pitchFamily="18" charset="0"/>
                          </a:rPr>
                          <m:t>𝑒</m:t>
                        </m:r>
                      </m:e>
                      <m:sup>
                        <m:f>
                          <m:fPr>
                            <m:ctrlPr>
                              <a:rPr lang="en-US" sz="2000" b="0" i="1" smtClean="0">
                                <a:solidFill>
                                  <a:sysClr val="windowText" lastClr="000000"/>
                                </a:solidFill>
                                <a:latin typeface="Cambria Math" panose="02040503050406030204" pitchFamily="18" charset="0"/>
                                <a:ea typeface="Cambria Math" panose="02040503050406030204" pitchFamily="18" charset="0"/>
                              </a:rPr>
                            </m:ctrlPr>
                          </m:fPr>
                          <m:num>
                            <m:r>
                              <a:rPr lang="en-US" sz="2000" b="0" i="1" smtClean="0">
                                <a:solidFill>
                                  <a:sysClr val="windowText" lastClr="000000"/>
                                </a:solidFill>
                                <a:latin typeface="Cambria Math" panose="02040503050406030204" pitchFamily="18" charset="0"/>
                                <a:ea typeface="Cambria Math" panose="02040503050406030204" pitchFamily="18" charset="0"/>
                              </a:rPr>
                              <m:t>𝑗</m:t>
                            </m:r>
                            <m:r>
                              <a:rPr lang="en-US" sz="2000" b="0" i="1" smtClean="0">
                                <a:solidFill>
                                  <a:sysClr val="windowText" lastClr="000000"/>
                                </a:solidFill>
                                <a:latin typeface="Cambria Math" panose="02040503050406030204" pitchFamily="18" charset="0"/>
                                <a:ea typeface="Cambria Math" panose="02040503050406030204" pitchFamily="18" charset="0"/>
                              </a:rPr>
                              <m:t>𝜋</m:t>
                            </m:r>
                          </m:num>
                          <m:den>
                            <m:r>
                              <a:rPr lang="en-US" sz="2000" b="0" i="1" smtClean="0">
                                <a:solidFill>
                                  <a:sysClr val="windowText" lastClr="000000"/>
                                </a:solidFill>
                                <a:latin typeface="Cambria Math" panose="02040503050406030204" pitchFamily="18" charset="0"/>
                                <a:ea typeface="Cambria Math" panose="02040503050406030204" pitchFamily="18" charset="0"/>
                              </a:rPr>
                              <m:t>𝜆</m:t>
                            </m:r>
                            <m:r>
                              <a:rPr lang="en-US" sz="2000" b="0" i="1" smtClean="0">
                                <a:solidFill>
                                  <a:sysClr val="windowText" lastClr="000000"/>
                                </a:solidFill>
                                <a:latin typeface="Cambria Math" panose="02040503050406030204" pitchFamily="18" charset="0"/>
                                <a:ea typeface="Cambria Math" panose="02040503050406030204" pitchFamily="18" charset="0"/>
                              </a:rPr>
                              <m:t>𝑧</m:t>
                            </m:r>
                          </m:den>
                        </m:f>
                        <m:r>
                          <a:rPr lang="en-US" sz="2000" b="0" i="1" smtClean="0">
                            <a:solidFill>
                              <a:sysClr val="windowText" lastClr="000000"/>
                            </a:solidFill>
                            <a:latin typeface="Cambria Math" panose="02040503050406030204" pitchFamily="18" charset="0"/>
                            <a:ea typeface="Cambria Math" panose="02040503050406030204" pitchFamily="18" charset="0"/>
                          </a:rPr>
                          <m:t>(</m:t>
                        </m:r>
                        <m:sSup>
                          <m:sSupPr>
                            <m:ctrlPr>
                              <a:rPr lang="en-US" sz="2000" b="0" i="1" smtClean="0">
                                <a:solidFill>
                                  <a:sysClr val="windowText" lastClr="000000"/>
                                </a:solidFill>
                                <a:latin typeface="Cambria Math" panose="02040503050406030204" pitchFamily="18" charset="0"/>
                                <a:ea typeface="Cambria Math" panose="02040503050406030204" pitchFamily="18" charset="0"/>
                              </a:rPr>
                            </m:ctrlPr>
                          </m:sSupPr>
                          <m:e>
                            <m:r>
                              <a:rPr lang="en-US" sz="2000" b="0" i="1" smtClean="0">
                                <a:solidFill>
                                  <a:sysClr val="windowText" lastClr="000000"/>
                                </a:solidFill>
                                <a:latin typeface="Cambria Math" panose="02040503050406030204" pitchFamily="18" charset="0"/>
                                <a:ea typeface="Cambria Math" panose="02040503050406030204" pitchFamily="18" charset="0"/>
                              </a:rPr>
                              <m:t>𝛼</m:t>
                            </m:r>
                          </m:e>
                          <m:sup>
                            <m:r>
                              <a:rPr lang="en-US" sz="2000" b="0" i="1" smtClean="0">
                                <a:solidFill>
                                  <a:sysClr val="windowText" lastClr="000000"/>
                                </a:solidFill>
                                <a:latin typeface="Cambria Math" panose="02040503050406030204" pitchFamily="18" charset="0"/>
                                <a:ea typeface="Cambria Math" panose="02040503050406030204" pitchFamily="18" charset="0"/>
                              </a:rPr>
                              <m:t>2</m:t>
                            </m:r>
                          </m:sup>
                        </m:sSup>
                        <m:r>
                          <a:rPr lang="en-US" sz="2000" b="0" i="1" smtClean="0">
                            <a:solidFill>
                              <a:sysClr val="windowText" lastClr="000000"/>
                            </a:solidFill>
                            <a:latin typeface="Cambria Math" panose="02040503050406030204" pitchFamily="18" charset="0"/>
                            <a:ea typeface="Cambria Math" panose="02040503050406030204" pitchFamily="18" charset="0"/>
                          </a:rPr>
                          <m:t>+</m:t>
                        </m:r>
                        <m:sSup>
                          <m:sSupPr>
                            <m:ctrlPr>
                              <a:rPr lang="en-US" sz="2000" b="0" i="1" smtClean="0">
                                <a:solidFill>
                                  <a:sysClr val="windowText" lastClr="000000"/>
                                </a:solidFill>
                                <a:latin typeface="Cambria Math" panose="02040503050406030204" pitchFamily="18" charset="0"/>
                                <a:ea typeface="Cambria Math" panose="02040503050406030204" pitchFamily="18" charset="0"/>
                              </a:rPr>
                            </m:ctrlPr>
                          </m:sSupPr>
                          <m:e>
                            <m:r>
                              <a:rPr lang="en-US" sz="2000" b="0" i="1" smtClean="0">
                                <a:solidFill>
                                  <a:sysClr val="windowText" lastClr="000000"/>
                                </a:solidFill>
                                <a:latin typeface="Cambria Math" panose="02040503050406030204" pitchFamily="18" charset="0"/>
                                <a:ea typeface="Cambria Math" panose="02040503050406030204" pitchFamily="18" charset="0"/>
                              </a:rPr>
                              <m:t>𝛽</m:t>
                            </m:r>
                          </m:e>
                          <m:sup>
                            <m:r>
                              <a:rPr lang="en-US" sz="2000" b="0" i="1" smtClean="0">
                                <a:solidFill>
                                  <a:sysClr val="windowText" lastClr="000000"/>
                                </a:solidFill>
                                <a:latin typeface="Cambria Math" panose="02040503050406030204" pitchFamily="18" charset="0"/>
                                <a:ea typeface="Cambria Math" panose="02040503050406030204" pitchFamily="18" charset="0"/>
                              </a:rPr>
                              <m:t>2</m:t>
                            </m:r>
                          </m:sup>
                        </m:sSup>
                        <m:r>
                          <a:rPr lang="en-US" sz="2000" b="0" i="1" smtClean="0">
                            <a:solidFill>
                              <a:sysClr val="windowText" lastClr="000000"/>
                            </a:solidFill>
                            <a:latin typeface="Cambria Math" panose="02040503050406030204" pitchFamily="18" charset="0"/>
                            <a:ea typeface="Cambria Math" panose="02040503050406030204" pitchFamily="18" charset="0"/>
                          </a:rPr>
                          <m:t>)</m:t>
                        </m:r>
                      </m:sup>
                    </m:sSup>
                    <m:nary>
                      <m:naryPr>
                        <m:chr m:val="∬"/>
                        <m:limLoc m:val="undOvr"/>
                        <m:ctrlPr>
                          <a:rPr lang="en-US" sz="2000" b="0" i="1" smtClean="0">
                            <a:solidFill>
                              <a:sysClr val="windowText" lastClr="000000"/>
                            </a:solidFill>
                            <a:latin typeface="Cambria Math" panose="02040503050406030204" pitchFamily="18" charset="0"/>
                            <a:ea typeface="Cambria Math" panose="02040503050406030204" pitchFamily="18" charset="0"/>
                          </a:rPr>
                        </m:ctrlPr>
                      </m:naryPr>
                      <m:sub>
                        <m:r>
                          <m:rPr>
                            <m:brk m:alnAt="24"/>
                          </m:rPr>
                          <a:rPr lang="en-US" sz="2000" b="0" i="1" smtClean="0">
                            <a:solidFill>
                              <a:sysClr val="windowText" lastClr="000000"/>
                            </a:solidFill>
                            <a:latin typeface="Cambria Math" panose="02040503050406030204" pitchFamily="18" charset="0"/>
                            <a:ea typeface="Cambria Math" panose="02040503050406030204" pitchFamily="18" charset="0"/>
                          </a:rPr>
                          <m:t>−</m:t>
                        </m:r>
                        <m:r>
                          <a:rPr lang="en-US" sz="2000" b="0" i="1" smtClean="0">
                            <a:solidFill>
                              <a:sysClr val="windowText" lastClr="000000"/>
                            </a:solidFill>
                            <a:latin typeface="Cambria Math" panose="02040503050406030204" pitchFamily="18" charset="0"/>
                            <a:ea typeface="Cambria Math" panose="02040503050406030204" pitchFamily="18" charset="0"/>
                          </a:rPr>
                          <m:t>∞</m:t>
                        </m:r>
                      </m:sub>
                      <m:sup>
                        <m:r>
                          <a:rPr lang="en-US" sz="2000" b="0" i="1" smtClean="0">
                            <a:solidFill>
                              <a:sysClr val="windowText" lastClr="000000"/>
                            </a:solidFill>
                            <a:latin typeface="Cambria Math" panose="02040503050406030204" pitchFamily="18" charset="0"/>
                            <a:ea typeface="Cambria Math" panose="02040503050406030204" pitchFamily="18" charset="0"/>
                          </a:rPr>
                          <m:t>∞</m:t>
                        </m:r>
                      </m:sup>
                      <m:e>
                        <m:r>
                          <a:rPr lang="en-US" sz="2000" b="0" i="1" smtClean="0">
                            <a:solidFill>
                              <a:sysClr val="windowText" lastClr="000000"/>
                            </a:solidFill>
                            <a:latin typeface="Cambria Math" panose="02040503050406030204" pitchFamily="18" charset="0"/>
                            <a:ea typeface="Cambria Math" panose="02040503050406030204" pitchFamily="18" charset="0"/>
                          </a:rPr>
                          <m:t>𝑃</m:t>
                        </m:r>
                        <m:r>
                          <a:rPr lang="en-US" sz="2000" b="0" i="1" smtClean="0">
                            <a:solidFill>
                              <a:sysClr val="windowText" lastClr="000000"/>
                            </a:solidFill>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𝜉</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𝜂</m:t>
                        </m:r>
                        <m:r>
                          <a:rPr lang="en-US" sz="2000" b="0" i="1" smtClean="0">
                            <a:latin typeface="Cambria Math" panose="02040503050406030204" pitchFamily="18" charset="0"/>
                            <a:ea typeface="Cambria Math" panose="02040503050406030204" pitchFamily="18" charset="0"/>
                          </a:rPr>
                          <m:t>)</m:t>
                        </m:r>
                        <m:sSup>
                          <m:sSupPr>
                            <m:ctrlPr>
                              <a:rPr lang="en-US" sz="2000" i="1">
                                <a:solidFill>
                                  <a:sysClr val="windowText" lastClr="000000"/>
                                </a:solidFill>
                                <a:latin typeface="Cambria Math" panose="02040503050406030204" pitchFamily="18" charset="0"/>
                                <a:ea typeface="Cambria Math" panose="02040503050406030204" pitchFamily="18" charset="0"/>
                              </a:rPr>
                            </m:ctrlPr>
                          </m:sSupPr>
                          <m:e>
                            <m:r>
                              <a:rPr lang="en-US" sz="2000" i="1">
                                <a:solidFill>
                                  <a:sysClr val="windowText" lastClr="000000"/>
                                </a:solidFill>
                                <a:latin typeface="Cambria Math" panose="02040503050406030204" pitchFamily="18" charset="0"/>
                                <a:ea typeface="Cambria Math" panose="02040503050406030204" pitchFamily="18" charset="0"/>
                              </a:rPr>
                              <m:t>𝑒</m:t>
                            </m:r>
                          </m:e>
                          <m:sup>
                            <m:r>
                              <a:rPr lang="en-US" sz="2000" b="0" i="1" smtClean="0">
                                <a:solidFill>
                                  <a:sysClr val="windowText" lastClr="000000"/>
                                </a:solidFill>
                                <a:latin typeface="Cambria Math" panose="02040503050406030204" pitchFamily="18" charset="0"/>
                                <a:ea typeface="Cambria Math" panose="02040503050406030204" pitchFamily="18" charset="0"/>
                              </a:rPr>
                              <m:t>−</m:t>
                            </m:r>
                            <m:f>
                              <m:fPr>
                                <m:ctrlPr>
                                  <a:rPr lang="en-US" sz="2000" i="1">
                                    <a:solidFill>
                                      <a:sysClr val="windowText" lastClr="000000"/>
                                    </a:solidFill>
                                    <a:latin typeface="Cambria Math" panose="02040503050406030204" pitchFamily="18" charset="0"/>
                                    <a:ea typeface="Cambria Math" panose="02040503050406030204" pitchFamily="18" charset="0"/>
                                  </a:rPr>
                                </m:ctrlPr>
                              </m:fPr>
                              <m:num>
                                <m:r>
                                  <a:rPr lang="en-US" sz="2000" i="1">
                                    <a:solidFill>
                                      <a:sysClr val="windowText" lastClr="000000"/>
                                    </a:solidFill>
                                    <a:latin typeface="Cambria Math" panose="02040503050406030204" pitchFamily="18" charset="0"/>
                                    <a:ea typeface="Cambria Math" panose="02040503050406030204" pitchFamily="18" charset="0"/>
                                  </a:rPr>
                                  <m:t>𝑗</m:t>
                                </m:r>
                                <m:r>
                                  <a:rPr lang="en-US" sz="2000" b="0" i="1" smtClean="0">
                                    <a:solidFill>
                                      <a:sysClr val="windowText" lastClr="000000"/>
                                    </a:solidFill>
                                    <a:latin typeface="Cambria Math" panose="02040503050406030204" pitchFamily="18" charset="0"/>
                                    <a:ea typeface="Cambria Math" panose="02040503050406030204" pitchFamily="18" charset="0"/>
                                  </a:rPr>
                                  <m:t>2</m:t>
                                </m:r>
                                <m:r>
                                  <a:rPr lang="en-US" sz="2000" i="1">
                                    <a:solidFill>
                                      <a:sysClr val="windowText" lastClr="000000"/>
                                    </a:solidFill>
                                    <a:latin typeface="Cambria Math" panose="02040503050406030204" pitchFamily="18" charset="0"/>
                                    <a:ea typeface="Cambria Math" panose="02040503050406030204" pitchFamily="18" charset="0"/>
                                  </a:rPr>
                                  <m:t>𝜋</m:t>
                                </m:r>
                              </m:num>
                              <m:den>
                                <m:r>
                                  <a:rPr lang="en-US" sz="2000" i="1">
                                    <a:solidFill>
                                      <a:sysClr val="windowText" lastClr="000000"/>
                                    </a:solidFill>
                                    <a:latin typeface="Cambria Math" panose="02040503050406030204" pitchFamily="18" charset="0"/>
                                    <a:ea typeface="Cambria Math" panose="02040503050406030204" pitchFamily="18" charset="0"/>
                                  </a:rPr>
                                  <m:t>𝜆</m:t>
                                </m:r>
                                <m:r>
                                  <a:rPr lang="en-US" sz="2000" i="1">
                                    <a:solidFill>
                                      <a:sysClr val="windowText" lastClr="000000"/>
                                    </a:solidFill>
                                    <a:latin typeface="Cambria Math" panose="02040503050406030204" pitchFamily="18" charset="0"/>
                                    <a:ea typeface="Cambria Math" panose="02040503050406030204" pitchFamily="18" charset="0"/>
                                  </a:rPr>
                                  <m:t>𝑧</m:t>
                                </m:r>
                              </m:den>
                            </m:f>
                            <m:r>
                              <a:rPr lang="en-US" sz="2000" b="0" i="1" smtClean="0">
                                <a:solidFill>
                                  <a:sysClr val="windowText" lastClr="000000"/>
                                </a:solidFill>
                                <a:latin typeface="Cambria Math" panose="02040503050406030204" pitchFamily="18" charset="0"/>
                                <a:ea typeface="Cambria Math" panose="02040503050406030204" pitchFamily="18" charset="0"/>
                              </a:rPr>
                              <m:t>[</m:t>
                            </m:r>
                            <m:r>
                              <a:rPr lang="en-US" sz="2000" i="1" smtClean="0">
                                <a:solidFill>
                                  <a:sysClr val="windowText" lastClr="000000"/>
                                </a:solidFill>
                                <a:latin typeface="Cambria Math" panose="02040503050406030204" pitchFamily="18" charset="0"/>
                                <a:ea typeface="Cambria Math" panose="02040503050406030204" pitchFamily="18" charset="0"/>
                              </a:rPr>
                              <m:t>𝜉</m:t>
                            </m:r>
                            <m:d>
                              <m:dPr>
                                <m:ctrlPr>
                                  <a:rPr lang="en-US" sz="2000" b="0" i="1" smtClean="0">
                                    <a:solidFill>
                                      <a:sysClr val="windowText" lastClr="000000"/>
                                    </a:solidFill>
                                    <a:latin typeface="Cambria Math" panose="02040503050406030204" pitchFamily="18" charset="0"/>
                                    <a:ea typeface="Cambria Math" panose="02040503050406030204" pitchFamily="18" charset="0"/>
                                  </a:rPr>
                                </m:ctrlPr>
                              </m:dPr>
                              <m:e>
                                <m:r>
                                  <a:rPr lang="en-US" sz="2000" b="0" i="1" smtClean="0">
                                    <a:solidFill>
                                      <a:sysClr val="windowText" lastClr="000000"/>
                                    </a:solidFill>
                                    <a:latin typeface="Cambria Math" panose="02040503050406030204" pitchFamily="18" charset="0"/>
                                    <a:ea typeface="Cambria Math" panose="02040503050406030204" pitchFamily="18" charset="0"/>
                                  </a:rPr>
                                  <m:t>𝛼</m:t>
                                </m:r>
                                <m:r>
                                  <a:rPr lang="en-US" sz="2000" b="0" i="1" smtClean="0">
                                    <a:solidFill>
                                      <a:sysClr val="windowText" lastClr="000000"/>
                                    </a:solidFill>
                                    <a:latin typeface="Cambria Math" panose="02040503050406030204" pitchFamily="18" charset="0"/>
                                    <a:ea typeface="Cambria Math" panose="02040503050406030204" pitchFamily="18" charset="0"/>
                                  </a:rPr>
                                  <m:t>+</m:t>
                                </m:r>
                                <m:r>
                                  <a:rPr lang="en-US" sz="2000" b="0" i="1" smtClean="0">
                                    <a:solidFill>
                                      <a:sysClr val="windowText" lastClr="000000"/>
                                    </a:solidFill>
                                    <a:latin typeface="Cambria Math" panose="02040503050406030204" pitchFamily="18" charset="0"/>
                                    <a:ea typeface="Cambria Math" panose="02040503050406030204" pitchFamily="18" charset="0"/>
                                  </a:rPr>
                                  <m:t>𝑥</m:t>
                                </m:r>
                              </m:e>
                            </m:d>
                            <m:r>
                              <a:rPr lang="en-US" sz="2000" b="0" i="1" smtClean="0">
                                <a:solidFill>
                                  <a:sysClr val="windowText" lastClr="000000"/>
                                </a:solidFill>
                                <a:latin typeface="Cambria Math" panose="02040503050406030204" pitchFamily="18" charset="0"/>
                                <a:ea typeface="Cambria Math" panose="02040503050406030204" pitchFamily="18" charset="0"/>
                              </a:rPr>
                              <m:t>+</m:t>
                            </m:r>
                            <m:r>
                              <a:rPr lang="en-US" sz="2000" b="0" i="1" smtClean="0">
                                <a:solidFill>
                                  <a:sysClr val="windowText" lastClr="000000"/>
                                </a:solidFill>
                                <a:latin typeface="Cambria Math" panose="02040503050406030204" pitchFamily="18" charset="0"/>
                                <a:ea typeface="Cambria Math" panose="02040503050406030204" pitchFamily="18" charset="0"/>
                              </a:rPr>
                              <m:t>𝜂</m:t>
                            </m:r>
                            <m:d>
                              <m:dPr>
                                <m:ctrlPr>
                                  <a:rPr lang="en-US" sz="2000" b="0" i="1" smtClean="0">
                                    <a:solidFill>
                                      <a:sysClr val="windowText" lastClr="000000"/>
                                    </a:solidFill>
                                    <a:latin typeface="Cambria Math" panose="02040503050406030204" pitchFamily="18" charset="0"/>
                                    <a:ea typeface="Cambria Math" panose="02040503050406030204" pitchFamily="18" charset="0"/>
                                  </a:rPr>
                                </m:ctrlPr>
                              </m:dPr>
                              <m:e>
                                <m:r>
                                  <a:rPr lang="en-US" sz="2000" b="0" i="1" smtClean="0">
                                    <a:solidFill>
                                      <a:sysClr val="windowText" lastClr="000000"/>
                                    </a:solidFill>
                                    <a:latin typeface="Cambria Math" panose="02040503050406030204" pitchFamily="18" charset="0"/>
                                    <a:ea typeface="Cambria Math" panose="02040503050406030204" pitchFamily="18" charset="0"/>
                                  </a:rPr>
                                  <m:t>𝛽</m:t>
                                </m:r>
                                <m:r>
                                  <a:rPr lang="en-US" sz="2000" b="0" i="1" smtClean="0">
                                    <a:solidFill>
                                      <a:sysClr val="windowText" lastClr="000000"/>
                                    </a:solidFill>
                                    <a:latin typeface="Cambria Math" panose="02040503050406030204" pitchFamily="18" charset="0"/>
                                    <a:ea typeface="Cambria Math" panose="02040503050406030204" pitchFamily="18" charset="0"/>
                                  </a:rPr>
                                  <m:t>+</m:t>
                                </m:r>
                                <m:r>
                                  <a:rPr lang="en-US" sz="2000" b="0" i="1" smtClean="0">
                                    <a:solidFill>
                                      <a:sysClr val="windowText" lastClr="000000"/>
                                    </a:solidFill>
                                    <a:latin typeface="Cambria Math" panose="02040503050406030204" pitchFamily="18" charset="0"/>
                                    <a:ea typeface="Cambria Math" panose="02040503050406030204" pitchFamily="18" charset="0"/>
                                  </a:rPr>
                                  <m:t>𝑦</m:t>
                                </m:r>
                              </m:e>
                            </m:d>
                            <m:r>
                              <a:rPr lang="en-US" sz="2000" b="0" i="1" smtClean="0">
                                <a:solidFill>
                                  <a:sysClr val="windowText" lastClr="000000"/>
                                </a:solidFill>
                                <a:latin typeface="Cambria Math" panose="02040503050406030204" pitchFamily="18" charset="0"/>
                                <a:ea typeface="Cambria Math" panose="02040503050406030204" pitchFamily="18" charset="0"/>
                              </a:rPr>
                              <m:t>]</m:t>
                            </m:r>
                          </m:sup>
                        </m:sSup>
                        <m:r>
                          <a:rPr lang="en-US" sz="2000" b="0" i="1" smtClean="0">
                            <a:solidFill>
                              <a:sysClr val="windowText" lastClr="000000"/>
                            </a:solidFill>
                            <a:latin typeface="Cambria Math" panose="02040503050406030204" pitchFamily="18" charset="0"/>
                            <a:ea typeface="Cambria Math" panose="02040503050406030204" pitchFamily="18" charset="0"/>
                          </a:rPr>
                          <m:t>𝑑</m:t>
                        </m:r>
                        <m:r>
                          <a:rPr lang="en-US" sz="2000" b="0" i="1" smtClean="0">
                            <a:solidFill>
                              <a:sysClr val="windowText" lastClr="000000"/>
                            </a:solidFill>
                            <a:latin typeface="Cambria Math" panose="02040503050406030204" pitchFamily="18" charset="0"/>
                            <a:ea typeface="Cambria Math" panose="02040503050406030204" pitchFamily="18" charset="0"/>
                          </a:rPr>
                          <m:t>𝜉</m:t>
                        </m:r>
                        <m:r>
                          <a:rPr lang="en-US" sz="2000" b="0" i="1" smtClean="0">
                            <a:solidFill>
                              <a:sysClr val="windowText" lastClr="000000"/>
                            </a:solidFill>
                            <a:latin typeface="Cambria Math" panose="02040503050406030204" pitchFamily="18" charset="0"/>
                            <a:ea typeface="Cambria Math" panose="02040503050406030204" pitchFamily="18" charset="0"/>
                          </a:rPr>
                          <m:t>𝑑</m:t>
                        </m:r>
                        <m:r>
                          <a:rPr lang="en-US" sz="2000" b="0" i="1" smtClean="0">
                            <a:solidFill>
                              <a:sysClr val="windowText" lastClr="000000"/>
                            </a:solidFill>
                            <a:latin typeface="Cambria Math" panose="02040503050406030204" pitchFamily="18" charset="0"/>
                            <a:ea typeface="Cambria Math" panose="02040503050406030204" pitchFamily="18" charset="0"/>
                          </a:rPr>
                          <m:t>𝜂</m:t>
                        </m:r>
                      </m:e>
                    </m:nary>
                  </m:oMath>
                </a14:m>
                <a:r>
                  <a:rPr lang="en-US" sz="2000" i="1" dirty="0"/>
                  <a:t> </a:t>
                </a:r>
              </a:p>
            </p:txBody>
          </p:sp>
        </mc:Choice>
        <mc:Fallback xmlns="">
          <p:sp>
            <p:nvSpPr>
              <p:cNvPr id="22" name="TextBox 21"/>
              <p:cNvSpPr txBox="1">
                <a:spLocks noRot="1" noChangeAspect="1" noMove="1" noResize="1" noEditPoints="1" noAdjustHandles="1" noChangeArrowheads="1" noChangeShapeType="1" noTextEdit="1"/>
              </p:cNvSpPr>
              <p:nvPr/>
            </p:nvSpPr>
            <p:spPr>
              <a:xfrm>
                <a:off x="274672" y="2501837"/>
                <a:ext cx="8839485" cy="605615"/>
              </a:xfrm>
              <a:prstGeom prst="rect">
                <a:avLst/>
              </a:prstGeom>
              <a:blipFill>
                <a:blip r:embed="rId3"/>
                <a:stretch>
                  <a:fillRect/>
                </a:stretch>
              </a:blipFill>
              <a:ln w="381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Rectangle 22"/>
              <p:cNvSpPr/>
              <p:nvPr/>
            </p:nvSpPr>
            <p:spPr>
              <a:xfrm>
                <a:off x="3443392" y="659333"/>
                <a:ext cx="2363326" cy="1483326"/>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ysClr val="windowText" lastClr="000000"/>
                    </a:solidFill>
                  </a:rPr>
                  <a:t>Imaging system can be defined by its point spread function </a:t>
                </a:r>
                <a14:m>
                  <m:oMath xmlns:m="http://schemas.openxmlformats.org/officeDocument/2006/math">
                    <m:r>
                      <a:rPr lang="en-US" sz="1400" i="1">
                        <a:solidFill>
                          <a:sysClr val="windowText" lastClr="000000"/>
                        </a:solidFill>
                        <a:latin typeface="Cambria Math" panose="02040503050406030204" pitchFamily="18" charset="0"/>
                      </a:rPr>
                      <m:t>𝑘</m:t>
                    </m:r>
                    <m:d>
                      <m:dPr>
                        <m:ctrlPr>
                          <a:rPr lang="en-US" sz="1400" i="1">
                            <a:solidFill>
                              <a:sysClr val="windowText" lastClr="000000"/>
                            </a:solidFill>
                            <a:latin typeface="Cambria Math" panose="02040503050406030204" pitchFamily="18" charset="0"/>
                          </a:rPr>
                        </m:ctrlPr>
                      </m:dPr>
                      <m:e>
                        <m:r>
                          <a:rPr lang="en-US" sz="1400" i="1">
                            <a:solidFill>
                              <a:sysClr val="windowText" lastClr="000000"/>
                            </a:solidFill>
                            <a:latin typeface="Cambria Math" panose="02040503050406030204" pitchFamily="18" charset="0"/>
                          </a:rPr>
                          <m:t>𝑥</m:t>
                        </m:r>
                        <m:r>
                          <a:rPr lang="en-US" sz="1400" i="1">
                            <a:solidFill>
                              <a:sysClr val="windowText" lastClr="000000"/>
                            </a:solidFill>
                            <a:latin typeface="Cambria Math" panose="02040503050406030204" pitchFamily="18" charset="0"/>
                          </a:rPr>
                          <m:t>,</m:t>
                        </m:r>
                        <m:r>
                          <a:rPr lang="en-US" sz="1400" i="1">
                            <a:solidFill>
                              <a:sysClr val="windowText" lastClr="000000"/>
                            </a:solidFill>
                            <a:latin typeface="Cambria Math" panose="02040503050406030204" pitchFamily="18" charset="0"/>
                          </a:rPr>
                          <m:t>𝑦</m:t>
                        </m:r>
                        <m:r>
                          <a:rPr lang="en-US" sz="1400" i="1">
                            <a:solidFill>
                              <a:sysClr val="windowText" lastClr="000000"/>
                            </a:solidFill>
                            <a:latin typeface="Cambria Math" panose="02040503050406030204" pitchFamily="18" charset="0"/>
                          </a:rPr>
                          <m:t>;</m:t>
                        </m:r>
                        <m:r>
                          <a:rPr lang="en-US" sz="1400" i="1">
                            <a:solidFill>
                              <a:sysClr val="windowText" lastClr="000000"/>
                            </a:solidFill>
                            <a:latin typeface="Cambria Math" panose="02040503050406030204" pitchFamily="18" charset="0"/>
                            <a:ea typeface="Cambria Math" panose="02040503050406030204" pitchFamily="18" charset="0"/>
                          </a:rPr>
                          <m:t>𝛼</m:t>
                        </m:r>
                        <m:r>
                          <a:rPr lang="en-US" sz="1400" i="1">
                            <a:solidFill>
                              <a:sysClr val="windowText" lastClr="000000"/>
                            </a:solidFill>
                            <a:latin typeface="Cambria Math" panose="02040503050406030204" pitchFamily="18" charset="0"/>
                            <a:ea typeface="Cambria Math" panose="02040503050406030204" pitchFamily="18" charset="0"/>
                          </a:rPr>
                          <m:t>,</m:t>
                        </m:r>
                        <m:r>
                          <a:rPr lang="en-US" sz="1400" i="1">
                            <a:solidFill>
                              <a:sysClr val="windowText" lastClr="000000"/>
                            </a:solidFill>
                            <a:latin typeface="Cambria Math" panose="02040503050406030204" pitchFamily="18" charset="0"/>
                            <a:ea typeface="Cambria Math" panose="02040503050406030204" pitchFamily="18" charset="0"/>
                          </a:rPr>
                          <m:t>𝛽</m:t>
                        </m:r>
                      </m:e>
                    </m:d>
                  </m:oMath>
                </a14:m>
                <a:endParaRPr lang="en-US" sz="1400" dirty="0">
                  <a:solidFill>
                    <a:sysClr val="windowText" lastClr="000000"/>
                  </a:solidFill>
                </a:endParaRPr>
              </a:p>
            </p:txBody>
          </p:sp>
        </mc:Choice>
        <mc:Fallback xmlns="">
          <p:sp>
            <p:nvSpPr>
              <p:cNvPr id="23" name="Rectangle 22"/>
              <p:cNvSpPr>
                <a:spLocks noRot="1" noChangeAspect="1" noMove="1" noResize="1" noEditPoints="1" noAdjustHandles="1" noChangeArrowheads="1" noChangeShapeType="1" noTextEdit="1"/>
              </p:cNvSpPr>
              <p:nvPr/>
            </p:nvSpPr>
            <p:spPr>
              <a:xfrm>
                <a:off x="3443392" y="659333"/>
                <a:ext cx="2363326" cy="1483326"/>
              </a:xfrm>
              <a:prstGeom prst="rect">
                <a:avLst/>
              </a:prstGeom>
              <a:blipFill>
                <a:blip r:embed="rId4"/>
                <a:stretch>
                  <a:fillRect/>
                </a:stretch>
              </a:blipFill>
              <a:ln>
                <a:solidFill>
                  <a:schemeClr val="accent5"/>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Rectangle 23"/>
              <p:cNvSpPr/>
              <p:nvPr/>
            </p:nvSpPr>
            <p:spPr>
              <a:xfrm>
                <a:off x="3494348" y="3796407"/>
                <a:ext cx="2363326" cy="718082"/>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Image Field A</a:t>
                </a:r>
                <a14:m>
                  <m:oMath xmlns:m="http://schemas.openxmlformats.org/officeDocument/2006/math">
                    <m:d>
                      <m:dPr>
                        <m:ctrlPr>
                          <a:rPr lang="en-US" sz="1400" i="1">
                            <a:solidFill>
                              <a:sysClr val="windowText" lastClr="000000"/>
                            </a:solidFill>
                            <a:latin typeface="Cambria Math" panose="02040503050406030204" pitchFamily="18" charset="0"/>
                          </a:rPr>
                        </m:ctrlPr>
                      </m:dPr>
                      <m:e>
                        <m:r>
                          <a:rPr lang="en-US" sz="1400" b="0" i="1" smtClean="0">
                            <a:solidFill>
                              <a:sysClr val="windowText" lastClr="000000"/>
                            </a:solidFill>
                            <a:latin typeface="Cambria Math" panose="02040503050406030204" pitchFamily="18" charset="0"/>
                          </a:rPr>
                          <m:t>𝑥</m:t>
                        </m:r>
                        <m:r>
                          <a:rPr lang="en-US" sz="1400" b="0" i="1" smtClean="0">
                            <a:solidFill>
                              <a:sysClr val="windowText" lastClr="000000"/>
                            </a:solidFill>
                            <a:latin typeface="Cambria Math" panose="02040503050406030204" pitchFamily="18" charset="0"/>
                          </a:rPr>
                          <m:t>,</m:t>
                        </m:r>
                        <m:r>
                          <a:rPr lang="en-US" sz="1400" b="0" i="1" smtClean="0">
                            <a:solidFill>
                              <a:sysClr val="windowText" lastClr="000000"/>
                            </a:solidFill>
                            <a:latin typeface="Cambria Math" panose="02040503050406030204" pitchFamily="18" charset="0"/>
                          </a:rPr>
                          <m:t>𝑦</m:t>
                        </m:r>
                      </m:e>
                    </m:d>
                  </m:oMath>
                </a14:m>
                <a:r>
                  <a:rPr lang="en-US" sz="1400" dirty="0">
                    <a:solidFill>
                      <a:schemeClr val="tx1"/>
                    </a:solidFill>
                  </a:rPr>
                  <a:t> </a:t>
                </a:r>
              </a:p>
            </p:txBody>
          </p:sp>
        </mc:Choice>
        <mc:Fallback xmlns="">
          <p:sp>
            <p:nvSpPr>
              <p:cNvPr id="24" name="Rectangle 23"/>
              <p:cNvSpPr>
                <a:spLocks noRot="1" noChangeAspect="1" noMove="1" noResize="1" noEditPoints="1" noAdjustHandles="1" noChangeArrowheads="1" noChangeShapeType="1" noTextEdit="1"/>
              </p:cNvSpPr>
              <p:nvPr/>
            </p:nvSpPr>
            <p:spPr>
              <a:xfrm>
                <a:off x="3494348" y="3796407"/>
                <a:ext cx="2363326" cy="718082"/>
              </a:xfrm>
              <a:prstGeom prst="rect">
                <a:avLst/>
              </a:prstGeom>
              <a:blipFill>
                <a:blip r:embed="rId5"/>
                <a:stretch>
                  <a:fillRect/>
                </a:stretch>
              </a:blipFill>
              <a:ln>
                <a:solidFill>
                  <a:schemeClr val="accent5"/>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p:cNvSpPr txBox="1"/>
              <p:nvPr/>
            </p:nvSpPr>
            <p:spPr>
              <a:xfrm>
                <a:off x="2301739" y="4996423"/>
                <a:ext cx="4785349" cy="991938"/>
              </a:xfrm>
              <a:prstGeom prst="rect">
                <a:avLst/>
              </a:prstGeom>
              <a:solidFill>
                <a:srgbClr val="FFC524">
                  <a:alpha val="73000"/>
                </a:srgbClr>
              </a:solidFill>
              <a:ln w="38100">
                <a:solidFill>
                  <a:schemeClr val="tx1"/>
                </a:solidFill>
              </a:ln>
            </p:spPr>
            <p:txBody>
              <a:bodyPr wrap="square" rtlCol="0">
                <a:spAutoFit/>
              </a:bodyPr>
              <a:lstStyle/>
              <a:p>
                <a:pPr algn="ctr"/>
                <a14:m>
                  <m:oMathPara xmlns:m="http://schemas.openxmlformats.org/officeDocument/2006/math">
                    <m:oMathParaPr>
                      <m:jc m:val="centerGroup"/>
                    </m:oMathParaPr>
                    <m:oMath xmlns:m="http://schemas.openxmlformats.org/officeDocument/2006/math">
                      <m:r>
                        <m:rPr>
                          <m:nor/>
                        </m:rPr>
                        <a:rPr lang="en-US" sz="2000" dirty="0" smtClean="0"/>
                        <m:t>A</m:t>
                      </m:r>
                      <m:d>
                        <m:dPr>
                          <m:ctrlPr>
                            <a:rPr lang="en-US" sz="2000" i="1">
                              <a:solidFill>
                                <a:sysClr val="windowText" lastClr="000000"/>
                              </a:solidFill>
                              <a:latin typeface="Cambria Math" panose="02040503050406030204" pitchFamily="18" charset="0"/>
                            </a:rPr>
                          </m:ctrlPr>
                        </m:dPr>
                        <m:e>
                          <m:r>
                            <a:rPr lang="en-US" sz="2000" i="1">
                              <a:solidFill>
                                <a:sysClr val="windowText" lastClr="000000"/>
                              </a:solidFill>
                              <a:latin typeface="Cambria Math" panose="02040503050406030204" pitchFamily="18" charset="0"/>
                            </a:rPr>
                            <m:t>𝑥</m:t>
                          </m:r>
                          <m:r>
                            <a:rPr lang="en-US" sz="2000" i="1">
                              <a:solidFill>
                                <a:sysClr val="windowText" lastClr="000000"/>
                              </a:solidFill>
                              <a:latin typeface="Cambria Math" panose="02040503050406030204" pitchFamily="18" charset="0"/>
                            </a:rPr>
                            <m:t>,</m:t>
                          </m:r>
                          <m:r>
                            <a:rPr lang="en-US" sz="2000" i="1">
                              <a:solidFill>
                                <a:sysClr val="windowText" lastClr="000000"/>
                              </a:solidFill>
                              <a:latin typeface="Cambria Math" panose="02040503050406030204" pitchFamily="18" charset="0"/>
                            </a:rPr>
                            <m:t>𝑦</m:t>
                          </m:r>
                        </m:e>
                      </m:d>
                      <m:r>
                        <a:rPr lang="en-US" sz="2000" b="0" i="1" smtClean="0">
                          <a:solidFill>
                            <a:sysClr val="windowText" lastClr="000000"/>
                          </a:solidFill>
                          <a:latin typeface="Cambria Math" panose="02040503050406030204" pitchFamily="18" charset="0"/>
                        </a:rPr>
                        <m:t>=</m:t>
                      </m:r>
                      <m:nary>
                        <m:naryPr>
                          <m:chr m:val="∬"/>
                          <m:limLoc m:val="undOvr"/>
                          <m:ctrlPr>
                            <a:rPr lang="en-US" sz="2000" i="1">
                              <a:solidFill>
                                <a:sysClr val="windowText" lastClr="000000"/>
                              </a:solidFill>
                              <a:latin typeface="Cambria Math" panose="02040503050406030204" pitchFamily="18" charset="0"/>
                              <a:ea typeface="Cambria Math" panose="02040503050406030204" pitchFamily="18" charset="0"/>
                            </a:rPr>
                          </m:ctrlPr>
                        </m:naryPr>
                        <m:sub>
                          <m:r>
                            <m:rPr>
                              <m:brk m:alnAt="24"/>
                            </m:rPr>
                            <a:rPr lang="en-US" sz="2000" i="1">
                              <a:solidFill>
                                <a:sysClr val="windowText" lastClr="000000"/>
                              </a:solidFill>
                              <a:latin typeface="Cambria Math" panose="02040503050406030204" pitchFamily="18" charset="0"/>
                              <a:ea typeface="Cambria Math" panose="02040503050406030204" pitchFamily="18" charset="0"/>
                            </a:rPr>
                            <m:t>−</m:t>
                          </m:r>
                          <m:r>
                            <a:rPr lang="en-US" sz="2000" i="1">
                              <a:solidFill>
                                <a:sysClr val="windowText" lastClr="000000"/>
                              </a:solidFill>
                              <a:latin typeface="Cambria Math" panose="02040503050406030204" pitchFamily="18" charset="0"/>
                              <a:ea typeface="Cambria Math" panose="02040503050406030204" pitchFamily="18" charset="0"/>
                            </a:rPr>
                            <m:t>∞</m:t>
                          </m:r>
                        </m:sub>
                        <m:sup>
                          <m:r>
                            <a:rPr lang="en-US" sz="2000" i="1">
                              <a:solidFill>
                                <a:sysClr val="windowText" lastClr="000000"/>
                              </a:solidFill>
                              <a:latin typeface="Cambria Math" panose="02040503050406030204" pitchFamily="18" charset="0"/>
                              <a:ea typeface="Cambria Math" panose="02040503050406030204" pitchFamily="18" charset="0"/>
                            </a:rPr>
                            <m:t>∞</m:t>
                          </m:r>
                        </m:sup>
                        <m:e>
                          <m:r>
                            <a:rPr lang="en-US" sz="2000" i="1">
                              <a:solidFill>
                                <a:sysClr val="windowText" lastClr="000000"/>
                              </a:solidFill>
                              <a:latin typeface="Cambria Math" panose="02040503050406030204" pitchFamily="18" charset="0"/>
                            </a:rPr>
                            <m:t>𝑘</m:t>
                          </m:r>
                          <m:d>
                            <m:dPr>
                              <m:ctrlPr>
                                <a:rPr lang="en-US" sz="2000" i="1">
                                  <a:solidFill>
                                    <a:sysClr val="windowText" lastClr="000000"/>
                                  </a:solidFill>
                                  <a:latin typeface="Cambria Math" panose="02040503050406030204" pitchFamily="18" charset="0"/>
                                </a:rPr>
                              </m:ctrlPr>
                            </m:dPr>
                            <m:e>
                              <m:r>
                                <a:rPr lang="en-US" sz="2000" i="1">
                                  <a:solidFill>
                                    <a:sysClr val="windowText" lastClr="000000"/>
                                  </a:solidFill>
                                  <a:latin typeface="Cambria Math" panose="02040503050406030204" pitchFamily="18" charset="0"/>
                                </a:rPr>
                                <m:t>𝑥</m:t>
                              </m:r>
                              <m:r>
                                <a:rPr lang="en-US" sz="2000" i="1">
                                  <a:solidFill>
                                    <a:sysClr val="windowText" lastClr="000000"/>
                                  </a:solidFill>
                                  <a:latin typeface="Cambria Math" panose="02040503050406030204" pitchFamily="18" charset="0"/>
                                </a:rPr>
                                <m:t>,</m:t>
                              </m:r>
                              <m:r>
                                <a:rPr lang="en-US" sz="2000" i="1">
                                  <a:solidFill>
                                    <a:sysClr val="windowText" lastClr="000000"/>
                                  </a:solidFill>
                                  <a:latin typeface="Cambria Math" panose="02040503050406030204" pitchFamily="18" charset="0"/>
                                </a:rPr>
                                <m:t>𝑦</m:t>
                              </m:r>
                              <m:r>
                                <a:rPr lang="en-US" sz="2000" i="1">
                                  <a:solidFill>
                                    <a:sysClr val="windowText" lastClr="000000"/>
                                  </a:solidFill>
                                  <a:latin typeface="Cambria Math" panose="02040503050406030204" pitchFamily="18" charset="0"/>
                                </a:rPr>
                                <m:t>;</m:t>
                              </m:r>
                              <m:r>
                                <a:rPr lang="en-US" sz="2000" i="1">
                                  <a:solidFill>
                                    <a:sysClr val="windowText" lastClr="000000"/>
                                  </a:solidFill>
                                  <a:latin typeface="Cambria Math" panose="02040503050406030204" pitchFamily="18" charset="0"/>
                                  <a:ea typeface="Cambria Math" panose="02040503050406030204" pitchFamily="18" charset="0"/>
                                </a:rPr>
                                <m:t>𝛼</m:t>
                              </m:r>
                              <m:r>
                                <a:rPr lang="en-US" sz="2000" i="1">
                                  <a:solidFill>
                                    <a:sysClr val="windowText" lastClr="000000"/>
                                  </a:solidFill>
                                  <a:latin typeface="Cambria Math" panose="02040503050406030204" pitchFamily="18" charset="0"/>
                                  <a:ea typeface="Cambria Math" panose="02040503050406030204" pitchFamily="18" charset="0"/>
                                </a:rPr>
                                <m:t>,</m:t>
                              </m:r>
                              <m:r>
                                <a:rPr lang="en-US" sz="2000" i="1">
                                  <a:solidFill>
                                    <a:sysClr val="windowText" lastClr="000000"/>
                                  </a:solidFill>
                                  <a:latin typeface="Cambria Math" panose="02040503050406030204" pitchFamily="18" charset="0"/>
                                  <a:ea typeface="Cambria Math" panose="02040503050406030204" pitchFamily="18" charset="0"/>
                                </a:rPr>
                                <m:t>𝛽</m:t>
                              </m:r>
                            </m:e>
                          </m:d>
                          <m:r>
                            <a:rPr lang="en-US" sz="2000" b="0" i="1" smtClean="0">
                              <a:solidFill>
                                <a:sysClr val="windowText" lastClr="000000"/>
                              </a:solidFill>
                              <a:latin typeface="Cambria Math" panose="02040503050406030204" pitchFamily="18" charset="0"/>
                              <a:ea typeface="Cambria Math" panose="02040503050406030204" pitchFamily="18" charset="0"/>
                            </a:rPr>
                            <m:t>𝑎</m:t>
                          </m:r>
                          <m:r>
                            <a:rPr lang="en-US" sz="2000" b="0" i="1" smtClean="0">
                              <a:solidFill>
                                <a:sysClr val="windowText" lastClr="000000"/>
                              </a:solidFill>
                              <a:latin typeface="Cambria Math" panose="02040503050406030204" pitchFamily="18" charset="0"/>
                              <a:ea typeface="Cambria Math" panose="02040503050406030204" pitchFamily="18" charset="0"/>
                            </a:rPr>
                            <m:t>(</m:t>
                          </m:r>
                          <m:r>
                            <a:rPr lang="en-US" sz="2000" i="1">
                              <a:solidFill>
                                <a:sysClr val="windowText" lastClr="000000"/>
                              </a:solidFill>
                              <a:latin typeface="Cambria Math" panose="02040503050406030204" pitchFamily="18" charset="0"/>
                              <a:ea typeface="Cambria Math" panose="02040503050406030204" pitchFamily="18" charset="0"/>
                            </a:rPr>
                            <m:t>𝛼</m:t>
                          </m:r>
                          <m:r>
                            <a:rPr lang="en-US" sz="2000" b="0" i="1" smtClean="0">
                              <a:solidFill>
                                <a:sysClr val="windowText" lastClr="000000"/>
                              </a:solidFill>
                              <a:latin typeface="Cambria Math" panose="02040503050406030204" pitchFamily="18" charset="0"/>
                              <a:ea typeface="Cambria Math" panose="02040503050406030204" pitchFamily="18" charset="0"/>
                            </a:rPr>
                            <m:t>,</m:t>
                          </m:r>
                          <m:r>
                            <a:rPr lang="en-US" sz="2000" i="1">
                              <a:solidFill>
                                <a:sysClr val="windowText" lastClr="000000"/>
                              </a:solidFill>
                              <a:latin typeface="Cambria Math" panose="02040503050406030204" pitchFamily="18" charset="0"/>
                              <a:ea typeface="Cambria Math" panose="02040503050406030204" pitchFamily="18" charset="0"/>
                            </a:rPr>
                            <m:t>𝛽</m:t>
                          </m:r>
                          <m:r>
                            <a:rPr lang="en-US" sz="2000" b="0" i="1" smtClean="0">
                              <a:solidFill>
                                <a:sysClr val="windowText" lastClr="000000"/>
                              </a:solidFill>
                              <a:latin typeface="Cambria Math" panose="02040503050406030204" pitchFamily="18" charset="0"/>
                              <a:ea typeface="Cambria Math" panose="02040503050406030204" pitchFamily="18" charset="0"/>
                            </a:rPr>
                            <m:t>)</m:t>
                          </m:r>
                          <m:r>
                            <a:rPr lang="en-US" sz="2000" b="0" i="1" smtClean="0">
                              <a:solidFill>
                                <a:sysClr val="windowText" lastClr="000000"/>
                              </a:solidFill>
                              <a:latin typeface="Cambria Math" panose="02040503050406030204" pitchFamily="18" charset="0"/>
                              <a:ea typeface="Cambria Math" panose="02040503050406030204" pitchFamily="18" charset="0"/>
                            </a:rPr>
                            <m:t>𝑑</m:t>
                          </m:r>
                          <m:r>
                            <a:rPr lang="en-US" sz="2000" b="0" i="1" smtClean="0">
                              <a:solidFill>
                                <a:sysClr val="windowText" lastClr="000000"/>
                              </a:solidFill>
                              <a:latin typeface="Cambria Math" panose="02040503050406030204" pitchFamily="18" charset="0"/>
                              <a:ea typeface="Cambria Math" panose="02040503050406030204" pitchFamily="18" charset="0"/>
                            </a:rPr>
                            <m:t>𝛼</m:t>
                          </m:r>
                          <m:r>
                            <a:rPr lang="en-US" sz="2000" b="0" i="1" smtClean="0">
                              <a:solidFill>
                                <a:sysClr val="windowText" lastClr="000000"/>
                              </a:solidFill>
                              <a:latin typeface="Cambria Math" panose="02040503050406030204" pitchFamily="18" charset="0"/>
                              <a:ea typeface="Cambria Math" panose="02040503050406030204" pitchFamily="18" charset="0"/>
                            </a:rPr>
                            <m:t>𝑑</m:t>
                          </m:r>
                          <m:r>
                            <a:rPr lang="en-US" sz="2000" b="0" i="1" smtClean="0">
                              <a:solidFill>
                                <a:sysClr val="windowText" lastClr="000000"/>
                              </a:solidFill>
                              <a:latin typeface="Cambria Math" panose="02040503050406030204" pitchFamily="18" charset="0"/>
                              <a:ea typeface="Cambria Math" panose="02040503050406030204" pitchFamily="18" charset="0"/>
                            </a:rPr>
                            <m:t>𝛽</m:t>
                          </m:r>
                        </m:e>
                      </m:nary>
                    </m:oMath>
                  </m:oMathPara>
                </a14:m>
                <a:endParaRPr lang="en-US" sz="2000" i="1" dirty="0"/>
              </a:p>
            </p:txBody>
          </p:sp>
        </mc:Choice>
        <mc:Fallback xmlns="">
          <p:sp>
            <p:nvSpPr>
              <p:cNvPr id="27" name="TextBox 26"/>
              <p:cNvSpPr txBox="1">
                <a:spLocks noRot="1" noChangeAspect="1" noMove="1" noResize="1" noEditPoints="1" noAdjustHandles="1" noChangeArrowheads="1" noChangeShapeType="1" noTextEdit="1"/>
              </p:cNvSpPr>
              <p:nvPr/>
            </p:nvSpPr>
            <p:spPr>
              <a:xfrm>
                <a:off x="2301739" y="4996423"/>
                <a:ext cx="4785349" cy="991938"/>
              </a:xfrm>
              <a:prstGeom prst="rect">
                <a:avLst/>
              </a:prstGeom>
              <a:blipFill>
                <a:blip r:embed="rId6"/>
                <a:stretch>
                  <a:fillRect/>
                </a:stretch>
              </a:blipFill>
              <a:ln w="38100">
                <a:solidFill>
                  <a:schemeClr val="tx1"/>
                </a:solidFill>
              </a:ln>
            </p:spPr>
            <p:txBody>
              <a:bodyPr/>
              <a:lstStyle/>
              <a:p>
                <a:r>
                  <a:rPr lang="en-US">
                    <a:noFill/>
                  </a:rPr>
                  <a:t> </a:t>
                </a:r>
              </a:p>
            </p:txBody>
          </p:sp>
        </mc:Fallback>
      </mc:AlternateContent>
    </p:spTree>
    <p:extLst>
      <p:ext uri="{BB962C8B-B14F-4D97-AF65-F5344CB8AC3E}">
        <p14:creationId xmlns:p14="http://schemas.microsoft.com/office/powerpoint/2010/main" val="73445122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down)">
                                      <p:cBhvr>
                                        <p:cTn id="7" dur="500"/>
                                        <p:tgtEl>
                                          <p:spTgt spid="23"/>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wipe(down)">
                                      <p:cBhvr>
                                        <p:cTn id="10" dur="500"/>
                                        <p:tgtEl>
                                          <p:spTgt spid="22"/>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wipe(down)">
                                      <p:cBhvr>
                                        <p:cTn id="13" dur="500"/>
                                        <p:tgtEl>
                                          <p:spTgt spid="24"/>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wipe(down)">
                                      <p:cBhvr>
                                        <p:cTn id="16"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27" grpId="0" animBg="1"/>
    </p:bldLst>
  </p:timing>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0" y="-812607"/>
            <a:ext cx="7886700" cy="1325563"/>
          </a:xfrm>
        </p:spPr>
        <p:txBody>
          <a:bodyPr/>
          <a:lstStyle/>
          <a:p>
            <a:r>
              <a:rPr lang="en-US" dirty="0"/>
              <a:t>5</a:t>
            </a:r>
          </a:p>
        </p:txBody>
      </p:sp>
      <p:sp>
        <p:nvSpPr>
          <p:cNvPr id="4" name="Footer Placeholder 3"/>
          <p:cNvSpPr>
            <a:spLocks noGrp="1"/>
          </p:cNvSpPr>
          <p:nvPr>
            <p:ph type="ftr" sz="quarter" idx="11"/>
          </p:nvPr>
        </p:nvSpPr>
        <p:spPr/>
        <p:txBody>
          <a:bodyPr/>
          <a:lstStyle/>
          <a:p>
            <a:r>
              <a:rPr lang="en-SG" dirty="0"/>
              <a:t>SYPT 2020</a:t>
            </a:r>
          </a:p>
        </p:txBody>
      </p:sp>
      <p:sp>
        <p:nvSpPr>
          <p:cNvPr id="5" name="Slide Number Placeholder 4"/>
          <p:cNvSpPr>
            <a:spLocks noGrp="1"/>
          </p:cNvSpPr>
          <p:nvPr>
            <p:ph type="sldNum" sz="quarter" idx="4"/>
          </p:nvPr>
        </p:nvSpPr>
        <p:spPr/>
        <p:txBody>
          <a:bodyPr/>
          <a:lstStyle/>
          <a:p>
            <a:fld id="{D524B6CE-5D57-4459-A907-3F1D5BE11E1F}" type="slidenum">
              <a:rPr lang="en-SG" smtClean="0">
                <a:solidFill>
                  <a:prstClr val="black"/>
                </a:solidFill>
              </a:rPr>
              <a:pPr/>
              <a:t>76</a:t>
            </a:fld>
            <a:endParaRPr lang="en-SG" dirty="0">
              <a:solidFill>
                <a:prstClr val="black"/>
              </a:solidFill>
            </a:endParaRPr>
          </a:p>
        </p:txBody>
      </p:sp>
      <mc:AlternateContent xmlns:mc="http://schemas.openxmlformats.org/markup-compatibility/2006" xmlns:a14="http://schemas.microsoft.com/office/drawing/2010/main">
        <mc:Choice Requires="a14">
          <p:sp>
            <p:nvSpPr>
              <p:cNvPr id="22" name="TextBox 21"/>
              <p:cNvSpPr txBox="1"/>
              <p:nvPr/>
            </p:nvSpPr>
            <p:spPr>
              <a:xfrm>
                <a:off x="2671072" y="2676682"/>
                <a:ext cx="6103115" cy="1095493"/>
              </a:xfrm>
              <a:prstGeom prst="rect">
                <a:avLst/>
              </a:prstGeom>
              <a:solidFill>
                <a:srgbClr val="FFC524">
                  <a:alpha val="73000"/>
                </a:srgbClr>
              </a:solidFill>
              <a:ln w="38100">
                <a:solidFill>
                  <a:schemeClr val="tx1"/>
                </a:solidFill>
              </a:ln>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600" i="1" smtClean="0">
                          <a:solidFill>
                            <a:sysClr val="windowText" lastClr="000000"/>
                          </a:solidFill>
                          <a:latin typeface="Cambria Math" panose="02040503050406030204" pitchFamily="18" charset="0"/>
                          <a:ea typeface="Cambria Math" panose="02040503050406030204" pitchFamily="18" charset="0"/>
                        </a:rPr>
                        <m:t>𝜓</m:t>
                      </m:r>
                      <m:d>
                        <m:dPr>
                          <m:ctrlPr>
                            <a:rPr lang="en-US" sz="1600" i="1">
                              <a:solidFill>
                                <a:sysClr val="windowText" lastClr="000000"/>
                              </a:solidFill>
                              <a:latin typeface="Cambria Math" panose="02040503050406030204" pitchFamily="18" charset="0"/>
                              <a:ea typeface="Cambria Math" panose="02040503050406030204" pitchFamily="18" charset="0"/>
                            </a:rPr>
                          </m:ctrlPr>
                        </m:dPr>
                        <m:e>
                          <m:r>
                            <m:rPr>
                              <m:sty m:val="p"/>
                            </m:rPr>
                            <a:rPr lang="el-GR" sz="1600" i="1">
                              <a:solidFill>
                                <a:sysClr val="windowText" lastClr="000000"/>
                              </a:solidFill>
                              <a:latin typeface="Cambria Math" panose="02040503050406030204" pitchFamily="18" charset="0"/>
                              <a:ea typeface="Cambria Math" panose="02040503050406030204" pitchFamily="18" charset="0"/>
                            </a:rPr>
                            <m:t>Δ</m:t>
                          </m:r>
                          <m:r>
                            <a:rPr lang="en-US" sz="1600" i="1">
                              <a:solidFill>
                                <a:sysClr val="windowText" lastClr="000000"/>
                              </a:solidFill>
                              <a:latin typeface="Cambria Math" panose="02040503050406030204" pitchFamily="18" charset="0"/>
                              <a:ea typeface="Cambria Math" panose="02040503050406030204" pitchFamily="18" charset="0"/>
                            </a:rPr>
                            <m:t>𝑥</m:t>
                          </m:r>
                          <m:r>
                            <a:rPr lang="en-US" sz="1600" i="1">
                              <a:solidFill>
                                <a:sysClr val="windowText" lastClr="000000"/>
                              </a:solidFill>
                              <a:latin typeface="Cambria Math" panose="02040503050406030204" pitchFamily="18" charset="0"/>
                              <a:ea typeface="Cambria Math" panose="02040503050406030204" pitchFamily="18" charset="0"/>
                            </a:rPr>
                            <m:t>,</m:t>
                          </m:r>
                          <m:r>
                            <m:rPr>
                              <m:sty m:val="p"/>
                            </m:rPr>
                            <a:rPr lang="el-GR" sz="1600" i="1">
                              <a:solidFill>
                                <a:sysClr val="windowText" lastClr="000000"/>
                              </a:solidFill>
                              <a:latin typeface="Cambria Math" panose="02040503050406030204" pitchFamily="18" charset="0"/>
                              <a:ea typeface="Cambria Math" panose="02040503050406030204" pitchFamily="18" charset="0"/>
                            </a:rPr>
                            <m:t>Δ</m:t>
                          </m:r>
                          <m:r>
                            <a:rPr lang="en-US" sz="1600" i="1">
                              <a:solidFill>
                                <a:sysClr val="windowText" lastClr="000000"/>
                              </a:solidFill>
                              <a:latin typeface="Cambria Math" panose="02040503050406030204" pitchFamily="18" charset="0"/>
                              <a:ea typeface="Cambria Math" panose="02040503050406030204" pitchFamily="18" charset="0"/>
                            </a:rPr>
                            <m:t>𝑦</m:t>
                          </m:r>
                        </m:e>
                      </m:d>
                      <m:r>
                        <a:rPr lang="en-US" sz="1600" b="0" i="1" smtClean="0">
                          <a:solidFill>
                            <a:sysClr val="windowText" lastClr="000000"/>
                          </a:solidFill>
                          <a:latin typeface="Cambria Math" panose="02040503050406030204" pitchFamily="18" charset="0"/>
                          <a:ea typeface="Cambria Math" panose="02040503050406030204" pitchFamily="18" charset="0"/>
                        </a:rPr>
                        <m:t>=</m:t>
                      </m:r>
                      <m:f>
                        <m:fPr>
                          <m:ctrlPr>
                            <a:rPr lang="en-US" sz="1600" b="0" i="1" smtClean="0">
                              <a:solidFill>
                                <a:sysClr val="windowText" lastClr="000000"/>
                              </a:solidFill>
                              <a:latin typeface="Cambria Math" panose="02040503050406030204" pitchFamily="18" charset="0"/>
                              <a:ea typeface="Cambria Math" panose="02040503050406030204" pitchFamily="18" charset="0"/>
                            </a:rPr>
                          </m:ctrlPr>
                        </m:fPr>
                        <m:num>
                          <m:nary>
                            <m:naryPr>
                              <m:chr m:val="∬"/>
                              <m:limLoc m:val="undOvr"/>
                              <m:ctrlPr>
                                <a:rPr lang="en-US" sz="1600" b="0" i="1" smtClean="0">
                                  <a:solidFill>
                                    <a:sysClr val="windowText" lastClr="000000"/>
                                  </a:solidFill>
                                  <a:latin typeface="Cambria Math" panose="02040503050406030204" pitchFamily="18" charset="0"/>
                                  <a:ea typeface="Cambria Math" panose="02040503050406030204" pitchFamily="18" charset="0"/>
                                </a:rPr>
                              </m:ctrlPr>
                            </m:naryPr>
                            <m:sub>
                              <m:r>
                                <m:rPr>
                                  <m:brk m:alnAt="24"/>
                                </m:rPr>
                                <a:rPr lang="en-US" sz="1600" b="0" i="1" smtClean="0">
                                  <a:solidFill>
                                    <a:sysClr val="windowText" lastClr="000000"/>
                                  </a:solidFill>
                                  <a:latin typeface="Cambria Math" panose="02040503050406030204" pitchFamily="18" charset="0"/>
                                  <a:ea typeface="Cambria Math" panose="02040503050406030204" pitchFamily="18" charset="0"/>
                                </a:rPr>
                                <m:t>−</m:t>
                              </m:r>
                              <m:r>
                                <a:rPr lang="en-US" sz="1600" b="0" i="1" smtClean="0">
                                  <a:solidFill>
                                    <a:sysClr val="windowText" lastClr="000000"/>
                                  </a:solidFill>
                                  <a:latin typeface="Cambria Math" panose="02040503050406030204" pitchFamily="18" charset="0"/>
                                  <a:ea typeface="Cambria Math" panose="02040503050406030204" pitchFamily="18" charset="0"/>
                                </a:rPr>
                                <m:t>∞</m:t>
                              </m:r>
                            </m:sub>
                            <m:sup>
                              <m:r>
                                <a:rPr lang="en-US" sz="1600" b="0" i="1" smtClean="0">
                                  <a:solidFill>
                                    <a:sysClr val="windowText" lastClr="000000"/>
                                  </a:solidFill>
                                  <a:latin typeface="Cambria Math" panose="02040503050406030204" pitchFamily="18" charset="0"/>
                                  <a:ea typeface="Cambria Math" panose="02040503050406030204" pitchFamily="18" charset="0"/>
                                </a:rPr>
                                <m:t>∞</m:t>
                              </m:r>
                            </m:sup>
                            <m:e>
                              <m:r>
                                <a:rPr lang="en-US" sz="1600" b="0" i="1" smtClean="0">
                                  <a:solidFill>
                                    <a:sysClr val="windowText" lastClr="000000"/>
                                  </a:solidFill>
                                  <a:latin typeface="Cambria Math" panose="02040503050406030204" pitchFamily="18" charset="0"/>
                                  <a:ea typeface="Cambria Math" panose="02040503050406030204" pitchFamily="18" charset="0"/>
                                </a:rPr>
                                <m:t>𝑃</m:t>
                              </m:r>
                              <m:d>
                                <m:dPr>
                                  <m:ctrlPr>
                                    <a:rPr lang="en-US" sz="1600" b="0" i="1" smtClean="0">
                                      <a:solidFill>
                                        <a:sysClr val="windowText" lastClr="000000"/>
                                      </a:solidFill>
                                      <a:latin typeface="Cambria Math" panose="02040503050406030204" pitchFamily="18" charset="0"/>
                                      <a:ea typeface="Cambria Math" panose="02040503050406030204" pitchFamily="18" charset="0"/>
                                    </a:rPr>
                                  </m:ctrlPr>
                                </m:dPr>
                                <m:e>
                                  <m:r>
                                    <a:rPr lang="en-US" sz="1600" i="1">
                                      <a:latin typeface="Cambria Math" panose="02040503050406030204" pitchFamily="18" charset="0"/>
                                      <a:ea typeface="Cambria Math" panose="02040503050406030204" pitchFamily="18" charset="0"/>
                                    </a:rPr>
                                    <m:t>𝜉</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𝜂</m:t>
                                  </m:r>
                                </m:e>
                              </m:d>
                              <m:sSup>
                                <m:sSupPr>
                                  <m:ctrlPr>
                                    <a:rPr lang="en-US" sz="1600" i="1">
                                      <a:solidFill>
                                        <a:sysClr val="windowText" lastClr="000000"/>
                                      </a:solidFill>
                                      <a:latin typeface="Cambria Math" panose="02040503050406030204" pitchFamily="18" charset="0"/>
                                      <a:ea typeface="Cambria Math" panose="02040503050406030204" pitchFamily="18" charset="0"/>
                                    </a:rPr>
                                  </m:ctrlPr>
                                </m:sSupPr>
                                <m:e>
                                  <m:r>
                                    <a:rPr lang="en-US" sz="1600" i="1">
                                      <a:solidFill>
                                        <a:sysClr val="windowText" lastClr="000000"/>
                                      </a:solidFill>
                                      <a:latin typeface="Cambria Math" panose="02040503050406030204" pitchFamily="18" charset="0"/>
                                      <a:ea typeface="Cambria Math" panose="02040503050406030204" pitchFamily="18" charset="0"/>
                                    </a:rPr>
                                    <m:t>𝑒</m:t>
                                  </m:r>
                                </m:e>
                                <m:sup>
                                  <m:r>
                                    <a:rPr lang="en-US" sz="1600" b="0" i="1" smtClean="0">
                                      <a:solidFill>
                                        <a:sysClr val="windowText" lastClr="000000"/>
                                      </a:solidFill>
                                      <a:latin typeface="Cambria Math" panose="02040503050406030204" pitchFamily="18" charset="0"/>
                                      <a:ea typeface="Cambria Math" panose="02040503050406030204" pitchFamily="18" charset="0"/>
                                    </a:rPr>
                                    <m:t>−</m:t>
                                  </m:r>
                                  <m:f>
                                    <m:fPr>
                                      <m:ctrlPr>
                                        <a:rPr lang="en-US" sz="1600" i="1">
                                          <a:solidFill>
                                            <a:sysClr val="windowText" lastClr="000000"/>
                                          </a:solidFill>
                                          <a:latin typeface="Cambria Math" panose="02040503050406030204" pitchFamily="18" charset="0"/>
                                          <a:ea typeface="Cambria Math" panose="02040503050406030204" pitchFamily="18" charset="0"/>
                                        </a:rPr>
                                      </m:ctrlPr>
                                    </m:fPr>
                                    <m:num>
                                      <m:r>
                                        <a:rPr lang="en-US" sz="1600" i="1">
                                          <a:solidFill>
                                            <a:sysClr val="windowText" lastClr="000000"/>
                                          </a:solidFill>
                                          <a:latin typeface="Cambria Math" panose="02040503050406030204" pitchFamily="18" charset="0"/>
                                          <a:ea typeface="Cambria Math" panose="02040503050406030204" pitchFamily="18" charset="0"/>
                                        </a:rPr>
                                        <m:t>𝑗</m:t>
                                      </m:r>
                                      <m:r>
                                        <a:rPr lang="en-US" sz="1600" b="0" i="1" smtClean="0">
                                          <a:solidFill>
                                            <a:sysClr val="windowText" lastClr="000000"/>
                                          </a:solidFill>
                                          <a:latin typeface="Cambria Math" panose="02040503050406030204" pitchFamily="18" charset="0"/>
                                          <a:ea typeface="Cambria Math" panose="02040503050406030204" pitchFamily="18" charset="0"/>
                                        </a:rPr>
                                        <m:t>2</m:t>
                                      </m:r>
                                      <m:r>
                                        <a:rPr lang="en-US" sz="1600" i="1">
                                          <a:solidFill>
                                            <a:sysClr val="windowText" lastClr="000000"/>
                                          </a:solidFill>
                                          <a:latin typeface="Cambria Math" panose="02040503050406030204" pitchFamily="18" charset="0"/>
                                          <a:ea typeface="Cambria Math" panose="02040503050406030204" pitchFamily="18" charset="0"/>
                                        </a:rPr>
                                        <m:t>𝜋</m:t>
                                      </m:r>
                                    </m:num>
                                    <m:den>
                                      <m:r>
                                        <a:rPr lang="en-US" sz="1600" i="1">
                                          <a:solidFill>
                                            <a:sysClr val="windowText" lastClr="000000"/>
                                          </a:solidFill>
                                          <a:latin typeface="Cambria Math" panose="02040503050406030204" pitchFamily="18" charset="0"/>
                                          <a:ea typeface="Cambria Math" panose="02040503050406030204" pitchFamily="18" charset="0"/>
                                        </a:rPr>
                                        <m:t>𝜆</m:t>
                                      </m:r>
                                      <m:r>
                                        <a:rPr lang="en-US" sz="1600" i="1">
                                          <a:solidFill>
                                            <a:sysClr val="windowText" lastClr="000000"/>
                                          </a:solidFill>
                                          <a:latin typeface="Cambria Math" panose="02040503050406030204" pitchFamily="18" charset="0"/>
                                          <a:ea typeface="Cambria Math" panose="02040503050406030204" pitchFamily="18" charset="0"/>
                                        </a:rPr>
                                        <m:t>𝑧</m:t>
                                      </m:r>
                                    </m:den>
                                  </m:f>
                                  <m:d>
                                    <m:dPr>
                                      <m:begChr m:val="["/>
                                      <m:endChr m:val="]"/>
                                      <m:ctrlPr>
                                        <a:rPr lang="en-US" sz="1600" b="0" i="1" smtClean="0">
                                          <a:solidFill>
                                            <a:sysClr val="windowText" lastClr="000000"/>
                                          </a:solidFill>
                                          <a:latin typeface="Cambria Math" panose="02040503050406030204" pitchFamily="18" charset="0"/>
                                          <a:ea typeface="Cambria Math" panose="02040503050406030204" pitchFamily="18" charset="0"/>
                                        </a:rPr>
                                      </m:ctrlPr>
                                    </m:dPr>
                                    <m:e>
                                      <m:r>
                                        <a:rPr lang="en-US" sz="1600" i="1" smtClean="0">
                                          <a:solidFill>
                                            <a:sysClr val="windowText" lastClr="000000"/>
                                          </a:solidFill>
                                          <a:latin typeface="Cambria Math" panose="02040503050406030204" pitchFamily="18" charset="0"/>
                                          <a:ea typeface="Cambria Math" panose="02040503050406030204" pitchFamily="18" charset="0"/>
                                        </a:rPr>
                                        <m:t>𝜉</m:t>
                                      </m:r>
                                      <m:d>
                                        <m:dPr>
                                          <m:ctrlPr>
                                            <a:rPr lang="en-US" sz="1600" b="0" i="1" smtClean="0">
                                              <a:solidFill>
                                                <a:sysClr val="windowText" lastClr="000000"/>
                                              </a:solidFill>
                                              <a:latin typeface="Cambria Math" panose="02040503050406030204" pitchFamily="18" charset="0"/>
                                              <a:ea typeface="Cambria Math" panose="02040503050406030204" pitchFamily="18" charset="0"/>
                                            </a:rPr>
                                          </m:ctrlPr>
                                        </m:dPr>
                                        <m:e>
                                          <m:r>
                                            <a:rPr lang="en-US" sz="1600" b="0" i="1" smtClean="0">
                                              <a:solidFill>
                                                <a:sysClr val="windowText" lastClr="000000"/>
                                              </a:solidFill>
                                              <a:latin typeface="Cambria Math" panose="02040503050406030204" pitchFamily="18" charset="0"/>
                                              <a:ea typeface="Cambria Math" panose="02040503050406030204" pitchFamily="18" charset="0"/>
                                            </a:rPr>
                                            <m:t>𝛼</m:t>
                                          </m:r>
                                          <m:r>
                                            <a:rPr lang="en-US" sz="1600" b="0" i="1" smtClean="0">
                                              <a:solidFill>
                                                <a:sysClr val="windowText" lastClr="000000"/>
                                              </a:solidFill>
                                              <a:latin typeface="Cambria Math" panose="02040503050406030204" pitchFamily="18" charset="0"/>
                                              <a:ea typeface="Cambria Math" panose="02040503050406030204" pitchFamily="18" charset="0"/>
                                            </a:rPr>
                                            <m:t>+</m:t>
                                          </m:r>
                                          <m:r>
                                            <a:rPr lang="en-US" sz="1600" b="0" i="1" smtClean="0">
                                              <a:solidFill>
                                                <a:sysClr val="windowText" lastClr="000000"/>
                                              </a:solidFill>
                                              <a:latin typeface="Cambria Math" panose="02040503050406030204" pitchFamily="18" charset="0"/>
                                              <a:ea typeface="Cambria Math" panose="02040503050406030204" pitchFamily="18" charset="0"/>
                                            </a:rPr>
                                            <m:t>𝑥</m:t>
                                          </m:r>
                                        </m:e>
                                      </m:d>
                                      <m:r>
                                        <a:rPr lang="en-US" sz="1600" b="0" i="1" smtClean="0">
                                          <a:solidFill>
                                            <a:sysClr val="windowText" lastClr="000000"/>
                                          </a:solidFill>
                                          <a:latin typeface="Cambria Math" panose="02040503050406030204" pitchFamily="18" charset="0"/>
                                          <a:ea typeface="Cambria Math" panose="02040503050406030204" pitchFamily="18" charset="0"/>
                                        </a:rPr>
                                        <m:t>+</m:t>
                                      </m:r>
                                      <m:r>
                                        <a:rPr lang="en-US" sz="1600" b="0" i="1" smtClean="0">
                                          <a:solidFill>
                                            <a:sysClr val="windowText" lastClr="000000"/>
                                          </a:solidFill>
                                          <a:latin typeface="Cambria Math" panose="02040503050406030204" pitchFamily="18" charset="0"/>
                                          <a:ea typeface="Cambria Math" panose="02040503050406030204" pitchFamily="18" charset="0"/>
                                        </a:rPr>
                                        <m:t>𝜂</m:t>
                                      </m:r>
                                      <m:d>
                                        <m:dPr>
                                          <m:ctrlPr>
                                            <a:rPr lang="en-US" sz="1600" b="0" i="1" smtClean="0">
                                              <a:solidFill>
                                                <a:sysClr val="windowText" lastClr="000000"/>
                                              </a:solidFill>
                                              <a:latin typeface="Cambria Math" panose="02040503050406030204" pitchFamily="18" charset="0"/>
                                              <a:ea typeface="Cambria Math" panose="02040503050406030204" pitchFamily="18" charset="0"/>
                                            </a:rPr>
                                          </m:ctrlPr>
                                        </m:dPr>
                                        <m:e>
                                          <m:r>
                                            <a:rPr lang="en-US" sz="1600" b="0" i="1" smtClean="0">
                                              <a:solidFill>
                                                <a:sysClr val="windowText" lastClr="000000"/>
                                              </a:solidFill>
                                              <a:latin typeface="Cambria Math" panose="02040503050406030204" pitchFamily="18" charset="0"/>
                                              <a:ea typeface="Cambria Math" panose="02040503050406030204" pitchFamily="18" charset="0"/>
                                            </a:rPr>
                                            <m:t>𝛽</m:t>
                                          </m:r>
                                          <m:r>
                                            <a:rPr lang="en-US" sz="1600" b="0" i="1" smtClean="0">
                                              <a:solidFill>
                                                <a:sysClr val="windowText" lastClr="000000"/>
                                              </a:solidFill>
                                              <a:latin typeface="Cambria Math" panose="02040503050406030204" pitchFamily="18" charset="0"/>
                                              <a:ea typeface="Cambria Math" panose="02040503050406030204" pitchFamily="18" charset="0"/>
                                            </a:rPr>
                                            <m:t>+</m:t>
                                          </m:r>
                                          <m:r>
                                            <a:rPr lang="en-US" sz="1600" b="0" i="1" smtClean="0">
                                              <a:solidFill>
                                                <a:sysClr val="windowText" lastClr="000000"/>
                                              </a:solidFill>
                                              <a:latin typeface="Cambria Math" panose="02040503050406030204" pitchFamily="18" charset="0"/>
                                              <a:ea typeface="Cambria Math" panose="02040503050406030204" pitchFamily="18" charset="0"/>
                                            </a:rPr>
                                            <m:t>𝑦</m:t>
                                          </m:r>
                                        </m:e>
                                      </m:d>
                                    </m:e>
                                  </m:d>
                                </m:sup>
                              </m:sSup>
                              <m:r>
                                <a:rPr lang="en-US" sz="1600" b="0" i="1" smtClean="0">
                                  <a:solidFill>
                                    <a:sysClr val="windowText" lastClr="000000"/>
                                  </a:solidFill>
                                  <a:latin typeface="Cambria Math" panose="02040503050406030204" pitchFamily="18" charset="0"/>
                                  <a:ea typeface="Cambria Math" panose="02040503050406030204" pitchFamily="18" charset="0"/>
                                </a:rPr>
                                <m:t>𝑑</m:t>
                              </m:r>
                              <m:r>
                                <a:rPr lang="en-US" sz="1600" b="0" i="1" smtClean="0">
                                  <a:solidFill>
                                    <a:sysClr val="windowText" lastClr="000000"/>
                                  </a:solidFill>
                                  <a:latin typeface="Cambria Math" panose="02040503050406030204" pitchFamily="18" charset="0"/>
                                  <a:ea typeface="Cambria Math" panose="02040503050406030204" pitchFamily="18" charset="0"/>
                                </a:rPr>
                                <m:t>𝜉</m:t>
                              </m:r>
                              <m:r>
                                <a:rPr lang="en-US" sz="1600" b="0" i="1" smtClean="0">
                                  <a:solidFill>
                                    <a:sysClr val="windowText" lastClr="000000"/>
                                  </a:solidFill>
                                  <a:latin typeface="Cambria Math" panose="02040503050406030204" pitchFamily="18" charset="0"/>
                                  <a:ea typeface="Cambria Math" panose="02040503050406030204" pitchFamily="18" charset="0"/>
                                </a:rPr>
                                <m:t>𝑑</m:t>
                              </m:r>
                              <m:r>
                                <a:rPr lang="en-US" sz="1600" b="0" i="1" smtClean="0">
                                  <a:solidFill>
                                    <a:sysClr val="windowText" lastClr="000000"/>
                                  </a:solidFill>
                                  <a:latin typeface="Cambria Math" panose="02040503050406030204" pitchFamily="18" charset="0"/>
                                  <a:ea typeface="Cambria Math" panose="02040503050406030204" pitchFamily="18" charset="0"/>
                                </a:rPr>
                                <m:t>𝜂</m:t>
                              </m:r>
                            </m:e>
                          </m:nary>
                        </m:num>
                        <m:den>
                          <m:nary>
                            <m:naryPr>
                              <m:chr m:val="∬"/>
                              <m:limLoc m:val="undOvr"/>
                              <m:ctrlPr>
                                <a:rPr lang="en-US" sz="1600" i="1">
                                  <a:solidFill>
                                    <a:sysClr val="windowText" lastClr="000000"/>
                                  </a:solidFill>
                                  <a:latin typeface="Cambria Math" panose="02040503050406030204" pitchFamily="18" charset="0"/>
                                  <a:ea typeface="Cambria Math" panose="02040503050406030204" pitchFamily="18" charset="0"/>
                                </a:rPr>
                              </m:ctrlPr>
                            </m:naryPr>
                            <m:sub>
                              <m:r>
                                <m:rPr>
                                  <m:brk m:alnAt="24"/>
                                </m:rPr>
                                <a:rPr lang="en-US" sz="1600" i="1">
                                  <a:solidFill>
                                    <a:sysClr val="windowText" lastClr="000000"/>
                                  </a:solidFill>
                                  <a:latin typeface="Cambria Math" panose="02040503050406030204" pitchFamily="18" charset="0"/>
                                  <a:ea typeface="Cambria Math" panose="02040503050406030204" pitchFamily="18" charset="0"/>
                                </a:rPr>
                                <m:t>−</m:t>
                              </m:r>
                              <m:r>
                                <a:rPr lang="en-US" sz="1600" i="1">
                                  <a:solidFill>
                                    <a:sysClr val="windowText" lastClr="000000"/>
                                  </a:solidFill>
                                  <a:latin typeface="Cambria Math" panose="02040503050406030204" pitchFamily="18" charset="0"/>
                                  <a:ea typeface="Cambria Math" panose="02040503050406030204" pitchFamily="18" charset="0"/>
                                </a:rPr>
                                <m:t>∞</m:t>
                              </m:r>
                            </m:sub>
                            <m:sup>
                              <m:r>
                                <a:rPr lang="en-US" sz="1600" i="1">
                                  <a:solidFill>
                                    <a:sysClr val="windowText" lastClr="000000"/>
                                  </a:solidFill>
                                  <a:latin typeface="Cambria Math" panose="02040503050406030204" pitchFamily="18" charset="0"/>
                                  <a:ea typeface="Cambria Math" panose="02040503050406030204" pitchFamily="18" charset="0"/>
                                </a:rPr>
                                <m:t>∞</m:t>
                              </m:r>
                            </m:sup>
                            <m:e>
                              <m:r>
                                <a:rPr lang="en-US" sz="1600" b="0" i="1" smtClean="0">
                                  <a:solidFill>
                                    <a:sysClr val="windowText" lastClr="000000"/>
                                  </a:solidFill>
                                  <a:latin typeface="Cambria Math" panose="02040503050406030204" pitchFamily="18" charset="0"/>
                                  <a:ea typeface="Cambria Math" panose="02040503050406030204" pitchFamily="18" charset="0"/>
                                </a:rPr>
                                <m:t>𝑎</m:t>
                              </m:r>
                              <m:sSup>
                                <m:sSupPr>
                                  <m:ctrlPr>
                                    <a:rPr lang="en-US" sz="1600" b="0" i="1" smtClean="0">
                                      <a:latin typeface="Cambria Math" panose="02040503050406030204" pitchFamily="18" charset="0"/>
                                      <a:ea typeface="Cambria Math" panose="02040503050406030204" pitchFamily="18" charset="0"/>
                                    </a:rPr>
                                  </m:ctrlPr>
                                </m:sSupPr>
                                <m:e>
                                  <m:r>
                                    <a:rPr lang="en-US" sz="1600" i="1" smtClean="0">
                                      <a:solidFill>
                                        <a:sysClr val="windowText" lastClr="000000"/>
                                      </a:solidFill>
                                      <a:latin typeface="Cambria Math" panose="02040503050406030204" pitchFamily="18" charset="0"/>
                                      <a:ea typeface="Cambria Math" panose="02040503050406030204" pitchFamily="18" charset="0"/>
                                    </a:rPr>
                                    <m:t>𝑏𝑠</m:t>
                                  </m:r>
                                  <m:r>
                                    <a:rPr lang="en-US" sz="1600" i="1" smtClean="0">
                                      <a:solidFill>
                                        <a:sysClr val="windowText" lastClr="000000"/>
                                      </a:solidFill>
                                      <a:latin typeface="Cambria Math" panose="02040503050406030204" pitchFamily="18" charset="0"/>
                                      <a:ea typeface="Cambria Math" panose="02040503050406030204" pitchFamily="18" charset="0"/>
                                    </a:rPr>
                                    <m:t>(</m:t>
                                  </m:r>
                                  <m:r>
                                    <a:rPr lang="en-US" sz="1600" i="1">
                                      <a:solidFill>
                                        <a:sysClr val="windowText" lastClr="000000"/>
                                      </a:solidFill>
                                      <a:latin typeface="Cambria Math" panose="02040503050406030204" pitchFamily="18" charset="0"/>
                                      <a:ea typeface="Cambria Math" panose="02040503050406030204" pitchFamily="18" charset="0"/>
                                    </a:rPr>
                                    <m:t>𝑃</m:t>
                                  </m:r>
                                  <m:d>
                                    <m:dPr>
                                      <m:ctrlPr>
                                        <a:rPr lang="en-US" sz="1600" i="1">
                                          <a:solidFill>
                                            <a:sysClr val="windowText" lastClr="000000"/>
                                          </a:solidFill>
                                          <a:latin typeface="Cambria Math" panose="02040503050406030204" pitchFamily="18" charset="0"/>
                                          <a:ea typeface="Cambria Math" panose="02040503050406030204" pitchFamily="18" charset="0"/>
                                        </a:rPr>
                                      </m:ctrlPr>
                                    </m:dPr>
                                    <m:e>
                                      <m:r>
                                        <a:rPr lang="en-US" sz="1600" i="1">
                                          <a:latin typeface="Cambria Math" panose="02040503050406030204" pitchFamily="18" charset="0"/>
                                          <a:ea typeface="Cambria Math" panose="02040503050406030204" pitchFamily="18" charset="0"/>
                                        </a:rPr>
                                        <m:t>𝜉</m:t>
                                      </m:r>
                                      <m:r>
                                        <a:rPr lang="en-US" sz="1600" i="1">
                                          <a:latin typeface="Cambria Math" panose="02040503050406030204" pitchFamily="18" charset="0"/>
                                          <a:ea typeface="Cambria Math" panose="02040503050406030204" pitchFamily="18" charset="0"/>
                                        </a:rPr>
                                        <m:t>,</m:t>
                                      </m:r>
                                      <m:r>
                                        <a:rPr lang="en-US" sz="1600" i="1">
                                          <a:latin typeface="Cambria Math" panose="02040503050406030204" pitchFamily="18" charset="0"/>
                                          <a:ea typeface="Cambria Math" panose="02040503050406030204" pitchFamily="18" charset="0"/>
                                        </a:rPr>
                                        <m:t>𝜂</m:t>
                                      </m:r>
                                    </m:e>
                                  </m:d>
                                  <m:r>
                                    <a:rPr lang="en-US" sz="1600" i="1">
                                      <a:latin typeface="Cambria Math" panose="02040503050406030204" pitchFamily="18" charset="0"/>
                                      <a:ea typeface="Cambria Math" panose="02040503050406030204" pitchFamily="18" charset="0"/>
                                    </a:rPr>
                                    <m:t>)</m:t>
                                  </m:r>
                                </m:e>
                                <m:sup>
                                  <m:r>
                                    <a:rPr lang="en-US" sz="1600" b="0" i="1" smtClean="0">
                                      <a:latin typeface="Cambria Math" panose="02040503050406030204" pitchFamily="18" charset="0"/>
                                      <a:ea typeface="Cambria Math" panose="02040503050406030204" pitchFamily="18" charset="0"/>
                                    </a:rPr>
                                    <m:t>2</m:t>
                                  </m:r>
                                </m:sup>
                              </m:sSup>
                              <m:r>
                                <a:rPr lang="en-US" sz="1600" i="1">
                                  <a:solidFill>
                                    <a:sysClr val="windowText" lastClr="000000"/>
                                  </a:solidFill>
                                  <a:latin typeface="Cambria Math" panose="02040503050406030204" pitchFamily="18" charset="0"/>
                                  <a:ea typeface="Cambria Math" panose="02040503050406030204" pitchFamily="18" charset="0"/>
                                </a:rPr>
                                <m:t>𝑑</m:t>
                              </m:r>
                              <m:r>
                                <a:rPr lang="en-US" sz="1600" i="1">
                                  <a:solidFill>
                                    <a:sysClr val="windowText" lastClr="000000"/>
                                  </a:solidFill>
                                  <a:latin typeface="Cambria Math" panose="02040503050406030204" pitchFamily="18" charset="0"/>
                                  <a:ea typeface="Cambria Math" panose="02040503050406030204" pitchFamily="18" charset="0"/>
                                </a:rPr>
                                <m:t>𝜉</m:t>
                              </m:r>
                              <m:r>
                                <a:rPr lang="en-US" sz="1600" i="1">
                                  <a:solidFill>
                                    <a:sysClr val="windowText" lastClr="000000"/>
                                  </a:solidFill>
                                  <a:latin typeface="Cambria Math" panose="02040503050406030204" pitchFamily="18" charset="0"/>
                                  <a:ea typeface="Cambria Math" panose="02040503050406030204" pitchFamily="18" charset="0"/>
                                </a:rPr>
                                <m:t>𝑑</m:t>
                              </m:r>
                              <m:r>
                                <a:rPr lang="en-US" sz="1600" i="1">
                                  <a:solidFill>
                                    <a:sysClr val="windowText" lastClr="000000"/>
                                  </a:solidFill>
                                  <a:latin typeface="Cambria Math" panose="02040503050406030204" pitchFamily="18" charset="0"/>
                                  <a:ea typeface="Cambria Math" panose="02040503050406030204" pitchFamily="18" charset="0"/>
                                </a:rPr>
                                <m:t>𝜂</m:t>
                              </m:r>
                            </m:e>
                          </m:nary>
                        </m:den>
                      </m:f>
                    </m:oMath>
                  </m:oMathPara>
                </a14:m>
                <a:endParaRPr lang="en-US" sz="1600" i="1" dirty="0"/>
              </a:p>
              <a:p>
                <a:pPr algn="ctr"/>
                <a:endParaRPr lang="en-US" sz="1600" i="1" dirty="0"/>
              </a:p>
            </p:txBody>
          </p:sp>
        </mc:Choice>
        <mc:Fallback xmlns="">
          <p:sp>
            <p:nvSpPr>
              <p:cNvPr id="22" name="TextBox 21"/>
              <p:cNvSpPr txBox="1">
                <a:spLocks noRot="1" noChangeAspect="1" noMove="1" noResize="1" noEditPoints="1" noAdjustHandles="1" noChangeArrowheads="1" noChangeShapeType="1" noTextEdit="1"/>
              </p:cNvSpPr>
              <p:nvPr/>
            </p:nvSpPr>
            <p:spPr>
              <a:xfrm>
                <a:off x="2671072" y="2676682"/>
                <a:ext cx="6103115" cy="1095493"/>
              </a:xfrm>
              <a:prstGeom prst="rect">
                <a:avLst/>
              </a:prstGeom>
              <a:blipFill>
                <a:blip r:embed="rId3"/>
                <a:stretch>
                  <a:fillRect/>
                </a:stretch>
              </a:blipFill>
              <a:ln w="381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Rectangle 22"/>
              <p:cNvSpPr/>
              <p:nvPr/>
            </p:nvSpPr>
            <p:spPr>
              <a:xfrm>
                <a:off x="277509" y="1534290"/>
                <a:ext cx="2363326" cy="718082"/>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Cross-correlation function </a:t>
                </a:r>
                <a14:m>
                  <m:oMath xmlns:m="http://schemas.openxmlformats.org/officeDocument/2006/math">
                    <m:sSub>
                      <m:sSubPr>
                        <m:ctrlPr>
                          <a:rPr lang="en-US" sz="1400" i="1">
                            <a:solidFill>
                              <a:schemeClr val="tx1"/>
                            </a:solidFill>
                            <a:latin typeface="Cambria Math" panose="02040503050406030204" pitchFamily="18" charset="0"/>
                          </a:rPr>
                        </m:ctrlPr>
                      </m:sSubPr>
                      <m:e>
                        <m:r>
                          <a:rPr lang="en-US" sz="1400" i="1">
                            <a:solidFill>
                              <a:schemeClr val="tx1"/>
                            </a:solidFill>
                            <a:latin typeface="Cambria Math" panose="02040503050406030204" pitchFamily="18" charset="0"/>
                            <a:ea typeface="Cambria Math" panose="02040503050406030204" pitchFamily="18" charset="0"/>
                          </a:rPr>
                          <m:t>𝜇</m:t>
                        </m:r>
                      </m:e>
                      <m:sub>
                        <m:r>
                          <a:rPr lang="en-US" sz="1400" i="1">
                            <a:solidFill>
                              <a:schemeClr val="tx1"/>
                            </a:solidFill>
                            <a:latin typeface="Cambria Math" panose="02040503050406030204" pitchFamily="18" charset="0"/>
                          </a:rPr>
                          <m:t>𝐴</m:t>
                        </m:r>
                      </m:sub>
                    </m:sSub>
                    <m:d>
                      <m:dPr>
                        <m:ctrlPr>
                          <a:rPr lang="en-US" sz="1400" i="1">
                            <a:solidFill>
                              <a:schemeClr val="tx1"/>
                            </a:solidFill>
                            <a:latin typeface="Cambria Math" panose="02040503050406030204" pitchFamily="18" charset="0"/>
                          </a:rPr>
                        </m:ctrlPr>
                      </m:dPr>
                      <m:e>
                        <m:r>
                          <m:rPr>
                            <m:sty m:val="p"/>
                          </m:rPr>
                          <a:rPr lang="el-GR" sz="1400" i="1">
                            <a:solidFill>
                              <a:schemeClr val="tx1"/>
                            </a:solidFill>
                            <a:latin typeface="Cambria Math" panose="02040503050406030204" pitchFamily="18" charset="0"/>
                            <a:ea typeface="Cambria Math" panose="02040503050406030204" pitchFamily="18" charset="0"/>
                          </a:rPr>
                          <m:t>Δ</m:t>
                        </m:r>
                        <m:r>
                          <a:rPr lang="en-US" sz="1400" i="1">
                            <a:solidFill>
                              <a:schemeClr val="tx1"/>
                            </a:solidFill>
                            <a:latin typeface="Cambria Math" panose="02040503050406030204" pitchFamily="18" charset="0"/>
                            <a:ea typeface="Cambria Math" panose="02040503050406030204" pitchFamily="18" charset="0"/>
                          </a:rPr>
                          <m:t>𝑥</m:t>
                        </m:r>
                        <m:r>
                          <a:rPr lang="en-US" sz="1400" i="1">
                            <a:solidFill>
                              <a:schemeClr val="tx1"/>
                            </a:solidFill>
                            <a:latin typeface="Cambria Math" panose="02040503050406030204" pitchFamily="18" charset="0"/>
                            <a:ea typeface="Cambria Math" panose="02040503050406030204" pitchFamily="18" charset="0"/>
                          </a:rPr>
                          <m:t>,</m:t>
                        </m:r>
                        <m:r>
                          <m:rPr>
                            <m:sty m:val="p"/>
                          </m:rPr>
                          <a:rPr lang="el-GR" sz="1400" i="1">
                            <a:solidFill>
                              <a:schemeClr val="tx1"/>
                            </a:solidFill>
                            <a:latin typeface="Cambria Math" panose="02040503050406030204" pitchFamily="18" charset="0"/>
                            <a:ea typeface="Cambria Math" panose="02040503050406030204" pitchFamily="18" charset="0"/>
                          </a:rPr>
                          <m:t>Δ</m:t>
                        </m:r>
                        <m:r>
                          <a:rPr lang="en-US" sz="1400" i="1">
                            <a:solidFill>
                              <a:schemeClr val="tx1"/>
                            </a:solidFill>
                            <a:latin typeface="Cambria Math" panose="02040503050406030204" pitchFamily="18" charset="0"/>
                            <a:ea typeface="Cambria Math" panose="02040503050406030204" pitchFamily="18" charset="0"/>
                          </a:rPr>
                          <m:t>𝑦</m:t>
                        </m:r>
                      </m:e>
                    </m:d>
                  </m:oMath>
                </a14:m>
                <a:r>
                  <a:rPr lang="en-US" sz="1400" dirty="0">
                    <a:solidFill>
                      <a:schemeClr val="tx1"/>
                    </a:solidFill>
                  </a:rPr>
                  <a:t> </a:t>
                </a:r>
              </a:p>
            </p:txBody>
          </p:sp>
        </mc:Choice>
        <mc:Fallback xmlns="">
          <p:sp>
            <p:nvSpPr>
              <p:cNvPr id="23" name="Rectangle 22"/>
              <p:cNvSpPr>
                <a:spLocks noRot="1" noChangeAspect="1" noMove="1" noResize="1" noEditPoints="1" noAdjustHandles="1" noChangeArrowheads="1" noChangeShapeType="1" noTextEdit="1"/>
              </p:cNvSpPr>
              <p:nvPr/>
            </p:nvSpPr>
            <p:spPr>
              <a:xfrm>
                <a:off x="277509" y="1534290"/>
                <a:ext cx="2363326" cy="718082"/>
              </a:xfrm>
              <a:prstGeom prst="rect">
                <a:avLst/>
              </a:prstGeom>
              <a:blipFill>
                <a:blip r:embed="rId4"/>
                <a:stretch>
                  <a:fillRect/>
                </a:stretch>
              </a:blipFill>
              <a:ln>
                <a:solidFill>
                  <a:schemeClr val="accent5"/>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Rectangle 23"/>
              <p:cNvSpPr/>
              <p:nvPr/>
            </p:nvSpPr>
            <p:spPr>
              <a:xfrm>
                <a:off x="229643" y="4236736"/>
                <a:ext cx="2363326" cy="718082"/>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m:rPr>
                          <m:sty m:val="p"/>
                        </m:rPr>
                        <a:rPr lang="el-GR" sz="1400" i="1" smtClean="0">
                          <a:solidFill>
                            <a:schemeClr val="tx1"/>
                          </a:solidFill>
                          <a:latin typeface="Cambria Math" panose="02040503050406030204" pitchFamily="18" charset="0"/>
                          <a:ea typeface="Cambria Math" panose="02040503050406030204" pitchFamily="18" charset="0"/>
                        </a:rPr>
                        <m:t>Δ</m:t>
                      </m:r>
                      <m:sSub>
                        <m:sSubPr>
                          <m:ctrlPr>
                            <a:rPr lang="el-GR" sz="1400" i="1">
                              <a:solidFill>
                                <a:schemeClr val="tx1"/>
                              </a:solidFill>
                              <a:latin typeface="Cambria Math" panose="02040503050406030204" pitchFamily="18" charset="0"/>
                              <a:ea typeface="Cambria Math" panose="02040503050406030204" pitchFamily="18" charset="0"/>
                            </a:rPr>
                          </m:ctrlPr>
                        </m:sSubPr>
                        <m:e>
                          <m:r>
                            <a:rPr lang="en-US" sz="1400" i="1">
                              <a:solidFill>
                                <a:schemeClr val="tx1"/>
                              </a:solidFill>
                              <a:latin typeface="Cambria Math" panose="02040503050406030204" pitchFamily="18" charset="0"/>
                              <a:ea typeface="Cambria Math" panose="02040503050406030204" pitchFamily="18" charset="0"/>
                            </a:rPr>
                            <m:t>𝑞</m:t>
                          </m:r>
                        </m:e>
                        <m:sub>
                          <m:r>
                            <a:rPr lang="en-US" sz="1400" i="1">
                              <a:solidFill>
                                <a:schemeClr val="tx1"/>
                              </a:solidFill>
                              <a:latin typeface="Cambria Math" panose="02040503050406030204" pitchFamily="18" charset="0"/>
                              <a:ea typeface="Cambria Math" panose="02040503050406030204" pitchFamily="18" charset="0"/>
                            </a:rPr>
                            <m:t>𝑧</m:t>
                          </m:r>
                        </m:sub>
                      </m:sSub>
                    </m:oMath>
                  </m:oMathPara>
                </a14:m>
                <a:endParaRPr lang="en-US" sz="1400" dirty="0">
                  <a:solidFill>
                    <a:schemeClr val="tx1"/>
                  </a:solidFill>
                </a:endParaRPr>
              </a:p>
            </p:txBody>
          </p:sp>
        </mc:Choice>
        <mc:Fallback xmlns="">
          <p:sp>
            <p:nvSpPr>
              <p:cNvPr id="24" name="Rectangle 23"/>
              <p:cNvSpPr>
                <a:spLocks noRot="1" noChangeAspect="1" noMove="1" noResize="1" noEditPoints="1" noAdjustHandles="1" noChangeArrowheads="1" noChangeShapeType="1" noTextEdit="1"/>
              </p:cNvSpPr>
              <p:nvPr/>
            </p:nvSpPr>
            <p:spPr>
              <a:xfrm>
                <a:off x="229643" y="4236736"/>
                <a:ext cx="2363326" cy="718082"/>
              </a:xfrm>
              <a:prstGeom prst="rect">
                <a:avLst/>
              </a:prstGeom>
              <a:blipFill>
                <a:blip r:embed="rId5"/>
                <a:stretch>
                  <a:fillRect/>
                </a:stretch>
              </a:blipFill>
              <a:ln>
                <a:solidFill>
                  <a:schemeClr val="accent5"/>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p:cNvSpPr txBox="1"/>
              <p:nvPr/>
            </p:nvSpPr>
            <p:spPr>
              <a:xfrm>
                <a:off x="3267821" y="1666939"/>
                <a:ext cx="4785349" cy="400110"/>
              </a:xfrm>
              <a:prstGeom prst="rect">
                <a:avLst/>
              </a:prstGeom>
              <a:solidFill>
                <a:srgbClr val="FFC524">
                  <a:alpha val="73000"/>
                </a:srgbClr>
              </a:solidFill>
              <a:ln w="38100">
                <a:solidFill>
                  <a:schemeClr val="tx1"/>
                </a:solidFill>
              </a:ln>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𝜇</m:t>
                          </m:r>
                        </m:e>
                        <m:sub>
                          <m:r>
                            <a:rPr lang="en-US" sz="2000" b="0" i="1" smtClean="0">
                              <a:latin typeface="Cambria Math" panose="02040503050406030204" pitchFamily="18" charset="0"/>
                            </a:rPr>
                            <m:t>𝐴</m:t>
                          </m:r>
                        </m:sub>
                      </m:sSub>
                      <m:d>
                        <m:dPr>
                          <m:ctrlPr>
                            <a:rPr lang="en-US" sz="2000" b="0" i="1" smtClean="0">
                              <a:latin typeface="Cambria Math" panose="02040503050406030204" pitchFamily="18" charset="0"/>
                            </a:rPr>
                          </m:ctrlPr>
                        </m:dPr>
                        <m:e>
                          <m:r>
                            <m:rPr>
                              <m:sty m:val="p"/>
                            </m:rPr>
                            <a:rPr lang="el-GR" sz="2000" b="0" i="1" smtClean="0">
                              <a:latin typeface="Cambria Math" panose="02040503050406030204" pitchFamily="18" charset="0"/>
                              <a:ea typeface="Cambria Math" panose="02040503050406030204" pitchFamily="18" charset="0"/>
                            </a:rPr>
                            <m:t>Δ</m:t>
                          </m:r>
                          <m:r>
                            <a:rPr lang="en-US" sz="2000" b="0" i="1" smtClean="0">
                              <a:latin typeface="Cambria Math" panose="02040503050406030204" pitchFamily="18" charset="0"/>
                              <a:ea typeface="Cambria Math" panose="02040503050406030204" pitchFamily="18" charset="0"/>
                            </a:rPr>
                            <m:t>𝑥</m:t>
                          </m:r>
                          <m:r>
                            <a:rPr lang="en-US" sz="2000" b="0" i="1" smtClean="0">
                              <a:latin typeface="Cambria Math" panose="02040503050406030204" pitchFamily="18" charset="0"/>
                              <a:ea typeface="Cambria Math" panose="02040503050406030204" pitchFamily="18" charset="0"/>
                            </a:rPr>
                            <m:t>,</m:t>
                          </m:r>
                          <m:r>
                            <m:rPr>
                              <m:sty m:val="p"/>
                            </m:rPr>
                            <a:rPr lang="el-GR" sz="2000" b="0" i="1" smtClean="0">
                              <a:latin typeface="Cambria Math" panose="02040503050406030204" pitchFamily="18" charset="0"/>
                              <a:ea typeface="Cambria Math" panose="02040503050406030204" pitchFamily="18" charset="0"/>
                            </a:rPr>
                            <m:t>Δ</m:t>
                          </m:r>
                          <m:r>
                            <a:rPr lang="en-US" sz="2000" b="0" i="1" smtClean="0">
                              <a:latin typeface="Cambria Math" panose="02040503050406030204" pitchFamily="18" charset="0"/>
                              <a:ea typeface="Cambria Math" panose="02040503050406030204" pitchFamily="18" charset="0"/>
                            </a:rPr>
                            <m:t>𝑦</m:t>
                          </m:r>
                        </m:e>
                      </m:d>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𝑀</m:t>
                          </m:r>
                        </m:e>
                        <m:sub>
                          <m:r>
                            <a:rPr lang="en-US" sz="2000" b="0" i="1" smtClean="0">
                              <a:latin typeface="Cambria Math" panose="02040503050406030204" pitchFamily="18" charset="0"/>
                              <a:ea typeface="Cambria Math" panose="02040503050406030204" pitchFamily="18" charset="0"/>
                            </a:rPr>
                            <m:t>h</m:t>
                          </m:r>
                        </m:sub>
                      </m:sSub>
                      <m:r>
                        <a:rPr lang="en-US" sz="2000" b="0" i="1" smtClean="0">
                          <a:latin typeface="Cambria Math" panose="02040503050406030204" pitchFamily="18" charset="0"/>
                          <a:ea typeface="Cambria Math" panose="02040503050406030204" pitchFamily="18" charset="0"/>
                        </a:rPr>
                        <m:t>(</m:t>
                      </m:r>
                      <m:r>
                        <m:rPr>
                          <m:sty m:val="p"/>
                        </m:rPr>
                        <a:rPr lang="el-GR" sz="2000" b="0" i="1" smtClean="0">
                          <a:latin typeface="Cambria Math" panose="02040503050406030204" pitchFamily="18" charset="0"/>
                          <a:ea typeface="Cambria Math" panose="02040503050406030204" pitchFamily="18" charset="0"/>
                        </a:rPr>
                        <m:t>Δ</m:t>
                      </m:r>
                      <m:sSub>
                        <m:sSubPr>
                          <m:ctrlPr>
                            <a:rPr lang="el-GR"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𝑞</m:t>
                          </m:r>
                        </m:e>
                        <m:sub>
                          <m:r>
                            <a:rPr lang="en-US" sz="2000" b="0" i="1" smtClean="0">
                              <a:latin typeface="Cambria Math" panose="02040503050406030204" pitchFamily="18" charset="0"/>
                              <a:ea typeface="Cambria Math" panose="02040503050406030204" pitchFamily="18" charset="0"/>
                            </a:rPr>
                            <m:t>𝑧</m:t>
                          </m:r>
                        </m:sub>
                      </m:sSub>
                      <m:r>
                        <a:rPr lang="en-US" sz="2000" b="0" i="1" smtClean="0">
                          <a:latin typeface="Cambria Math" panose="02040503050406030204" pitchFamily="18" charset="0"/>
                          <a:ea typeface="Cambria Math" panose="02040503050406030204" pitchFamily="18" charset="0"/>
                        </a:rPr>
                        <m:t>)</m:t>
                      </m:r>
                      <m:r>
                        <a:rPr lang="en-US" sz="2000" i="1">
                          <a:solidFill>
                            <a:sysClr val="windowText" lastClr="000000"/>
                          </a:solidFill>
                          <a:latin typeface="Cambria Math" panose="02040503050406030204" pitchFamily="18" charset="0"/>
                          <a:ea typeface="Cambria Math" panose="02040503050406030204" pitchFamily="18" charset="0"/>
                        </a:rPr>
                        <m:t>𝜓</m:t>
                      </m:r>
                      <m:r>
                        <a:rPr lang="en-US" sz="2000" i="1">
                          <a:solidFill>
                            <a:sysClr val="windowText" lastClr="000000"/>
                          </a:solidFill>
                          <a:latin typeface="Cambria Math" panose="02040503050406030204" pitchFamily="18" charset="0"/>
                          <a:ea typeface="Cambria Math" panose="02040503050406030204" pitchFamily="18" charset="0"/>
                        </a:rPr>
                        <m:t>(</m:t>
                      </m:r>
                      <m:r>
                        <m:rPr>
                          <m:sty m:val="p"/>
                        </m:rPr>
                        <a:rPr lang="el-GR" sz="2000" i="1">
                          <a:solidFill>
                            <a:sysClr val="windowText" lastClr="000000"/>
                          </a:solidFill>
                          <a:latin typeface="Cambria Math" panose="02040503050406030204" pitchFamily="18" charset="0"/>
                          <a:ea typeface="Cambria Math" panose="02040503050406030204" pitchFamily="18" charset="0"/>
                        </a:rPr>
                        <m:t>Δ</m:t>
                      </m:r>
                      <m:r>
                        <a:rPr lang="en-US" sz="2000" i="1">
                          <a:solidFill>
                            <a:sysClr val="windowText" lastClr="000000"/>
                          </a:solidFill>
                          <a:latin typeface="Cambria Math" panose="02040503050406030204" pitchFamily="18" charset="0"/>
                          <a:ea typeface="Cambria Math" panose="02040503050406030204" pitchFamily="18" charset="0"/>
                        </a:rPr>
                        <m:t>𝑥</m:t>
                      </m:r>
                      <m:r>
                        <a:rPr lang="en-US" sz="2000" i="1">
                          <a:solidFill>
                            <a:sysClr val="windowText" lastClr="000000"/>
                          </a:solidFill>
                          <a:latin typeface="Cambria Math" panose="02040503050406030204" pitchFamily="18" charset="0"/>
                          <a:ea typeface="Cambria Math" panose="02040503050406030204" pitchFamily="18" charset="0"/>
                        </a:rPr>
                        <m:t>,</m:t>
                      </m:r>
                      <m:r>
                        <m:rPr>
                          <m:sty m:val="p"/>
                        </m:rPr>
                        <a:rPr lang="el-GR" sz="2000" i="1">
                          <a:solidFill>
                            <a:sysClr val="windowText" lastClr="000000"/>
                          </a:solidFill>
                          <a:latin typeface="Cambria Math" panose="02040503050406030204" pitchFamily="18" charset="0"/>
                          <a:ea typeface="Cambria Math" panose="02040503050406030204" pitchFamily="18" charset="0"/>
                        </a:rPr>
                        <m:t>Δ</m:t>
                      </m:r>
                      <m:r>
                        <a:rPr lang="en-US" sz="2000" i="1">
                          <a:solidFill>
                            <a:sysClr val="windowText" lastClr="000000"/>
                          </a:solidFill>
                          <a:latin typeface="Cambria Math" panose="02040503050406030204" pitchFamily="18" charset="0"/>
                          <a:ea typeface="Cambria Math" panose="02040503050406030204" pitchFamily="18" charset="0"/>
                        </a:rPr>
                        <m:t>𝑦</m:t>
                      </m:r>
                      <m:r>
                        <a:rPr lang="en-US" sz="2000" i="1">
                          <a:solidFill>
                            <a:sysClr val="windowText" lastClr="000000"/>
                          </a:solidFill>
                          <a:latin typeface="Cambria Math" panose="02040503050406030204" pitchFamily="18" charset="0"/>
                          <a:ea typeface="Cambria Math" panose="02040503050406030204" pitchFamily="18" charset="0"/>
                        </a:rPr>
                        <m:t>)</m:t>
                      </m:r>
                    </m:oMath>
                  </m:oMathPara>
                </a14:m>
                <a:endParaRPr lang="en-US" sz="2000" i="1" dirty="0"/>
              </a:p>
            </p:txBody>
          </p:sp>
        </mc:Choice>
        <mc:Fallback xmlns="">
          <p:sp>
            <p:nvSpPr>
              <p:cNvPr id="27" name="TextBox 26"/>
              <p:cNvSpPr txBox="1">
                <a:spLocks noRot="1" noChangeAspect="1" noMove="1" noResize="1" noEditPoints="1" noAdjustHandles="1" noChangeArrowheads="1" noChangeShapeType="1" noTextEdit="1"/>
              </p:cNvSpPr>
              <p:nvPr/>
            </p:nvSpPr>
            <p:spPr>
              <a:xfrm>
                <a:off x="3267821" y="1666939"/>
                <a:ext cx="4785349" cy="400110"/>
              </a:xfrm>
              <a:prstGeom prst="rect">
                <a:avLst/>
              </a:prstGeom>
              <a:blipFill>
                <a:blip r:embed="rId6"/>
                <a:stretch>
                  <a:fillRect b="-12500"/>
                </a:stretch>
              </a:blipFill>
              <a:ln w="381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p:cNvSpPr txBox="1"/>
              <p:nvPr/>
            </p:nvSpPr>
            <p:spPr>
              <a:xfrm>
                <a:off x="3417093" y="4137047"/>
                <a:ext cx="4611071" cy="1039259"/>
              </a:xfrm>
              <a:prstGeom prst="rect">
                <a:avLst/>
              </a:prstGeom>
              <a:solidFill>
                <a:srgbClr val="FFC524">
                  <a:alpha val="73000"/>
                </a:srgbClr>
              </a:solidFill>
              <a:ln w="38100">
                <a:solidFill>
                  <a:schemeClr val="tx1"/>
                </a:solidFill>
              </a:ln>
            </p:spPr>
            <p:txBody>
              <a:bodyPr wrap="square" rtlCol="0">
                <a:spAutoFit/>
              </a:bodyPr>
              <a:lstStyle/>
              <a:p>
                <a:pPr algn="ctr"/>
                <a14:m>
                  <m:oMath xmlns:m="http://schemas.openxmlformats.org/officeDocument/2006/math">
                    <m:r>
                      <m:rPr>
                        <m:sty m:val="p"/>
                      </m:rPr>
                      <a:rPr lang="el-GR" sz="2000" b="0" i="1" smtClean="0">
                        <a:latin typeface="Cambria Math" panose="02040503050406030204" pitchFamily="18" charset="0"/>
                        <a:ea typeface="Cambria Math" panose="02040503050406030204" pitchFamily="18" charset="0"/>
                      </a:rPr>
                      <m:t>Δ</m:t>
                    </m:r>
                    <m:sSub>
                      <m:sSubPr>
                        <m:ctrlPr>
                          <a:rPr lang="el-GR"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𝑞</m:t>
                        </m:r>
                      </m:e>
                      <m:sub>
                        <m:r>
                          <a:rPr lang="en-US" sz="2000" b="0" i="1" smtClean="0">
                            <a:latin typeface="Cambria Math" panose="02040503050406030204" pitchFamily="18" charset="0"/>
                            <a:ea typeface="Cambria Math" panose="02040503050406030204" pitchFamily="18" charset="0"/>
                          </a:rPr>
                          <m:t>𝑧</m:t>
                        </m:r>
                      </m:sub>
                    </m:sSub>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𝑎𝑏𝑠</m:t>
                    </m:r>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2</m:t>
                        </m:r>
                        <m:r>
                          <a:rPr lang="en-US" sz="2000" b="0" i="1" smtClean="0">
                            <a:latin typeface="Cambria Math" panose="02040503050406030204" pitchFamily="18" charset="0"/>
                            <a:ea typeface="Cambria Math" panose="02040503050406030204" pitchFamily="18" charset="0"/>
                          </a:rPr>
                          <m:t>𝜋</m:t>
                        </m:r>
                      </m:num>
                      <m:den>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𝜆</m:t>
                            </m:r>
                          </m:e>
                          <m:sub>
                            <m:r>
                              <a:rPr lang="en-US" sz="2000" b="0" i="1" smtClean="0">
                                <a:latin typeface="Cambria Math" panose="02040503050406030204" pitchFamily="18" charset="0"/>
                                <a:ea typeface="Cambria Math" panose="02040503050406030204" pitchFamily="18" charset="0"/>
                              </a:rPr>
                              <m:t>1</m:t>
                            </m:r>
                          </m:sub>
                        </m:sSub>
                      </m:den>
                    </m:f>
                    <m:d>
                      <m:dPr>
                        <m:begChr m:val="["/>
                        <m:endChr m:val="]"/>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𝑐𝑜𝑠</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𝜃</m:t>
                            </m:r>
                          </m:e>
                          <m:sub>
                            <m:r>
                              <a:rPr lang="en-US" sz="2000" b="0" i="1" smtClean="0">
                                <a:latin typeface="Cambria Math" panose="02040503050406030204" pitchFamily="18" charset="0"/>
                                <a:ea typeface="Cambria Math" panose="02040503050406030204" pitchFamily="18" charset="0"/>
                              </a:rPr>
                              <m:t>01</m:t>
                            </m:r>
                          </m:sub>
                        </m:sSub>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𝑐𝑜𝑠</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𝜃</m:t>
                            </m:r>
                          </m:e>
                          <m:sub>
                            <m:r>
                              <a:rPr lang="en-US" sz="2000" b="0" i="1" smtClean="0">
                                <a:latin typeface="Cambria Math" panose="02040503050406030204" pitchFamily="18" charset="0"/>
                                <a:ea typeface="Cambria Math" panose="02040503050406030204" pitchFamily="18" charset="0"/>
                              </a:rPr>
                              <m:t>𝑖</m:t>
                            </m:r>
                            <m:r>
                              <a:rPr lang="en-US" sz="2000" b="0" i="1" smtClean="0">
                                <a:latin typeface="Cambria Math" panose="02040503050406030204" pitchFamily="18" charset="0"/>
                                <a:ea typeface="Cambria Math" panose="02040503050406030204" pitchFamily="18" charset="0"/>
                              </a:rPr>
                              <m:t>1</m:t>
                            </m:r>
                          </m:sub>
                        </m:sSub>
                      </m:e>
                    </m:d>
                    <m:r>
                      <a:rPr lang="en-US" sz="2000" b="0" i="1" smtClean="0">
                        <a:latin typeface="Cambria Math" panose="02040503050406030204" pitchFamily="18" charset="0"/>
                        <a:ea typeface="Cambria Math" panose="02040503050406030204" pitchFamily="18" charset="0"/>
                      </a:rPr>
                      <m:t>−</m:t>
                    </m:r>
                    <m:f>
                      <m:fPr>
                        <m:ctrlPr>
                          <a:rPr lang="en-US" sz="2000" i="1">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2</m:t>
                        </m:r>
                        <m:r>
                          <a:rPr lang="en-US" sz="2000" i="1">
                            <a:latin typeface="Cambria Math" panose="02040503050406030204" pitchFamily="18" charset="0"/>
                            <a:ea typeface="Cambria Math" panose="02040503050406030204" pitchFamily="18" charset="0"/>
                          </a:rPr>
                          <m:t>𝜋</m:t>
                        </m:r>
                      </m:num>
                      <m:den>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𝜆</m:t>
                            </m:r>
                          </m:e>
                          <m:sub>
                            <m:r>
                              <a:rPr lang="en-US" sz="2000" b="0" i="1" smtClean="0">
                                <a:latin typeface="Cambria Math" panose="02040503050406030204" pitchFamily="18" charset="0"/>
                                <a:ea typeface="Cambria Math" panose="02040503050406030204" pitchFamily="18" charset="0"/>
                              </a:rPr>
                              <m:t>2</m:t>
                            </m:r>
                          </m:sub>
                        </m:sSub>
                      </m:den>
                    </m:f>
                    <m:d>
                      <m:dPr>
                        <m:begChr m:val="["/>
                        <m:endChr m:val="]"/>
                        <m:ctrlPr>
                          <a:rPr lang="en-US" sz="2000" i="1">
                            <a:latin typeface="Cambria Math" panose="02040503050406030204" pitchFamily="18" charset="0"/>
                            <a:ea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𝑐𝑜𝑠</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𝜃</m:t>
                            </m:r>
                          </m:e>
                          <m:sub>
                            <m:r>
                              <a:rPr lang="en-US" sz="2000" i="1">
                                <a:latin typeface="Cambria Math" panose="02040503050406030204" pitchFamily="18" charset="0"/>
                                <a:ea typeface="Cambria Math" panose="02040503050406030204" pitchFamily="18" charset="0"/>
                              </a:rPr>
                              <m:t>0</m:t>
                            </m:r>
                            <m:r>
                              <a:rPr lang="en-US" sz="2000" b="0" i="1" smtClean="0">
                                <a:latin typeface="Cambria Math" panose="02040503050406030204" pitchFamily="18" charset="0"/>
                                <a:ea typeface="Cambria Math" panose="02040503050406030204" pitchFamily="18" charset="0"/>
                              </a:rPr>
                              <m:t>2</m:t>
                            </m:r>
                          </m:sub>
                        </m:sSub>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𝑐𝑜𝑠</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𝜃</m:t>
                            </m:r>
                          </m:e>
                          <m:sub>
                            <m:r>
                              <a:rPr lang="en-US" sz="2000" i="1">
                                <a:latin typeface="Cambria Math" panose="02040503050406030204" pitchFamily="18" charset="0"/>
                                <a:ea typeface="Cambria Math" panose="02040503050406030204" pitchFamily="18" charset="0"/>
                              </a:rPr>
                              <m:t>𝑖</m:t>
                            </m:r>
                            <m:r>
                              <a:rPr lang="en-US" sz="2000" b="0" i="1" smtClean="0">
                                <a:latin typeface="Cambria Math" panose="02040503050406030204" pitchFamily="18" charset="0"/>
                                <a:ea typeface="Cambria Math" panose="02040503050406030204" pitchFamily="18" charset="0"/>
                              </a:rPr>
                              <m:t>2</m:t>
                            </m:r>
                          </m:sub>
                        </m:sSub>
                      </m:e>
                    </m:d>
                  </m:oMath>
                </a14:m>
                <a:r>
                  <a:rPr lang="en-US" sz="2000" i="1" dirty="0"/>
                  <a:t>)</a:t>
                </a:r>
              </a:p>
            </p:txBody>
          </p:sp>
        </mc:Choice>
        <mc:Fallback xmlns="">
          <p:sp>
            <p:nvSpPr>
              <p:cNvPr id="16" name="TextBox 15"/>
              <p:cNvSpPr txBox="1">
                <a:spLocks noRot="1" noChangeAspect="1" noMove="1" noResize="1" noEditPoints="1" noAdjustHandles="1" noChangeArrowheads="1" noChangeShapeType="1" noTextEdit="1"/>
              </p:cNvSpPr>
              <p:nvPr/>
            </p:nvSpPr>
            <p:spPr>
              <a:xfrm>
                <a:off x="3417093" y="4137047"/>
                <a:ext cx="4611071" cy="1039259"/>
              </a:xfrm>
              <a:prstGeom prst="rect">
                <a:avLst/>
              </a:prstGeom>
              <a:blipFill>
                <a:blip r:embed="rId7"/>
                <a:stretch>
                  <a:fillRect/>
                </a:stretch>
              </a:blipFill>
              <a:ln w="381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Rectangle 34"/>
              <p:cNvSpPr/>
              <p:nvPr/>
            </p:nvSpPr>
            <p:spPr>
              <a:xfrm>
                <a:off x="229643" y="2907183"/>
                <a:ext cx="2363326" cy="718082"/>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400" i="1">
                          <a:solidFill>
                            <a:sysClr val="windowText" lastClr="000000"/>
                          </a:solidFill>
                          <a:latin typeface="Cambria Math" panose="02040503050406030204" pitchFamily="18" charset="0"/>
                          <a:ea typeface="Cambria Math" panose="02040503050406030204" pitchFamily="18" charset="0"/>
                        </a:rPr>
                        <m:t>𝜓</m:t>
                      </m:r>
                      <m:d>
                        <m:dPr>
                          <m:ctrlPr>
                            <a:rPr lang="en-US" sz="1400" i="1">
                              <a:solidFill>
                                <a:sysClr val="windowText" lastClr="000000"/>
                              </a:solidFill>
                              <a:latin typeface="Cambria Math" panose="02040503050406030204" pitchFamily="18" charset="0"/>
                              <a:ea typeface="Cambria Math" panose="02040503050406030204" pitchFamily="18" charset="0"/>
                            </a:rPr>
                          </m:ctrlPr>
                        </m:dPr>
                        <m:e>
                          <m:r>
                            <m:rPr>
                              <m:sty m:val="p"/>
                            </m:rPr>
                            <a:rPr lang="el-GR" sz="1400" i="1">
                              <a:solidFill>
                                <a:sysClr val="windowText" lastClr="000000"/>
                              </a:solidFill>
                              <a:latin typeface="Cambria Math" panose="02040503050406030204" pitchFamily="18" charset="0"/>
                              <a:ea typeface="Cambria Math" panose="02040503050406030204" pitchFamily="18" charset="0"/>
                            </a:rPr>
                            <m:t>Δ</m:t>
                          </m:r>
                          <m:r>
                            <a:rPr lang="en-US" sz="1400" i="1">
                              <a:solidFill>
                                <a:sysClr val="windowText" lastClr="000000"/>
                              </a:solidFill>
                              <a:latin typeface="Cambria Math" panose="02040503050406030204" pitchFamily="18" charset="0"/>
                              <a:ea typeface="Cambria Math" panose="02040503050406030204" pitchFamily="18" charset="0"/>
                            </a:rPr>
                            <m:t>𝑥</m:t>
                          </m:r>
                          <m:r>
                            <a:rPr lang="en-US" sz="1400" i="1">
                              <a:solidFill>
                                <a:sysClr val="windowText" lastClr="000000"/>
                              </a:solidFill>
                              <a:latin typeface="Cambria Math" panose="02040503050406030204" pitchFamily="18" charset="0"/>
                              <a:ea typeface="Cambria Math" panose="02040503050406030204" pitchFamily="18" charset="0"/>
                            </a:rPr>
                            <m:t>,</m:t>
                          </m:r>
                          <m:r>
                            <m:rPr>
                              <m:sty m:val="p"/>
                            </m:rPr>
                            <a:rPr lang="el-GR" sz="1400" i="1">
                              <a:solidFill>
                                <a:sysClr val="windowText" lastClr="000000"/>
                              </a:solidFill>
                              <a:latin typeface="Cambria Math" panose="02040503050406030204" pitchFamily="18" charset="0"/>
                              <a:ea typeface="Cambria Math" panose="02040503050406030204" pitchFamily="18" charset="0"/>
                            </a:rPr>
                            <m:t>Δ</m:t>
                          </m:r>
                          <m:r>
                            <a:rPr lang="en-US" sz="1400" i="1">
                              <a:solidFill>
                                <a:sysClr val="windowText" lastClr="000000"/>
                              </a:solidFill>
                              <a:latin typeface="Cambria Math" panose="02040503050406030204" pitchFamily="18" charset="0"/>
                              <a:ea typeface="Cambria Math" panose="02040503050406030204" pitchFamily="18" charset="0"/>
                            </a:rPr>
                            <m:t>𝑦</m:t>
                          </m:r>
                        </m:e>
                      </m:d>
                    </m:oMath>
                  </m:oMathPara>
                </a14:m>
                <a:endParaRPr lang="en-US" sz="1400" dirty="0">
                  <a:solidFill>
                    <a:schemeClr val="tx1"/>
                  </a:solidFill>
                </a:endParaRPr>
              </a:p>
            </p:txBody>
          </p:sp>
        </mc:Choice>
        <mc:Fallback xmlns="">
          <p:sp>
            <p:nvSpPr>
              <p:cNvPr id="35" name="Rectangle 34"/>
              <p:cNvSpPr>
                <a:spLocks noRot="1" noChangeAspect="1" noMove="1" noResize="1" noEditPoints="1" noAdjustHandles="1" noChangeArrowheads="1" noChangeShapeType="1" noTextEdit="1"/>
              </p:cNvSpPr>
              <p:nvPr/>
            </p:nvSpPr>
            <p:spPr>
              <a:xfrm>
                <a:off x="229643" y="2907183"/>
                <a:ext cx="2363326" cy="718082"/>
              </a:xfrm>
              <a:prstGeom prst="rect">
                <a:avLst/>
              </a:prstGeom>
              <a:blipFill>
                <a:blip r:embed="rId8"/>
                <a:stretch>
                  <a:fillRect/>
                </a:stretch>
              </a:blipFill>
              <a:ln>
                <a:solidFill>
                  <a:schemeClr val="accent5"/>
                </a:solidFill>
              </a:ln>
            </p:spPr>
            <p:txBody>
              <a:bodyPr/>
              <a:lstStyle/>
              <a:p>
                <a:r>
                  <a:rPr lang="en-US">
                    <a:noFill/>
                  </a:rPr>
                  <a:t> </a:t>
                </a:r>
              </a:p>
            </p:txBody>
          </p:sp>
        </mc:Fallback>
      </mc:AlternateContent>
    </p:spTree>
    <p:extLst>
      <p:ext uri="{BB962C8B-B14F-4D97-AF65-F5344CB8AC3E}">
        <p14:creationId xmlns:p14="http://schemas.microsoft.com/office/powerpoint/2010/main" val="7803799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down)">
                                      <p:cBhvr>
                                        <p:cTn id="7" dur="500"/>
                                        <p:tgtEl>
                                          <p:spTgt spid="22"/>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wipe(down)">
                                      <p:cBhvr>
                                        <p:cTn id="10" dur="500"/>
                                        <p:tgtEl>
                                          <p:spTgt spid="23"/>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wipe(down)">
                                      <p:cBhvr>
                                        <p:cTn id="13" dur="500"/>
                                        <p:tgtEl>
                                          <p:spTgt spid="24"/>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wipe(down)">
                                      <p:cBhvr>
                                        <p:cTn id="16" dur="500"/>
                                        <p:tgtEl>
                                          <p:spTgt spid="27"/>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wipe(down)">
                                      <p:cBhvr>
                                        <p:cTn id="19" dur="500"/>
                                        <p:tgtEl>
                                          <p:spTgt spid="16"/>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35"/>
                                        </p:tgtEl>
                                        <p:attrNameLst>
                                          <p:attrName>style.visibility</p:attrName>
                                        </p:attrNameLst>
                                      </p:cBhvr>
                                      <p:to>
                                        <p:strVal val="visible"/>
                                      </p:to>
                                    </p:set>
                                    <p:animEffect transition="in" filter="wipe(down)">
                                      <p:cBhvr>
                                        <p:cTn id="22"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27" grpId="0" animBg="1"/>
      <p:bldP spid="16" grpId="0" animBg="1"/>
      <p:bldP spid="35" grpId="0" animBg="1"/>
    </p:bldLst>
  </p:timing>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411218" y="2523794"/>
            <a:ext cx="3657210" cy="1875078"/>
          </a:xfrm>
          <a:prstGeom prst="rect">
            <a:avLst/>
          </a:prstGeom>
        </p:spPr>
      </p:pic>
      <p:sp>
        <p:nvSpPr>
          <p:cNvPr id="2" name="Title 1"/>
          <p:cNvSpPr>
            <a:spLocks noGrp="1"/>
          </p:cNvSpPr>
          <p:nvPr>
            <p:ph type="title"/>
          </p:nvPr>
        </p:nvSpPr>
        <p:spPr/>
        <p:txBody>
          <a:bodyPr/>
          <a:lstStyle/>
          <a:p>
            <a:r>
              <a:rPr lang="en-US" dirty="0"/>
              <a:t>Appendix A</a:t>
            </a:r>
          </a:p>
        </p:txBody>
      </p:sp>
      <p:sp>
        <p:nvSpPr>
          <p:cNvPr id="5" name="Slide Number Placeholder 4"/>
          <p:cNvSpPr>
            <a:spLocks noGrp="1"/>
          </p:cNvSpPr>
          <p:nvPr>
            <p:ph type="sldNum" sz="quarter" idx="4"/>
          </p:nvPr>
        </p:nvSpPr>
        <p:spPr/>
        <p:txBody>
          <a:bodyPr/>
          <a:lstStyle/>
          <a:p>
            <a:fld id="{D524B6CE-5D57-4459-A907-3F1D5BE11E1F}" type="slidenum">
              <a:rPr lang="en-SG" smtClean="0">
                <a:solidFill>
                  <a:prstClr val="black"/>
                </a:solidFill>
              </a:rPr>
              <a:pPr/>
              <a:t>77</a:t>
            </a:fld>
            <a:endParaRPr lang="en-SG" dirty="0">
              <a:solidFill>
                <a:prstClr val="black"/>
              </a:solidFill>
            </a:endParaRPr>
          </a:p>
        </p:txBody>
      </p:sp>
      <p:sp>
        <p:nvSpPr>
          <p:cNvPr id="14" name="Footer Placeholder 3"/>
          <p:cNvSpPr>
            <a:spLocks noGrp="1"/>
          </p:cNvSpPr>
          <p:nvPr>
            <p:ph type="ftr" sz="quarter" idx="11"/>
          </p:nvPr>
        </p:nvSpPr>
        <p:spPr>
          <a:xfrm>
            <a:off x="628650" y="193931"/>
            <a:ext cx="931926" cy="365125"/>
          </a:xfrm>
        </p:spPr>
        <p:txBody>
          <a:bodyPr/>
          <a:lstStyle/>
          <a:p>
            <a:r>
              <a:rPr lang="en-SG" dirty="0"/>
              <a:t>SYPT 2020</a:t>
            </a:r>
          </a:p>
        </p:txBody>
      </p:sp>
      <p:cxnSp>
        <p:nvCxnSpPr>
          <p:cNvPr id="15" name="Straight Arrow Connector 14"/>
          <p:cNvCxnSpPr/>
          <p:nvPr/>
        </p:nvCxnSpPr>
        <p:spPr>
          <a:xfrm flipV="1">
            <a:off x="3323373" y="3086706"/>
            <a:ext cx="1551722" cy="39443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4726081" y="1478308"/>
            <a:ext cx="4378214" cy="2982064"/>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rPr>
              <a:t>Linear dimension of the n x n array to be used</a:t>
            </a:r>
          </a:p>
          <a:p>
            <a:endParaRPr lang="en-US" sz="1200" dirty="0">
              <a:solidFill>
                <a:schemeClr val="tx1"/>
              </a:solidFill>
            </a:endParaRPr>
          </a:p>
          <a:p>
            <a:r>
              <a:rPr lang="en-US" sz="1200" dirty="0">
                <a:solidFill>
                  <a:schemeClr val="tx1"/>
                </a:solidFill>
              </a:rPr>
              <a:t>Number of samples per speckles</a:t>
            </a:r>
          </a:p>
          <a:p>
            <a:endParaRPr lang="en-US" sz="1200" dirty="0">
              <a:solidFill>
                <a:schemeClr val="tx1"/>
              </a:solidFill>
            </a:endParaRPr>
          </a:p>
          <a:p>
            <a:r>
              <a:rPr lang="en-US" sz="1200" dirty="0">
                <a:solidFill>
                  <a:schemeClr val="tx1"/>
                </a:solidFill>
              </a:rPr>
              <a:t>Generate an n/k x n/k array of random phasors</a:t>
            </a:r>
          </a:p>
          <a:p>
            <a:endParaRPr lang="en-US" sz="1200" dirty="0">
              <a:solidFill>
                <a:schemeClr val="tx1"/>
              </a:solidFill>
            </a:endParaRPr>
          </a:p>
          <a:p>
            <a:r>
              <a:rPr lang="en-US" sz="1200" dirty="0">
                <a:solidFill>
                  <a:schemeClr val="tx1"/>
                </a:solidFill>
              </a:rPr>
              <a:t>Pad the phasor array with zeros. The scattering spot is square of size n/k x n/k</a:t>
            </a:r>
          </a:p>
          <a:p>
            <a:endParaRPr lang="en-US" sz="1200" dirty="0">
              <a:solidFill>
                <a:schemeClr val="tx1"/>
              </a:solidFill>
            </a:endParaRPr>
          </a:p>
          <a:p>
            <a:r>
              <a:rPr lang="en-US" sz="1200" dirty="0">
                <a:solidFill>
                  <a:schemeClr val="tx1"/>
                </a:solidFill>
              </a:rPr>
              <a:t>Find the FFT of the padded </a:t>
            </a:r>
            <a:r>
              <a:rPr lang="en-US" sz="1200" dirty="0" err="1">
                <a:solidFill>
                  <a:schemeClr val="tx1"/>
                </a:solidFill>
              </a:rPr>
              <a:t>padded</a:t>
            </a:r>
            <a:r>
              <a:rPr lang="en-US" sz="1200" dirty="0">
                <a:solidFill>
                  <a:schemeClr val="tx1"/>
                </a:solidFill>
              </a:rPr>
              <a:t> array. This is the speckle field in the observation plane</a:t>
            </a:r>
          </a:p>
          <a:p>
            <a:endParaRPr lang="en-US" sz="1200" dirty="0">
              <a:solidFill>
                <a:schemeClr val="tx1"/>
              </a:solidFill>
            </a:endParaRPr>
          </a:p>
          <a:p>
            <a:r>
              <a:rPr lang="en-US" sz="1200" dirty="0">
                <a:solidFill>
                  <a:schemeClr val="tx1"/>
                </a:solidFill>
              </a:rPr>
              <a:t>Find the intensity of the observed speckle field</a:t>
            </a:r>
          </a:p>
        </p:txBody>
      </p:sp>
      <p:cxnSp>
        <p:nvCxnSpPr>
          <p:cNvPr id="19" name="Straight Arrow Connector 18"/>
          <p:cNvCxnSpPr/>
          <p:nvPr/>
        </p:nvCxnSpPr>
        <p:spPr>
          <a:xfrm flipV="1">
            <a:off x="1217885" y="1905826"/>
            <a:ext cx="3508196" cy="76202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V="1">
            <a:off x="1217885" y="2283210"/>
            <a:ext cx="3508196" cy="70572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V="1">
            <a:off x="3166110" y="2636070"/>
            <a:ext cx="1708985" cy="43319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flipV="1">
            <a:off x="3059050" y="3561471"/>
            <a:ext cx="1816045" cy="17664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3374778" y="3919026"/>
            <a:ext cx="1500317" cy="14669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6980155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down)">
                                      <p:cBhvr>
                                        <p:cTn id="7" dur="500"/>
                                        <p:tgtEl>
                                          <p:spTgt spid="16"/>
                                        </p:tgtEl>
                                      </p:cBhvr>
                                    </p:animEffect>
                                  </p:childTnLst>
                                </p:cTn>
                              </p:par>
                              <p:par>
                                <p:cTn id="8" presetID="22" presetClass="entr" presetSubtype="4"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wipe(down)">
                                      <p:cBhvr>
                                        <p:cTn id="10" dur="500"/>
                                        <p:tgtEl>
                                          <p:spTgt spid="15"/>
                                        </p:tgtEl>
                                      </p:cBhvr>
                                    </p:animEffect>
                                  </p:childTnLst>
                                </p:cTn>
                              </p:par>
                              <p:par>
                                <p:cTn id="11" presetID="22" presetClass="entr" presetSubtype="4"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wipe(down)">
                                      <p:cBhvr>
                                        <p:cTn id="13" dur="500"/>
                                        <p:tgtEl>
                                          <p:spTgt spid="19"/>
                                        </p:tgtEl>
                                      </p:cBhvr>
                                    </p:animEffect>
                                  </p:childTnLst>
                                </p:cTn>
                              </p:par>
                              <p:par>
                                <p:cTn id="14" presetID="22" presetClass="entr" presetSubtype="4" fill="hold" nodeType="with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wipe(down)">
                                      <p:cBhvr>
                                        <p:cTn id="16" dur="500"/>
                                        <p:tgtEl>
                                          <p:spTgt spid="21"/>
                                        </p:tgtEl>
                                      </p:cBhvr>
                                    </p:animEffect>
                                  </p:childTnLst>
                                </p:cTn>
                              </p:par>
                              <p:par>
                                <p:cTn id="17" presetID="22" presetClass="entr" presetSubtype="4" fill="hold" nodeType="with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wipe(down)">
                                      <p:cBhvr>
                                        <p:cTn id="19" dur="500"/>
                                        <p:tgtEl>
                                          <p:spTgt spid="23"/>
                                        </p:tgtEl>
                                      </p:cBhvr>
                                    </p:animEffect>
                                  </p:childTnLst>
                                </p:cTn>
                              </p:par>
                              <p:par>
                                <p:cTn id="20" presetID="22" presetClass="entr" presetSubtype="4" fill="hold" nodeType="with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wipe(down)">
                                      <p:cBhvr>
                                        <p:cTn id="22" dur="500"/>
                                        <p:tgtEl>
                                          <p:spTgt spid="25"/>
                                        </p:tgtEl>
                                      </p:cBhvr>
                                    </p:animEffect>
                                  </p:childTnLst>
                                </p:cTn>
                              </p:par>
                              <p:par>
                                <p:cTn id="23" presetID="22" presetClass="entr" presetSubtype="4" fill="hold" nodeType="withEffect">
                                  <p:stCondLst>
                                    <p:cond delay="0"/>
                                  </p:stCondLst>
                                  <p:childTnLst>
                                    <p:set>
                                      <p:cBhvr>
                                        <p:cTn id="24" dur="1" fill="hold">
                                          <p:stCondLst>
                                            <p:cond delay="0"/>
                                          </p:stCondLst>
                                        </p:cTn>
                                        <p:tgtEl>
                                          <p:spTgt spid="27"/>
                                        </p:tgtEl>
                                        <p:attrNameLst>
                                          <p:attrName>style.visibility</p:attrName>
                                        </p:attrNameLst>
                                      </p:cBhvr>
                                      <p:to>
                                        <p:strVal val="visible"/>
                                      </p:to>
                                    </p:set>
                                    <p:animEffect transition="in" filter="wipe(down)">
                                      <p:cBhvr>
                                        <p:cTn id="25"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Appendix B</a:t>
            </a:r>
          </a:p>
        </p:txBody>
      </p:sp>
      <p:sp>
        <p:nvSpPr>
          <p:cNvPr id="5" name="Slide Number Placeholder 4"/>
          <p:cNvSpPr>
            <a:spLocks noGrp="1"/>
          </p:cNvSpPr>
          <p:nvPr>
            <p:ph type="sldNum" sz="quarter" idx="4"/>
          </p:nvPr>
        </p:nvSpPr>
        <p:spPr/>
        <p:txBody>
          <a:bodyPr/>
          <a:lstStyle/>
          <a:p>
            <a:fld id="{D524B6CE-5D57-4459-A907-3F1D5BE11E1F}" type="slidenum">
              <a:rPr lang="en-SG" smtClean="0">
                <a:solidFill>
                  <a:prstClr val="black"/>
                </a:solidFill>
              </a:rPr>
              <a:pPr/>
              <a:t>78</a:t>
            </a:fld>
            <a:endParaRPr lang="en-SG" dirty="0">
              <a:solidFill>
                <a:prstClr val="black"/>
              </a:solidFill>
            </a:endParaRPr>
          </a:p>
        </p:txBody>
      </p:sp>
      <p:sp>
        <p:nvSpPr>
          <p:cNvPr id="14" name="Footer Placeholder 3"/>
          <p:cNvSpPr>
            <a:spLocks noGrp="1"/>
          </p:cNvSpPr>
          <p:nvPr>
            <p:ph type="ftr" sz="quarter" idx="11"/>
          </p:nvPr>
        </p:nvSpPr>
        <p:spPr>
          <a:xfrm>
            <a:off x="628650" y="193931"/>
            <a:ext cx="931926" cy="365125"/>
          </a:xfrm>
        </p:spPr>
        <p:txBody>
          <a:bodyPr/>
          <a:lstStyle/>
          <a:p>
            <a:r>
              <a:rPr lang="en-SG" dirty="0"/>
              <a:t>SYPT 2020</a:t>
            </a:r>
          </a:p>
        </p:txBody>
      </p:sp>
      <p:pic>
        <p:nvPicPr>
          <p:cNvPr id="4" name="Picture 3"/>
          <p:cNvPicPr>
            <a:picLocks noChangeAspect="1"/>
          </p:cNvPicPr>
          <p:nvPr/>
        </p:nvPicPr>
        <p:blipFill>
          <a:blip r:embed="rId2"/>
          <a:stretch>
            <a:fillRect/>
          </a:stretch>
        </p:blipFill>
        <p:spPr>
          <a:xfrm>
            <a:off x="292754" y="1439038"/>
            <a:ext cx="4279246" cy="5028286"/>
          </a:xfrm>
          <a:prstGeom prst="rect">
            <a:avLst/>
          </a:prstGeom>
        </p:spPr>
      </p:pic>
      <p:cxnSp>
        <p:nvCxnSpPr>
          <p:cNvPr id="15" name="Straight Arrow Connector 14"/>
          <p:cNvCxnSpPr/>
          <p:nvPr/>
        </p:nvCxnSpPr>
        <p:spPr>
          <a:xfrm flipV="1">
            <a:off x="1771650" y="688721"/>
            <a:ext cx="2954431" cy="79902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4705321" y="533607"/>
            <a:ext cx="4378214" cy="5737269"/>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rPr>
              <a:t>Define the circle function</a:t>
            </a:r>
          </a:p>
          <a:p>
            <a:endParaRPr lang="en-US" sz="1200" dirty="0">
              <a:solidFill>
                <a:schemeClr val="tx1"/>
              </a:solidFill>
            </a:endParaRPr>
          </a:p>
          <a:p>
            <a:r>
              <a:rPr lang="en-US" sz="1200" dirty="0">
                <a:solidFill>
                  <a:schemeClr val="tx1"/>
                </a:solidFill>
              </a:rPr>
              <a:t>Define the rectangle function</a:t>
            </a:r>
          </a:p>
          <a:p>
            <a:endParaRPr lang="en-US" sz="1200" dirty="0">
              <a:solidFill>
                <a:schemeClr val="tx1"/>
              </a:solidFill>
            </a:endParaRPr>
          </a:p>
          <a:p>
            <a:r>
              <a:rPr lang="en-US" sz="1200" dirty="0">
                <a:solidFill>
                  <a:schemeClr val="tx1"/>
                </a:solidFill>
              </a:rPr>
              <a:t>Linear dimension of the n x n array to be used</a:t>
            </a:r>
          </a:p>
          <a:p>
            <a:endParaRPr lang="en-US" sz="1200" dirty="0">
              <a:solidFill>
                <a:schemeClr val="tx1"/>
              </a:solidFill>
            </a:endParaRPr>
          </a:p>
          <a:p>
            <a:r>
              <a:rPr lang="en-US" sz="1200" dirty="0">
                <a:solidFill>
                  <a:schemeClr val="tx1"/>
                </a:solidFill>
              </a:rPr>
              <a:t>Number of samples per speckles</a:t>
            </a:r>
          </a:p>
          <a:p>
            <a:endParaRPr lang="en-US" sz="1200" dirty="0">
              <a:solidFill>
                <a:schemeClr val="tx1"/>
              </a:solidFill>
            </a:endParaRPr>
          </a:p>
          <a:p>
            <a:r>
              <a:rPr lang="en-US" sz="1200" dirty="0">
                <a:solidFill>
                  <a:schemeClr val="tx1"/>
                </a:solidFill>
              </a:rPr>
              <a:t>Radius of the lens pupil function in the pixels</a:t>
            </a:r>
          </a:p>
          <a:p>
            <a:endParaRPr lang="en-US" sz="1200" dirty="0">
              <a:solidFill>
                <a:schemeClr val="tx1"/>
              </a:solidFill>
            </a:endParaRPr>
          </a:p>
          <a:p>
            <a:r>
              <a:rPr lang="en-US" sz="1200" dirty="0">
                <a:solidFill>
                  <a:schemeClr val="tx1"/>
                </a:solidFill>
              </a:rPr>
              <a:t>Defining object intensity distribution in the absence of speckle</a:t>
            </a:r>
          </a:p>
          <a:p>
            <a:endParaRPr lang="en-US" sz="1200" dirty="0">
              <a:solidFill>
                <a:schemeClr val="tx1"/>
              </a:solidFill>
            </a:endParaRPr>
          </a:p>
          <a:p>
            <a:r>
              <a:rPr lang="en-US" sz="1200" dirty="0">
                <a:solidFill>
                  <a:schemeClr val="tx1"/>
                </a:solidFill>
              </a:rPr>
              <a:t>Generate an n x n array of random phasors</a:t>
            </a:r>
          </a:p>
          <a:p>
            <a:endParaRPr lang="en-US" sz="1200" dirty="0">
              <a:solidFill>
                <a:schemeClr val="tx1"/>
              </a:solidFill>
            </a:endParaRPr>
          </a:p>
          <a:p>
            <a:r>
              <a:rPr lang="en-US" sz="1200" dirty="0">
                <a:solidFill>
                  <a:schemeClr val="tx1"/>
                </a:solidFill>
              </a:rPr>
              <a:t>The object amplitude distribution is multiplied by the array of random phasors</a:t>
            </a:r>
          </a:p>
          <a:p>
            <a:endParaRPr lang="en-US" sz="1200" dirty="0">
              <a:solidFill>
                <a:schemeClr val="tx1"/>
              </a:solidFill>
            </a:endParaRPr>
          </a:p>
          <a:p>
            <a:r>
              <a:rPr lang="en-US" sz="1200" dirty="0">
                <a:solidFill>
                  <a:schemeClr val="tx1"/>
                </a:solidFill>
              </a:rPr>
              <a:t>Plot the intensity distribution across the scattering surface</a:t>
            </a:r>
          </a:p>
          <a:p>
            <a:endParaRPr lang="en-US" sz="1200" dirty="0">
              <a:solidFill>
                <a:schemeClr val="tx1"/>
              </a:solidFill>
            </a:endParaRPr>
          </a:p>
          <a:p>
            <a:r>
              <a:rPr lang="en-US" sz="1200" dirty="0">
                <a:solidFill>
                  <a:schemeClr val="tx1"/>
                </a:solidFill>
              </a:rPr>
              <a:t>Define circular pupil function of the lens</a:t>
            </a:r>
          </a:p>
          <a:p>
            <a:endParaRPr lang="en-US" sz="1200" dirty="0">
              <a:solidFill>
                <a:schemeClr val="tx1"/>
              </a:solidFill>
            </a:endParaRPr>
          </a:p>
          <a:p>
            <a:r>
              <a:rPr lang="en-US" sz="1200" dirty="0">
                <a:solidFill>
                  <a:schemeClr val="tx1"/>
                </a:solidFill>
              </a:rPr>
              <a:t>Calculate the field transmitted by the lens pupil</a:t>
            </a:r>
          </a:p>
          <a:p>
            <a:endParaRPr lang="en-US" sz="1200" dirty="0">
              <a:solidFill>
                <a:schemeClr val="tx1"/>
              </a:solidFill>
            </a:endParaRPr>
          </a:p>
          <a:p>
            <a:r>
              <a:rPr lang="en-US" sz="1200" dirty="0">
                <a:solidFill>
                  <a:schemeClr val="tx1"/>
                </a:solidFill>
              </a:rPr>
              <a:t>Calculate the image field</a:t>
            </a:r>
          </a:p>
          <a:p>
            <a:endParaRPr lang="en-US" sz="1200" dirty="0">
              <a:solidFill>
                <a:schemeClr val="tx1"/>
              </a:solidFill>
            </a:endParaRPr>
          </a:p>
          <a:p>
            <a:r>
              <a:rPr lang="en-US" sz="1200" dirty="0">
                <a:solidFill>
                  <a:schemeClr val="tx1"/>
                </a:solidFill>
              </a:rPr>
              <a:t>Calculate the image intensity</a:t>
            </a:r>
          </a:p>
          <a:p>
            <a:endParaRPr lang="en-US" sz="1200" dirty="0">
              <a:solidFill>
                <a:schemeClr val="tx1"/>
              </a:solidFill>
            </a:endParaRPr>
          </a:p>
          <a:p>
            <a:r>
              <a:rPr lang="en-US" sz="1200" dirty="0">
                <a:solidFill>
                  <a:schemeClr val="tx1"/>
                </a:solidFill>
              </a:rPr>
              <a:t>Plot the intensity of the speckled image</a:t>
            </a:r>
          </a:p>
          <a:p>
            <a:endParaRPr lang="en-US" sz="1200" dirty="0">
              <a:solidFill>
                <a:schemeClr val="tx1"/>
              </a:solidFill>
            </a:endParaRPr>
          </a:p>
          <a:p>
            <a:r>
              <a:rPr lang="en-US" sz="1200" dirty="0">
                <a:solidFill>
                  <a:schemeClr val="tx1"/>
                </a:solidFill>
              </a:rPr>
              <a:t>Show the original object intensity distribution and the speckled image intensity distribution</a:t>
            </a:r>
          </a:p>
        </p:txBody>
      </p:sp>
      <p:cxnSp>
        <p:nvCxnSpPr>
          <p:cNvPr id="19" name="Straight Arrow Connector 18"/>
          <p:cNvCxnSpPr/>
          <p:nvPr/>
        </p:nvCxnSpPr>
        <p:spPr>
          <a:xfrm flipV="1">
            <a:off x="2120160" y="1009424"/>
            <a:ext cx="2619262" cy="73994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V="1">
            <a:off x="771825" y="1427573"/>
            <a:ext cx="4017607" cy="80291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V="1">
            <a:off x="604403" y="1749365"/>
            <a:ext cx="4185029" cy="70204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flipV="1">
            <a:off x="876796" y="2127472"/>
            <a:ext cx="3912636" cy="79264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1294153" y="2508444"/>
            <a:ext cx="3495279" cy="82294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flipV="1">
            <a:off x="3248865" y="2946137"/>
            <a:ext cx="1456456" cy="126523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a:endCxn id="16" idx="1"/>
          </p:cNvCxnSpPr>
          <p:nvPr/>
        </p:nvCxnSpPr>
        <p:spPr>
          <a:xfrm flipV="1">
            <a:off x="3015835" y="3402242"/>
            <a:ext cx="1689486" cy="114373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flipV="1">
            <a:off x="3248865" y="3836334"/>
            <a:ext cx="1477216" cy="83673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flipV="1">
            <a:off x="2645526" y="4131897"/>
            <a:ext cx="2080555" cy="91902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flipV="1">
            <a:off x="2666286" y="4545981"/>
            <a:ext cx="2059795" cy="82702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flipV="1">
            <a:off x="2375175" y="4854729"/>
            <a:ext cx="2414257" cy="75290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nvCxnSpPr>
        <p:spPr>
          <a:xfrm flipV="1">
            <a:off x="2131043" y="5245915"/>
            <a:ext cx="2615798" cy="55713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flipV="1">
            <a:off x="2069447" y="5986284"/>
            <a:ext cx="2656634" cy="29954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flipV="1">
            <a:off x="3397764" y="5575007"/>
            <a:ext cx="1369837" cy="42346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2735232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down)">
                                      <p:cBhvr>
                                        <p:cTn id="7" dur="500"/>
                                        <p:tgtEl>
                                          <p:spTgt spid="16"/>
                                        </p:tgtEl>
                                      </p:cBhvr>
                                    </p:animEffect>
                                  </p:childTnLst>
                                </p:cTn>
                              </p:par>
                              <p:par>
                                <p:cTn id="8" presetID="22" presetClass="entr" presetSubtype="4"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wipe(down)">
                                      <p:cBhvr>
                                        <p:cTn id="10" dur="500"/>
                                        <p:tgtEl>
                                          <p:spTgt spid="15"/>
                                        </p:tgtEl>
                                      </p:cBhvr>
                                    </p:animEffect>
                                  </p:childTnLst>
                                </p:cTn>
                              </p:par>
                              <p:par>
                                <p:cTn id="11" presetID="22" presetClass="entr" presetSubtype="4"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wipe(down)">
                                      <p:cBhvr>
                                        <p:cTn id="13" dur="500"/>
                                        <p:tgtEl>
                                          <p:spTgt spid="19"/>
                                        </p:tgtEl>
                                      </p:cBhvr>
                                    </p:animEffect>
                                  </p:childTnLst>
                                </p:cTn>
                              </p:par>
                              <p:par>
                                <p:cTn id="14" presetID="22" presetClass="entr" presetSubtype="4" fill="hold" nodeType="with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wipe(down)">
                                      <p:cBhvr>
                                        <p:cTn id="16" dur="500"/>
                                        <p:tgtEl>
                                          <p:spTgt spid="21"/>
                                        </p:tgtEl>
                                      </p:cBhvr>
                                    </p:animEffect>
                                  </p:childTnLst>
                                </p:cTn>
                              </p:par>
                              <p:par>
                                <p:cTn id="17" presetID="22" presetClass="entr" presetSubtype="4" fill="hold" nodeType="with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wipe(down)">
                                      <p:cBhvr>
                                        <p:cTn id="19" dur="500"/>
                                        <p:tgtEl>
                                          <p:spTgt spid="23"/>
                                        </p:tgtEl>
                                      </p:cBhvr>
                                    </p:animEffect>
                                  </p:childTnLst>
                                </p:cTn>
                              </p:par>
                              <p:par>
                                <p:cTn id="20" presetID="22" presetClass="entr" presetSubtype="4" fill="hold" nodeType="with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wipe(down)">
                                      <p:cBhvr>
                                        <p:cTn id="22" dur="500"/>
                                        <p:tgtEl>
                                          <p:spTgt spid="25"/>
                                        </p:tgtEl>
                                      </p:cBhvr>
                                    </p:animEffect>
                                  </p:childTnLst>
                                </p:cTn>
                              </p:par>
                              <p:par>
                                <p:cTn id="23" presetID="22" presetClass="entr" presetSubtype="4" fill="hold" nodeType="withEffect">
                                  <p:stCondLst>
                                    <p:cond delay="0"/>
                                  </p:stCondLst>
                                  <p:childTnLst>
                                    <p:set>
                                      <p:cBhvr>
                                        <p:cTn id="24" dur="1" fill="hold">
                                          <p:stCondLst>
                                            <p:cond delay="0"/>
                                          </p:stCondLst>
                                        </p:cTn>
                                        <p:tgtEl>
                                          <p:spTgt spid="27"/>
                                        </p:tgtEl>
                                        <p:attrNameLst>
                                          <p:attrName>style.visibility</p:attrName>
                                        </p:attrNameLst>
                                      </p:cBhvr>
                                      <p:to>
                                        <p:strVal val="visible"/>
                                      </p:to>
                                    </p:set>
                                    <p:animEffect transition="in" filter="wipe(down)">
                                      <p:cBhvr>
                                        <p:cTn id="25" dur="500"/>
                                        <p:tgtEl>
                                          <p:spTgt spid="27"/>
                                        </p:tgtEl>
                                      </p:cBhvr>
                                    </p:animEffect>
                                  </p:childTnLst>
                                </p:cTn>
                              </p:par>
                              <p:par>
                                <p:cTn id="26" presetID="22" presetClass="entr" presetSubtype="4" fill="hold" nodeType="withEffect">
                                  <p:stCondLst>
                                    <p:cond delay="0"/>
                                  </p:stCondLst>
                                  <p:childTnLst>
                                    <p:set>
                                      <p:cBhvr>
                                        <p:cTn id="27" dur="1" fill="hold">
                                          <p:stCondLst>
                                            <p:cond delay="0"/>
                                          </p:stCondLst>
                                        </p:cTn>
                                        <p:tgtEl>
                                          <p:spTgt spid="29"/>
                                        </p:tgtEl>
                                        <p:attrNameLst>
                                          <p:attrName>style.visibility</p:attrName>
                                        </p:attrNameLst>
                                      </p:cBhvr>
                                      <p:to>
                                        <p:strVal val="visible"/>
                                      </p:to>
                                    </p:set>
                                    <p:animEffect transition="in" filter="wipe(down)">
                                      <p:cBhvr>
                                        <p:cTn id="28" dur="500"/>
                                        <p:tgtEl>
                                          <p:spTgt spid="29"/>
                                        </p:tgtEl>
                                      </p:cBhvr>
                                    </p:animEffect>
                                  </p:childTnLst>
                                </p:cTn>
                              </p:par>
                              <p:par>
                                <p:cTn id="29" presetID="22" presetClass="entr" presetSubtype="4" fill="hold" nodeType="withEffect">
                                  <p:stCondLst>
                                    <p:cond delay="0"/>
                                  </p:stCondLst>
                                  <p:childTnLst>
                                    <p:set>
                                      <p:cBhvr>
                                        <p:cTn id="30" dur="1" fill="hold">
                                          <p:stCondLst>
                                            <p:cond delay="0"/>
                                          </p:stCondLst>
                                        </p:cTn>
                                        <p:tgtEl>
                                          <p:spTgt spid="38"/>
                                        </p:tgtEl>
                                        <p:attrNameLst>
                                          <p:attrName>style.visibility</p:attrName>
                                        </p:attrNameLst>
                                      </p:cBhvr>
                                      <p:to>
                                        <p:strVal val="visible"/>
                                      </p:to>
                                    </p:set>
                                    <p:animEffect transition="in" filter="wipe(down)">
                                      <p:cBhvr>
                                        <p:cTn id="31" dur="500"/>
                                        <p:tgtEl>
                                          <p:spTgt spid="38"/>
                                        </p:tgtEl>
                                      </p:cBhvr>
                                    </p:animEffect>
                                  </p:childTnLst>
                                </p:cTn>
                              </p:par>
                              <p:par>
                                <p:cTn id="32" presetID="22" presetClass="entr" presetSubtype="4" fill="hold" nodeType="withEffect">
                                  <p:stCondLst>
                                    <p:cond delay="0"/>
                                  </p:stCondLst>
                                  <p:childTnLst>
                                    <p:set>
                                      <p:cBhvr>
                                        <p:cTn id="33" dur="1" fill="hold">
                                          <p:stCondLst>
                                            <p:cond delay="0"/>
                                          </p:stCondLst>
                                        </p:cTn>
                                        <p:tgtEl>
                                          <p:spTgt spid="40"/>
                                        </p:tgtEl>
                                        <p:attrNameLst>
                                          <p:attrName>style.visibility</p:attrName>
                                        </p:attrNameLst>
                                      </p:cBhvr>
                                      <p:to>
                                        <p:strVal val="visible"/>
                                      </p:to>
                                    </p:set>
                                    <p:animEffect transition="in" filter="wipe(down)">
                                      <p:cBhvr>
                                        <p:cTn id="34" dur="500"/>
                                        <p:tgtEl>
                                          <p:spTgt spid="40"/>
                                        </p:tgtEl>
                                      </p:cBhvr>
                                    </p:animEffect>
                                  </p:childTnLst>
                                </p:cTn>
                              </p:par>
                              <p:par>
                                <p:cTn id="35" presetID="22" presetClass="entr" presetSubtype="4" fill="hold" nodeType="withEffect">
                                  <p:stCondLst>
                                    <p:cond delay="0"/>
                                  </p:stCondLst>
                                  <p:childTnLst>
                                    <p:set>
                                      <p:cBhvr>
                                        <p:cTn id="36" dur="1" fill="hold">
                                          <p:stCondLst>
                                            <p:cond delay="0"/>
                                          </p:stCondLst>
                                        </p:cTn>
                                        <p:tgtEl>
                                          <p:spTgt spid="42"/>
                                        </p:tgtEl>
                                        <p:attrNameLst>
                                          <p:attrName>style.visibility</p:attrName>
                                        </p:attrNameLst>
                                      </p:cBhvr>
                                      <p:to>
                                        <p:strVal val="visible"/>
                                      </p:to>
                                    </p:set>
                                    <p:animEffect transition="in" filter="wipe(down)">
                                      <p:cBhvr>
                                        <p:cTn id="37" dur="500"/>
                                        <p:tgtEl>
                                          <p:spTgt spid="42"/>
                                        </p:tgtEl>
                                      </p:cBhvr>
                                    </p:animEffect>
                                  </p:childTnLst>
                                </p:cTn>
                              </p:par>
                              <p:par>
                                <p:cTn id="38" presetID="22" presetClass="entr" presetSubtype="4" fill="hold" nodeType="withEffect">
                                  <p:stCondLst>
                                    <p:cond delay="0"/>
                                  </p:stCondLst>
                                  <p:childTnLst>
                                    <p:set>
                                      <p:cBhvr>
                                        <p:cTn id="39" dur="1" fill="hold">
                                          <p:stCondLst>
                                            <p:cond delay="0"/>
                                          </p:stCondLst>
                                        </p:cTn>
                                        <p:tgtEl>
                                          <p:spTgt spid="44"/>
                                        </p:tgtEl>
                                        <p:attrNameLst>
                                          <p:attrName>style.visibility</p:attrName>
                                        </p:attrNameLst>
                                      </p:cBhvr>
                                      <p:to>
                                        <p:strVal val="visible"/>
                                      </p:to>
                                    </p:set>
                                    <p:animEffect transition="in" filter="wipe(down)">
                                      <p:cBhvr>
                                        <p:cTn id="40" dur="500"/>
                                        <p:tgtEl>
                                          <p:spTgt spid="44"/>
                                        </p:tgtEl>
                                      </p:cBhvr>
                                    </p:animEffect>
                                  </p:childTnLst>
                                </p:cTn>
                              </p:par>
                              <p:par>
                                <p:cTn id="41" presetID="22" presetClass="entr" presetSubtype="4" fill="hold" nodeType="withEffect">
                                  <p:stCondLst>
                                    <p:cond delay="0"/>
                                  </p:stCondLst>
                                  <p:childTnLst>
                                    <p:set>
                                      <p:cBhvr>
                                        <p:cTn id="42" dur="1" fill="hold">
                                          <p:stCondLst>
                                            <p:cond delay="0"/>
                                          </p:stCondLst>
                                        </p:cTn>
                                        <p:tgtEl>
                                          <p:spTgt spid="48"/>
                                        </p:tgtEl>
                                        <p:attrNameLst>
                                          <p:attrName>style.visibility</p:attrName>
                                        </p:attrNameLst>
                                      </p:cBhvr>
                                      <p:to>
                                        <p:strVal val="visible"/>
                                      </p:to>
                                    </p:set>
                                    <p:animEffect transition="in" filter="wipe(down)">
                                      <p:cBhvr>
                                        <p:cTn id="43" dur="500"/>
                                        <p:tgtEl>
                                          <p:spTgt spid="48"/>
                                        </p:tgtEl>
                                      </p:cBhvr>
                                    </p:animEffect>
                                  </p:childTnLst>
                                </p:cTn>
                              </p:par>
                              <p:par>
                                <p:cTn id="44" presetID="22" presetClass="entr" presetSubtype="4" fill="hold" nodeType="withEffect">
                                  <p:stCondLst>
                                    <p:cond delay="0"/>
                                  </p:stCondLst>
                                  <p:childTnLst>
                                    <p:set>
                                      <p:cBhvr>
                                        <p:cTn id="45" dur="1" fill="hold">
                                          <p:stCondLst>
                                            <p:cond delay="0"/>
                                          </p:stCondLst>
                                        </p:cTn>
                                        <p:tgtEl>
                                          <p:spTgt spid="50"/>
                                        </p:tgtEl>
                                        <p:attrNameLst>
                                          <p:attrName>style.visibility</p:attrName>
                                        </p:attrNameLst>
                                      </p:cBhvr>
                                      <p:to>
                                        <p:strVal val="visible"/>
                                      </p:to>
                                    </p:set>
                                    <p:animEffect transition="in" filter="wipe(down)">
                                      <p:cBhvr>
                                        <p:cTn id="46" dur="500"/>
                                        <p:tgtEl>
                                          <p:spTgt spid="50"/>
                                        </p:tgtEl>
                                      </p:cBhvr>
                                    </p:animEffect>
                                  </p:childTnLst>
                                </p:cTn>
                              </p:par>
                              <p:par>
                                <p:cTn id="47" presetID="22" presetClass="entr" presetSubtype="4" fill="hold" nodeType="withEffect">
                                  <p:stCondLst>
                                    <p:cond delay="0"/>
                                  </p:stCondLst>
                                  <p:childTnLst>
                                    <p:set>
                                      <p:cBhvr>
                                        <p:cTn id="48" dur="1" fill="hold">
                                          <p:stCondLst>
                                            <p:cond delay="0"/>
                                          </p:stCondLst>
                                        </p:cTn>
                                        <p:tgtEl>
                                          <p:spTgt spid="52"/>
                                        </p:tgtEl>
                                        <p:attrNameLst>
                                          <p:attrName>style.visibility</p:attrName>
                                        </p:attrNameLst>
                                      </p:cBhvr>
                                      <p:to>
                                        <p:strVal val="visible"/>
                                      </p:to>
                                    </p:set>
                                    <p:animEffect transition="in" filter="wipe(down)">
                                      <p:cBhvr>
                                        <p:cTn id="49" dur="500"/>
                                        <p:tgtEl>
                                          <p:spTgt spid="52"/>
                                        </p:tgtEl>
                                      </p:cBhvr>
                                    </p:animEffect>
                                  </p:childTnLst>
                                </p:cTn>
                              </p:par>
                              <p:par>
                                <p:cTn id="50" presetID="22" presetClass="entr" presetSubtype="4" fill="hold" nodeType="withEffect">
                                  <p:stCondLst>
                                    <p:cond delay="0"/>
                                  </p:stCondLst>
                                  <p:childTnLst>
                                    <p:set>
                                      <p:cBhvr>
                                        <p:cTn id="51" dur="1" fill="hold">
                                          <p:stCondLst>
                                            <p:cond delay="0"/>
                                          </p:stCondLst>
                                        </p:cTn>
                                        <p:tgtEl>
                                          <p:spTgt spid="54"/>
                                        </p:tgtEl>
                                        <p:attrNameLst>
                                          <p:attrName>style.visibility</p:attrName>
                                        </p:attrNameLst>
                                      </p:cBhvr>
                                      <p:to>
                                        <p:strVal val="visible"/>
                                      </p:to>
                                    </p:set>
                                    <p:animEffect transition="in" filter="wipe(down)">
                                      <p:cBhvr>
                                        <p:cTn id="52"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628650" y="1374362"/>
            <a:ext cx="7886700" cy="4351338"/>
          </a:xfrm>
        </p:spPr>
        <p:txBody>
          <a:bodyPr/>
          <a:lstStyle/>
          <a:p>
            <a:endParaRPr lang="en-US" dirty="0"/>
          </a:p>
        </p:txBody>
      </p:sp>
      <p:sp>
        <p:nvSpPr>
          <p:cNvPr id="4" name="Footer Placeholder 3"/>
          <p:cNvSpPr>
            <a:spLocks noGrp="1"/>
          </p:cNvSpPr>
          <p:nvPr>
            <p:ph type="ftr" sz="quarter" idx="11"/>
          </p:nvPr>
        </p:nvSpPr>
        <p:spPr/>
        <p:txBody>
          <a:bodyPr/>
          <a:lstStyle/>
          <a:p>
            <a:r>
              <a:rPr lang="en-SG"/>
              <a:t>IYPT 2018</a:t>
            </a:r>
            <a:endParaRPr lang="en-SG" dirty="0"/>
          </a:p>
        </p:txBody>
      </p:sp>
      <p:sp>
        <p:nvSpPr>
          <p:cNvPr id="5" name="Slide Number Placeholder 4"/>
          <p:cNvSpPr>
            <a:spLocks noGrp="1"/>
          </p:cNvSpPr>
          <p:nvPr>
            <p:ph type="sldNum" sz="quarter" idx="4"/>
          </p:nvPr>
        </p:nvSpPr>
        <p:spPr/>
        <p:txBody>
          <a:bodyPr/>
          <a:lstStyle/>
          <a:p>
            <a:fld id="{D524B6CE-5D57-4459-A907-3F1D5BE11E1F}" type="slidenum">
              <a:rPr lang="en-SG" smtClean="0">
                <a:solidFill>
                  <a:prstClr val="black"/>
                </a:solidFill>
              </a:rPr>
              <a:pPr/>
              <a:t>79</a:t>
            </a:fld>
            <a:endParaRPr lang="en-SG" dirty="0">
              <a:solidFill>
                <a:prstClr val="black"/>
              </a:solidFill>
            </a:endParaRPr>
          </a:p>
        </p:txBody>
      </p:sp>
      <p:grpSp>
        <p:nvGrpSpPr>
          <p:cNvPr id="6" name="Group 5"/>
          <p:cNvGrpSpPr/>
          <p:nvPr/>
        </p:nvGrpSpPr>
        <p:grpSpPr>
          <a:xfrm>
            <a:off x="1281979" y="2387231"/>
            <a:ext cx="3008402" cy="1160661"/>
            <a:chOff x="1281979" y="2838494"/>
            <a:chExt cx="3008402" cy="1160661"/>
          </a:xfrm>
        </p:grpSpPr>
        <p:sp>
          <p:nvSpPr>
            <p:cNvPr id="7" name="TextBox 6"/>
            <p:cNvSpPr txBox="1"/>
            <p:nvPr/>
          </p:nvSpPr>
          <p:spPr>
            <a:xfrm>
              <a:off x="1281979" y="3236198"/>
              <a:ext cx="1439762" cy="369332"/>
            </a:xfrm>
            <a:prstGeom prst="rect">
              <a:avLst/>
            </a:prstGeom>
            <a:solidFill>
              <a:srgbClr val="FFC524">
                <a:alpha val="73000"/>
              </a:srgbClr>
            </a:solidFill>
            <a:ln w="38100">
              <a:solidFill>
                <a:schemeClr val="tx1"/>
              </a:solidFill>
            </a:ln>
          </p:spPr>
          <p:txBody>
            <a:bodyPr wrap="square" rtlCol="0">
              <a:spAutoFit/>
            </a:bodyPr>
            <a:lstStyle/>
            <a:p>
              <a:r>
                <a:rPr lang="en-US" i="1" dirty="0"/>
                <a:t>Focal Points</a:t>
              </a:r>
            </a:p>
          </p:txBody>
        </p:sp>
        <p:sp>
          <p:nvSpPr>
            <p:cNvPr id="8" name="Left Brace 7"/>
            <p:cNvSpPr/>
            <p:nvPr/>
          </p:nvSpPr>
          <p:spPr>
            <a:xfrm>
              <a:off x="2899546" y="2838494"/>
              <a:ext cx="351501" cy="1160661"/>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9" name="Straight Connector 8"/>
            <p:cNvCxnSpPr/>
            <p:nvPr/>
          </p:nvCxnSpPr>
          <p:spPr>
            <a:xfrm flipH="1">
              <a:off x="3302635" y="2838494"/>
              <a:ext cx="987746" cy="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H="1">
              <a:off x="3302635" y="3991577"/>
              <a:ext cx="987746" cy="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grpSp>
      <p:sp>
        <p:nvSpPr>
          <p:cNvPr id="11" name="Isosceles Triangle 10"/>
          <p:cNvSpPr/>
          <p:nvPr/>
        </p:nvSpPr>
        <p:spPr>
          <a:xfrm rot="7333758">
            <a:off x="4320697" y="3272889"/>
            <a:ext cx="143220" cy="318401"/>
          </a:xfrm>
          <a:prstGeom prst="triangle">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p:cNvGrpSpPr/>
          <p:nvPr/>
        </p:nvGrpSpPr>
        <p:grpSpPr>
          <a:xfrm>
            <a:off x="3693069" y="2388691"/>
            <a:ext cx="1735779" cy="1175308"/>
            <a:chOff x="3692293" y="4299301"/>
            <a:chExt cx="1735779" cy="1175308"/>
          </a:xfrm>
        </p:grpSpPr>
        <p:sp>
          <p:nvSpPr>
            <p:cNvPr id="13" name="Oval 12"/>
            <p:cNvSpPr/>
            <p:nvPr/>
          </p:nvSpPr>
          <p:spPr>
            <a:xfrm>
              <a:off x="3697056" y="4702407"/>
              <a:ext cx="1731016" cy="358815"/>
            </a:xfrm>
            <a:prstGeom prst="ellips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p:cNvCxnSpPr/>
            <p:nvPr/>
          </p:nvCxnSpPr>
          <p:spPr>
            <a:xfrm>
              <a:off x="4300538" y="4299301"/>
              <a:ext cx="509377" cy="3347"/>
            </a:xfrm>
            <a:prstGeom prst="line">
              <a:avLst/>
            </a:prstGeom>
            <a:ln w="19050"/>
          </p:spPr>
          <p:style>
            <a:lnRef idx="1">
              <a:schemeClr val="dk1"/>
            </a:lnRef>
            <a:fillRef idx="0">
              <a:schemeClr val="dk1"/>
            </a:fillRef>
            <a:effectRef idx="0">
              <a:schemeClr val="dk1"/>
            </a:effectRef>
            <a:fontRef idx="minor">
              <a:schemeClr val="tx1"/>
            </a:fontRef>
          </p:style>
        </p:cxnSp>
        <p:cxnSp>
          <p:nvCxnSpPr>
            <p:cNvPr id="15" name="Straight Connector 14"/>
            <p:cNvCxnSpPr/>
            <p:nvPr/>
          </p:nvCxnSpPr>
          <p:spPr>
            <a:xfrm flipH="1">
              <a:off x="4571435" y="4334482"/>
              <a:ext cx="178" cy="1140127"/>
            </a:xfrm>
            <a:prstGeom prst="line">
              <a:avLst/>
            </a:prstGeom>
            <a:ln w="19050"/>
          </p:spPr>
          <p:style>
            <a:lnRef idx="1">
              <a:schemeClr val="dk1"/>
            </a:lnRef>
            <a:fillRef idx="0">
              <a:schemeClr val="dk1"/>
            </a:fillRef>
            <a:effectRef idx="0">
              <a:schemeClr val="dk1"/>
            </a:effectRef>
            <a:fontRef idx="minor">
              <a:schemeClr val="tx1"/>
            </a:fontRef>
          </p:style>
        </p:cxnSp>
        <p:cxnSp>
          <p:nvCxnSpPr>
            <p:cNvPr id="16" name="Straight Connector 15"/>
            <p:cNvCxnSpPr/>
            <p:nvPr/>
          </p:nvCxnSpPr>
          <p:spPr>
            <a:xfrm>
              <a:off x="3692293" y="4881815"/>
              <a:ext cx="1731016"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7" name="Straight Connector 16"/>
            <p:cNvCxnSpPr/>
            <p:nvPr/>
          </p:nvCxnSpPr>
          <p:spPr>
            <a:xfrm>
              <a:off x="4300080" y="5455155"/>
              <a:ext cx="509377" cy="3347"/>
            </a:xfrm>
            <a:prstGeom prst="line">
              <a:avLst/>
            </a:prstGeom>
            <a:ln w="19050"/>
          </p:spPr>
          <p:style>
            <a:lnRef idx="1">
              <a:schemeClr val="dk1"/>
            </a:lnRef>
            <a:fillRef idx="0">
              <a:schemeClr val="dk1"/>
            </a:fillRef>
            <a:effectRef idx="0">
              <a:schemeClr val="dk1"/>
            </a:effectRef>
            <a:fontRef idx="minor">
              <a:schemeClr val="tx1"/>
            </a:fontRef>
          </p:style>
        </p:cxnSp>
      </p:grpSp>
      <p:cxnSp>
        <p:nvCxnSpPr>
          <p:cNvPr id="18" name="Straight Connector 17"/>
          <p:cNvCxnSpPr/>
          <p:nvPr/>
        </p:nvCxnSpPr>
        <p:spPr>
          <a:xfrm>
            <a:off x="4571999" y="1446117"/>
            <a:ext cx="0" cy="3674745"/>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9" name="Oval 18"/>
          <p:cNvSpPr/>
          <p:nvPr/>
        </p:nvSpPr>
        <p:spPr>
          <a:xfrm>
            <a:off x="4520005" y="1324215"/>
            <a:ext cx="100008" cy="101473"/>
          </a:xfrm>
          <a:prstGeom prst="ellipse">
            <a:avLst/>
          </a:prstGeom>
          <a:solidFill>
            <a:srgbClr val="FF0000"/>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6223214" y="5235461"/>
            <a:ext cx="137721" cy="135511"/>
          </a:xfrm>
          <a:prstGeom prst="ellipse">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6223951" y="4823159"/>
            <a:ext cx="137721" cy="135511"/>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6563691" y="4701588"/>
            <a:ext cx="2294559" cy="8385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tx1"/>
                </a:solidFill>
              </a:rPr>
              <a:t>Position of Scattering Spot</a:t>
            </a:r>
          </a:p>
          <a:p>
            <a:endParaRPr lang="en-US" sz="1400" dirty="0">
              <a:solidFill>
                <a:schemeClr val="tx1"/>
              </a:solidFill>
            </a:endParaRPr>
          </a:p>
          <a:p>
            <a:r>
              <a:rPr lang="en-US" sz="1400" dirty="0">
                <a:solidFill>
                  <a:schemeClr val="tx1"/>
                </a:solidFill>
              </a:rPr>
              <a:t>Position of Speckle</a:t>
            </a:r>
          </a:p>
        </p:txBody>
      </p:sp>
      <p:sp>
        <p:nvSpPr>
          <p:cNvPr id="23" name="TextBox 22"/>
          <p:cNvSpPr txBox="1"/>
          <p:nvPr/>
        </p:nvSpPr>
        <p:spPr>
          <a:xfrm>
            <a:off x="3788062" y="5262637"/>
            <a:ext cx="1563893" cy="369332"/>
          </a:xfrm>
          <a:prstGeom prst="rect">
            <a:avLst/>
          </a:prstGeom>
          <a:solidFill>
            <a:srgbClr val="FFC524">
              <a:alpha val="73000"/>
            </a:srgbClr>
          </a:solidFill>
          <a:ln w="38100">
            <a:solidFill>
              <a:schemeClr val="tx1"/>
            </a:solidFill>
          </a:ln>
        </p:spPr>
        <p:txBody>
          <a:bodyPr wrap="square" rtlCol="0">
            <a:spAutoFit/>
          </a:bodyPr>
          <a:lstStyle/>
          <a:p>
            <a:r>
              <a:rPr lang="en-US" i="1" dirty="0"/>
              <a:t>Initial Position</a:t>
            </a:r>
          </a:p>
        </p:txBody>
      </p:sp>
      <p:sp>
        <p:nvSpPr>
          <p:cNvPr id="24" name="TextBox 23"/>
          <p:cNvSpPr txBox="1"/>
          <p:nvPr/>
        </p:nvSpPr>
        <p:spPr>
          <a:xfrm>
            <a:off x="6727459" y="3868649"/>
            <a:ext cx="842447" cy="646331"/>
          </a:xfrm>
          <a:prstGeom prst="rect">
            <a:avLst/>
          </a:prstGeom>
          <a:solidFill>
            <a:srgbClr val="FFC524">
              <a:alpha val="73000"/>
            </a:srgbClr>
          </a:solidFill>
          <a:ln w="38100">
            <a:solidFill>
              <a:schemeClr val="tx1"/>
            </a:solidFill>
          </a:ln>
        </p:spPr>
        <p:txBody>
          <a:bodyPr wrap="square" rtlCol="0">
            <a:spAutoFit/>
          </a:bodyPr>
          <a:lstStyle/>
          <a:p>
            <a:r>
              <a:rPr lang="en-US" i="1" dirty="0"/>
              <a:t>Image Sensor</a:t>
            </a:r>
          </a:p>
        </p:txBody>
      </p:sp>
      <p:sp>
        <p:nvSpPr>
          <p:cNvPr id="25" name="TextBox 24"/>
          <p:cNvSpPr txBox="1"/>
          <p:nvPr/>
        </p:nvSpPr>
        <p:spPr>
          <a:xfrm>
            <a:off x="1817178" y="3903337"/>
            <a:ext cx="1739220" cy="369332"/>
          </a:xfrm>
          <a:prstGeom prst="rect">
            <a:avLst/>
          </a:prstGeom>
          <a:solidFill>
            <a:srgbClr val="FFC524">
              <a:alpha val="73000"/>
            </a:srgbClr>
          </a:solidFill>
          <a:ln w="38100">
            <a:solidFill>
              <a:schemeClr val="tx1"/>
            </a:solidFill>
          </a:ln>
        </p:spPr>
        <p:txBody>
          <a:bodyPr wrap="square" rtlCol="0">
            <a:spAutoFit/>
          </a:bodyPr>
          <a:lstStyle/>
          <a:p>
            <a:r>
              <a:rPr lang="en-US" i="1" dirty="0"/>
              <a:t>Image Position</a:t>
            </a:r>
          </a:p>
        </p:txBody>
      </p:sp>
      <p:cxnSp>
        <p:nvCxnSpPr>
          <p:cNvPr id="26" name="Straight Arrow Connector 25"/>
          <p:cNvCxnSpPr/>
          <p:nvPr/>
        </p:nvCxnSpPr>
        <p:spPr>
          <a:xfrm flipH="1">
            <a:off x="3556398" y="3896122"/>
            <a:ext cx="1520039" cy="19188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Isosceles Triangle 26"/>
          <p:cNvSpPr/>
          <p:nvPr/>
        </p:nvSpPr>
        <p:spPr>
          <a:xfrm rot="8941627">
            <a:off x="4064082" y="2039492"/>
            <a:ext cx="171502" cy="327553"/>
          </a:xfrm>
          <a:prstGeom prst="triangl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Isosceles Triangle 27"/>
          <p:cNvSpPr/>
          <p:nvPr/>
        </p:nvSpPr>
        <p:spPr>
          <a:xfrm rot="10800000">
            <a:off x="3622460" y="2113311"/>
            <a:ext cx="189317" cy="344993"/>
          </a:xfrm>
          <a:prstGeom prst="triangle">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p:cNvSpPr txBox="1"/>
          <p:nvPr/>
        </p:nvSpPr>
        <p:spPr>
          <a:xfrm>
            <a:off x="5909644" y="2804340"/>
            <a:ext cx="705585" cy="369332"/>
          </a:xfrm>
          <a:prstGeom prst="rect">
            <a:avLst/>
          </a:prstGeom>
          <a:solidFill>
            <a:srgbClr val="FFC524">
              <a:alpha val="73000"/>
            </a:srgbClr>
          </a:solidFill>
          <a:ln w="38100">
            <a:solidFill>
              <a:schemeClr val="tx1"/>
            </a:solidFill>
          </a:ln>
        </p:spPr>
        <p:txBody>
          <a:bodyPr wrap="square" rtlCol="0">
            <a:spAutoFit/>
          </a:bodyPr>
          <a:lstStyle/>
          <a:p>
            <a:r>
              <a:rPr lang="en-US" i="1" dirty="0"/>
              <a:t>Lens</a:t>
            </a:r>
          </a:p>
        </p:txBody>
      </p:sp>
      <p:cxnSp>
        <p:nvCxnSpPr>
          <p:cNvPr id="30" name="Straight Arrow Connector 29"/>
          <p:cNvCxnSpPr>
            <a:endCxn id="29" idx="1"/>
          </p:cNvCxnSpPr>
          <p:nvPr/>
        </p:nvCxnSpPr>
        <p:spPr>
          <a:xfrm>
            <a:off x="5428995" y="2986453"/>
            <a:ext cx="480649" cy="25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1" name="Group 30"/>
          <p:cNvGrpSpPr/>
          <p:nvPr/>
        </p:nvGrpSpPr>
        <p:grpSpPr>
          <a:xfrm>
            <a:off x="3692293" y="2387231"/>
            <a:ext cx="1735779" cy="1159201"/>
            <a:chOff x="3692293" y="4299301"/>
            <a:chExt cx="1735779" cy="1159201"/>
          </a:xfrm>
        </p:grpSpPr>
        <p:sp>
          <p:nvSpPr>
            <p:cNvPr id="32" name="Oval 31"/>
            <p:cNvSpPr/>
            <p:nvPr/>
          </p:nvSpPr>
          <p:spPr>
            <a:xfrm>
              <a:off x="3697056" y="4702407"/>
              <a:ext cx="1731016" cy="358815"/>
            </a:xfrm>
            <a:prstGeom prst="ellips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Connector 32"/>
            <p:cNvCxnSpPr/>
            <p:nvPr/>
          </p:nvCxnSpPr>
          <p:spPr>
            <a:xfrm>
              <a:off x="4300538" y="4299301"/>
              <a:ext cx="509377" cy="3347"/>
            </a:xfrm>
            <a:prstGeom prst="line">
              <a:avLst/>
            </a:prstGeom>
            <a:ln w="19050"/>
          </p:spPr>
          <p:style>
            <a:lnRef idx="1">
              <a:schemeClr val="dk1"/>
            </a:lnRef>
            <a:fillRef idx="0">
              <a:schemeClr val="dk1"/>
            </a:fillRef>
            <a:effectRef idx="0">
              <a:schemeClr val="dk1"/>
            </a:effectRef>
            <a:fontRef idx="minor">
              <a:schemeClr val="tx1"/>
            </a:fontRef>
          </p:style>
        </p:cxnSp>
        <p:cxnSp>
          <p:nvCxnSpPr>
            <p:cNvPr id="34" name="Straight Connector 33"/>
            <p:cNvCxnSpPr/>
            <p:nvPr/>
          </p:nvCxnSpPr>
          <p:spPr>
            <a:xfrm flipH="1">
              <a:off x="4571435" y="4305907"/>
              <a:ext cx="178" cy="1140127"/>
            </a:xfrm>
            <a:prstGeom prst="line">
              <a:avLst/>
            </a:prstGeom>
            <a:ln w="19050"/>
          </p:spPr>
          <p:style>
            <a:lnRef idx="1">
              <a:schemeClr val="dk1"/>
            </a:lnRef>
            <a:fillRef idx="0">
              <a:schemeClr val="dk1"/>
            </a:fillRef>
            <a:effectRef idx="0">
              <a:schemeClr val="dk1"/>
            </a:effectRef>
            <a:fontRef idx="minor">
              <a:schemeClr val="tx1"/>
            </a:fontRef>
          </p:style>
        </p:cxnSp>
        <p:cxnSp>
          <p:nvCxnSpPr>
            <p:cNvPr id="35" name="Straight Connector 34"/>
            <p:cNvCxnSpPr/>
            <p:nvPr/>
          </p:nvCxnSpPr>
          <p:spPr>
            <a:xfrm>
              <a:off x="3692293" y="4881815"/>
              <a:ext cx="1731016"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36" name="Straight Connector 35"/>
            <p:cNvCxnSpPr/>
            <p:nvPr/>
          </p:nvCxnSpPr>
          <p:spPr>
            <a:xfrm>
              <a:off x="4300080" y="5455155"/>
              <a:ext cx="509377" cy="3347"/>
            </a:xfrm>
            <a:prstGeom prst="line">
              <a:avLst/>
            </a:prstGeom>
            <a:ln w="19050"/>
          </p:spPr>
          <p:style>
            <a:lnRef idx="1">
              <a:schemeClr val="dk1"/>
            </a:lnRef>
            <a:fillRef idx="0">
              <a:schemeClr val="dk1"/>
            </a:fillRef>
            <a:effectRef idx="0">
              <a:schemeClr val="dk1"/>
            </a:effectRef>
            <a:fontRef idx="minor">
              <a:schemeClr val="tx1"/>
            </a:fontRef>
          </p:style>
        </p:cxnSp>
      </p:grpSp>
      <p:sp>
        <p:nvSpPr>
          <p:cNvPr id="37" name="TextBox 36"/>
          <p:cNvSpPr txBox="1"/>
          <p:nvPr/>
        </p:nvSpPr>
        <p:spPr>
          <a:xfrm>
            <a:off x="4852122" y="1174824"/>
            <a:ext cx="1180974" cy="369332"/>
          </a:xfrm>
          <a:prstGeom prst="rect">
            <a:avLst/>
          </a:prstGeom>
          <a:solidFill>
            <a:srgbClr val="FFC524">
              <a:alpha val="73000"/>
            </a:srgbClr>
          </a:solidFill>
          <a:ln w="38100">
            <a:solidFill>
              <a:schemeClr val="tx1"/>
            </a:solidFill>
          </a:ln>
        </p:spPr>
        <p:txBody>
          <a:bodyPr wrap="square" rtlCol="0">
            <a:spAutoFit/>
          </a:bodyPr>
          <a:lstStyle/>
          <a:p>
            <a:r>
              <a:rPr lang="en-US" i="1" dirty="0"/>
              <a:t>Laser Spot</a:t>
            </a:r>
          </a:p>
        </p:txBody>
      </p:sp>
      <p:sp>
        <p:nvSpPr>
          <p:cNvPr id="38" name="Left Brace 37"/>
          <p:cNvSpPr/>
          <p:nvPr/>
        </p:nvSpPr>
        <p:spPr>
          <a:xfrm rot="16200000">
            <a:off x="4970518" y="2659244"/>
            <a:ext cx="65790" cy="839792"/>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9" name="TextBox 38"/>
              <p:cNvSpPr txBox="1"/>
              <p:nvPr/>
            </p:nvSpPr>
            <p:spPr>
              <a:xfrm>
                <a:off x="4854582" y="3152941"/>
                <a:ext cx="287673" cy="276999"/>
              </a:xfrm>
              <a:prstGeom prst="rect">
                <a:avLst/>
              </a:prstGeom>
              <a:noFill/>
              <a:ln w="38100">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𝑥</m:t>
                      </m:r>
                    </m:oMath>
                  </m:oMathPara>
                </a14:m>
                <a:endParaRPr lang="en-US" i="1" dirty="0"/>
              </a:p>
            </p:txBody>
          </p:sp>
        </mc:Choice>
        <mc:Fallback xmlns="">
          <p:sp>
            <p:nvSpPr>
              <p:cNvPr id="39" name="TextBox 38"/>
              <p:cNvSpPr txBox="1">
                <a:spLocks noRot="1" noChangeAspect="1" noMove="1" noResize="1" noEditPoints="1" noAdjustHandles="1" noChangeArrowheads="1" noChangeShapeType="1" noTextEdit="1"/>
              </p:cNvSpPr>
              <p:nvPr/>
            </p:nvSpPr>
            <p:spPr>
              <a:xfrm>
                <a:off x="4854582" y="3152941"/>
                <a:ext cx="287673" cy="276999"/>
              </a:xfrm>
              <a:prstGeom prst="rect">
                <a:avLst/>
              </a:prstGeom>
              <a:blipFill>
                <a:blip r:embed="rId3"/>
                <a:stretch>
                  <a:fillRect b="-2174"/>
                </a:stretch>
              </a:blipFill>
              <a:ln w="3810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p:cNvSpPr txBox="1"/>
              <p:nvPr/>
            </p:nvSpPr>
            <p:spPr>
              <a:xfrm>
                <a:off x="4002708" y="1573832"/>
                <a:ext cx="287673" cy="276999"/>
              </a:xfrm>
              <a:prstGeom prst="rect">
                <a:avLst/>
              </a:prstGeom>
              <a:noFill/>
              <a:ln w="38100">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𝑥</m:t>
                      </m:r>
                    </m:oMath>
                  </m:oMathPara>
                </a14:m>
                <a:endParaRPr lang="en-US" i="1" dirty="0"/>
              </a:p>
            </p:txBody>
          </p:sp>
        </mc:Choice>
        <mc:Fallback xmlns="">
          <p:sp>
            <p:nvSpPr>
              <p:cNvPr id="40" name="TextBox 39"/>
              <p:cNvSpPr txBox="1">
                <a:spLocks noRot="1" noChangeAspect="1" noMove="1" noResize="1" noEditPoints="1" noAdjustHandles="1" noChangeArrowheads="1" noChangeShapeType="1" noTextEdit="1"/>
              </p:cNvSpPr>
              <p:nvPr/>
            </p:nvSpPr>
            <p:spPr>
              <a:xfrm>
                <a:off x="4002708" y="1573832"/>
                <a:ext cx="287673" cy="276999"/>
              </a:xfrm>
              <a:prstGeom prst="rect">
                <a:avLst/>
              </a:prstGeom>
              <a:blipFill>
                <a:blip r:embed="rId4"/>
                <a:stretch>
                  <a:fillRect b="-2174"/>
                </a:stretch>
              </a:blipFill>
              <a:ln w="38100">
                <a:noFill/>
              </a:ln>
            </p:spPr>
            <p:txBody>
              <a:bodyPr/>
              <a:lstStyle/>
              <a:p>
                <a:r>
                  <a:rPr lang="en-US">
                    <a:noFill/>
                  </a:rPr>
                  <a:t> </a:t>
                </a:r>
              </a:p>
            </p:txBody>
          </p:sp>
        </mc:Fallback>
      </mc:AlternateContent>
      <p:cxnSp>
        <p:nvCxnSpPr>
          <p:cNvPr id="41" name="Straight Connector 40"/>
          <p:cNvCxnSpPr/>
          <p:nvPr/>
        </p:nvCxnSpPr>
        <p:spPr>
          <a:xfrm>
            <a:off x="3729958" y="1425688"/>
            <a:ext cx="1756036" cy="3252026"/>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a:endCxn id="32" idx="2"/>
          </p:cNvCxnSpPr>
          <p:nvPr/>
        </p:nvCxnSpPr>
        <p:spPr>
          <a:xfrm flipH="1">
            <a:off x="3697056" y="1433496"/>
            <a:ext cx="30001" cy="1536249"/>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sp>
        <p:nvSpPr>
          <p:cNvPr id="43" name="Left Brace 42"/>
          <p:cNvSpPr/>
          <p:nvPr/>
        </p:nvSpPr>
        <p:spPr>
          <a:xfrm rot="16200000">
            <a:off x="4118644" y="1080135"/>
            <a:ext cx="65790" cy="839792"/>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44" name="Straight Connector 43"/>
          <p:cNvCxnSpPr>
            <a:stCxn id="32" idx="2"/>
          </p:cNvCxnSpPr>
          <p:nvPr/>
        </p:nvCxnSpPr>
        <p:spPr>
          <a:xfrm>
            <a:off x="3697056" y="2969745"/>
            <a:ext cx="1788938" cy="1187994"/>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4583517" y="4048623"/>
            <a:ext cx="1933464" cy="8886"/>
          </a:xfrm>
          <a:prstGeom prst="line">
            <a:avLst/>
          </a:prstGeom>
          <a:ln w="38100">
            <a:solidFill>
              <a:srgbClr val="CC337F"/>
            </a:solidFill>
          </a:ln>
        </p:spPr>
        <p:style>
          <a:lnRef idx="1">
            <a:schemeClr val="accent1"/>
          </a:lnRef>
          <a:fillRef idx="0">
            <a:schemeClr val="accent1"/>
          </a:fillRef>
          <a:effectRef idx="0">
            <a:schemeClr val="accent1"/>
          </a:effectRef>
          <a:fontRef idx="minor">
            <a:schemeClr val="tx1"/>
          </a:fontRef>
        </p:style>
      </p:cxnSp>
      <p:sp>
        <p:nvSpPr>
          <p:cNvPr id="46" name="Oval 45"/>
          <p:cNvSpPr/>
          <p:nvPr/>
        </p:nvSpPr>
        <p:spPr>
          <a:xfrm>
            <a:off x="4495559" y="3992062"/>
            <a:ext cx="137721" cy="135511"/>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p:cNvSpPr/>
          <p:nvPr/>
        </p:nvSpPr>
        <p:spPr>
          <a:xfrm>
            <a:off x="4505324" y="3992061"/>
            <a:ext cx="137721" cy="135511"/>
          </a:xfrm>
          <a:prstGeom prst="ellipse">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cxnSp>
        <p:nvCxnSpPr>
          <p:cNvPr id="48" name="Straight Arrow Connector 47"/>
          <p:cNvCxnSpPr>
            <a:endCxn id="24" idx="1"/>
          </p:cNvCxnSpPr>
          <p:nvPr/>
        </p:nvCxnSpPr>
        <p:spPr>
          <a:xfrm>
            <a:off x="6512580" y="4048623"/>
            <a:ext cx="214879" cy="14319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Left Brace 48"/>
          <p:cNvSpPr/>
          <p:nvPr/>
        </p:nvSpPr>
        <p:spPr>
          <a:xfrm rot="16200000">
            <a:off x="4843737" y="3974502"/>
            <a:ext cx="45719" cy="551316"/>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0" name="TextBox 49"/>
              <p:cNvSpPr txBox="1"/>
              <p:nvPr/>
            </p:nvSpPr>
            <p:spPr>
              <a:xfrm>
                <a:off x="4737730" y="4319205"/>
                <a:ext cx="260688" cy="276999"/>
              </a:xfrm>
              <a:prstGeom prst="rect">
                <a:avLst/>
              </a:prstGeom>
              <a:noFill/>
              <a:ln w="38100">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𝛼</m:t>
                      </m:r>
                    </m:oMath>
                  </m:oMathPara>
                </a14:m>
                <a:endParaRPr lang="en-US" i="1" dirty="0"/>
              </a:p>
            </p:txBody>
          </p:sp>
        </mc:Choice>
        <mc:Fallback xmlns="">
          <p:sp>
            <p:nvSpPr>
              <p:cNvPr id="50" name="TextBox 49"/>
              <p:cNvSpPr txBox="1">
                <a:spLocks noRot="1" noChangeAspect="1" noMove="1" noResize="1" noEditPoints="1" noAdjustHandles="1" noChangeArrowheads="1" noChangeShapeType="1" noTextEdit="1"/>
              </p:cNvSpPr>
              <p:nvPr/>
            </p:nvSpPr>
            <p:spPr>
              <a:xfrm>
                <a:off x="4737730" y="4319205"/>
                <a:ext cx="260688" cy="276999"/>
              </a:xfrm>
              <a:prstGeom prst="rect">
                <a:avLst/>
              </a:prstGeom>
              <a:blipFill>
                <a:blip r:embed="rId5"/>
                <a:stretch>
                  <a:fillRect b="-4444"/>
                </a:stretch>
              </a:blipFill>
              <a:ln w="38100">
                <a:noFill/>
              </a:ln>
            </p:spPr>
            <p:txBody>
              <a:bodyPr/>
              <a:lstStyle/>
              <a:p>
                <a:r>
                  <a:rPr lang="en-US">
                    <a:noFill/>
                  </a:rPr>
                  <a:t> </a:t>
                </a:r>
              </a:p>
            </p:txBody>
          </p:sp>
        </mc:Fallback>
      </mc:AlternateContent>
      <p:sp>
        <p:nvSpPr>
          <p:cNvPr id="51" name="Left Brace 50"/>
          <p:cNvSpPr/>
          <p:nvPr/>
        </p:nvSpPr>
        <p:spPr>
          <a:xfrm rot="16200000">
            <a:off x="4938508" y="4382741"/>
            <a:ext cx="65879" cy="761018"/>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2" name="TextBox 51"/>
              <p:cNvSpPr txBox="1"/>
              <p:nvPr/>
            </p:nvSpPr>
            <p:spPr>
              <a:xfrm>
                <a:off x="4896405" y="4887444"/>
                <a:ext cx="166309" cy="276999"/>
              </a:xfrm>
              <a:prstGeom prst="rect">
                <a:avLst/>
              </a:prstGeom>
              <a:noFill/>
              <a:ln w="38100">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ea typeface="Cambria Math" panose="02040503050406030204" pitchFamily="18" charset="0"/>
                        </a:rPr>
                        <m:t> </m:t>
                      </m:r>
                    </m:oMath>
                  </m:oMathPara>
                </a14:m>
                <a:endParaRPr lang="en-US" i="1" dirty="0"/>
              </a:p>
            </p:txBody>
          </p:sp>
        </mc:Choice>
        <mc:Fallback xmlns="">
          <p:sp>
            <p:nvSpPr>
              <p:cNvPr id="52" name="TextBox 51"/>
              <p:cNvSpPr txBox="1">
                <a:spLocks noRot="1" noChangeAspect="1" noMove="1" noResize="1" noEditPoints="1" noAdjustHandles="1" noChangeArrowheads="1" noChangeShapeType="1" noTextEdit="1"/>
              </p:cNvSpPr>
              <p:nvPr/>
            </p:nvSpPr>
            <p:spPr>
              <a:xfrm>
                <a:off x="4896405" y="4887444"/>
                <a:ext cx="166309" cy="276999"/>
              </a:xfrm>
              <a:prstGeom prst="rect">
                <a:avLst/>
              </a:prstGeom>
              <a:blipFill>
                <a:blip r:embed="rId6"/>
                <a:stretch>
                  <a:fillRect l="-66667" r="-51852" b="-40000"/>
                </a:stretch>
              </a:blipFill>
              <a:ln w="38100">
                <a:noFill/>
              </a:ln>
            </p:spPr>
            <p:txBody>
              <a:bodyPr/>
              <a:lstStyle/>
              <a:p>
                <a:r>
                  <a:rPr lang="en-US">
                    <a:noFill/>
                  </a:rPr>
                  <a:t> </a:t>
                </a:r>
              </a:p>
            </p:txBody>
          </p:sp>
        </mc:Fallback>
      </mc:AlternateContent>
    </p:spTree>
    <p:extLst>
      <p:ext uri="{BB962C8B-B14F-4D97-AF65-F5344CB8AC3E}">
        <p14:creationId xmlns:p14="http://schemas.microsoft.com/office/powerpoint/2010/main" val="289663723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wipe(left)">
                                      <p:cBhvr>
                                        <p:cTn id="7" dur="500"/>
                                        <p:tgtEl>
                                          <p:spTgt spid="30"/>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wipe(left)">
                                      <p:cBhvr>
                                        <p:cTn id="11" dur="500"/>
                                        <p:tgtEl>
                                          <p:spTgt spid="29"/>
                                        </p:tgtEl>
                                      </p:cBhvr>
                                    </p:animEffect>
                                  </p:childTnLst>
                                </p:cTn>
                              </p:par>
                              <p:par>
                                <p:cTn id="12" presetID="22" presetClass="entr" presetSubtype="2" fill="hold" nodeType="with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wipe(right)">
                                      <p:cBhvr>
                                        <p:cTn id="14" dur="500"/>
                                        <p:tgtEl>
                                          <p:spTgt spid="6"/>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37"/>
                                        </p:tgtEl>
                                        <p:attrNameLst>
                                          <p:attrName>style.visibility</p:attrName>
                                        </p:attrNameLst>
                                      </p:cBhvr>
                                      <p:to>
                                        <p:strVal val="visible"/>
                                      </p:to>
                                    </p:set>
                                    <p:animEffect transition="in" filter="wipe(left)">
                                      <p:cBhvr>
                                        <p:cTn id="19" dur="500"/>
                                        <p:tgtEl>
                                          <p:spTgt spid="37"/>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23"/>
                                        </p:tgtEl>
                                        <p:attrNameLst>
                                          <p:attrName>style.visibility</p:attrName>
                                        </p:attrNameLst>
                                      </p:cBhvr>
                                      <p:to>
                                        <p:strVal val="visible"/>
                                      </p:to>
                                    </p:set>
                                    <p:animEffect transition="in" filter="wipe(left)">
                                      <p:cBhvr>
                                        <p:cTn id="24" dur="500"/>
                                        <p:tgtEl>
                                          <p:spTgt spid="23"/>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21"/>
                                        </p:tgtEl>
                                        <p:attrNameLst>
                                          <p:attrName>style.visibility</p:attrName>
                                        </p:attrNameLst>
                                      </p:cBhvr>
                                      <p:to>
                                        <p:strVal val="visible"/>
                                      </p:to>
                                    </p:set>
                                    <p:animEffect transition="in" filter="wipe(left)">
                                      <p:cBhvr>
                                        <p:cTn id="29" dur="500"/>
                                        <p:tgtEl>
                                          <p:spTgt spid="21"/>
                                        </p:tgtEl>
                                      </p:cBhvr>
                                    </p:animEffect>
                                  </p:childTnLst>
                                </p:cTn>
                              </p:par>
                            </p:childTnLst>
                          </p:cTn>
                        </p:par>
                        <p:par>
                          <p:cTn id="30" fill="hold">
                            <p:stCondLst>
                              <p:cond delay="500"/>
                            </p:stCondLst>
                            <p:childTnLst>
                              <p:par>
                                <p:cTn id="31" presetID="22" presetClass="entr" presetSubtype="8" fill="hold" nodeType="afterEffect">
                                  <p:stCondLst>
                                    <p:cond delay="0"/>
                                  </p:stCondLst>
                                  <p:childTnLst>
                                    <p:set>
                                      <p:cBhvr>
                                        <p:cTn id="32" dur="1" fill="hold">
                                          <p:stCondLst>
                                            <p:cond delay="0"/>
                                          </p:stCondLst>
                                        </p:cTn>
                                        <p:tgtEl>
                                          <p:spTgt spid="22">
                                            <p:txEl>
                                              <p:pRg st="0" end="0"/>
                                            </p:txEl>
                                          </p:spTgt>
                                        </p:tgtEl>
                                        <p:attrNameLst>
                                          <p:attrName>style.visibility</p:attrName>
                                        </p:attrNameLst>
                                      </p:cBhvr>
                                      <p:to>
                                        <p:strVal val="visible"/>
                                      </p:to>
                                    </p:set>
                                    <p:animEffect transition="in" filter="wipe(left)">
                                      <p:cBhvr>
                                        <p:cTn id="33" dur="500"/>
                                        <p:tgtEl>
                                          <p:spTgt spid="22">
                                            <p:txEl>
                                              <p:pRg st="0" end="0"/>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grpId="0" nodeType="clickEffect">
                                  <p:stCondLst>
                                    <p:cond delay="0"/>
                                  </p:stCondLst>
                                  <p:childTnLst>
                                    <p:set>
                                      <p:cBhvr>
                                        <p:cTn id="37" dur="1" fill="hold">
                                          <p:stCondLst>
                                            <p:cond delay="0"/>
                                          </p:stCondLst>
                                        </p:cTn>
                                        <p:tgtEl>
                                          <p:spTgt spid="20"/>
                                        </p:tgtEl>
                                        <p:attrNameLst>
                                          <p:attrName>style.visibility</p:attrName>
                                        </p:attrNameLst>
                                      </p:cBhvr>
                                      <p:to>
                                        <p:strVal val="visible"/>
                                      </p:to>
                                    </p:set>
                                    <p:animEffect transition="in" filter="wipe(left)">
                                      <p:cBhvr>
                                        <p:cTn id="38" dur="500"/>
                                        <p:tgtEl>
                                          <p:spTgt spid="20"/>
                                        </p:tgtEl>
                                      </p:cBhvr>
                                    </p:animEffect>
                                  </p:childTnLst>
                                </p:cTn>
                              </p:par>
                            </p:childTnLst>
                          </p:cTn>
                        </p:par>
                        <p:par>
                          <p:cTn id="39" fill="hold">
                            <p:stCondLst>
                              <p:cond delay="500"/>
                            </p:stCondLst>
                            <p:childTnLst>
                              <p:par>
                                <p:cTn id="40" presetID="22" presetClass="entr" presetSubtype="8" fill="hold" nodeType="afterEffect">
                                  <p:stCondLst>
                                    <p:cond delay="0"/>
                                  </p:stCondLst>
                                  <p:childTnLst>
                                    <p:set>
                                      <p:cBhvr>
                                        <p:cTn id="41" dur="1" fill="hold">
                                          <p:stCondLst>
                                            <p:cond delay="0"/>
                                          </p:stCondLst>
                                        </p:cTn>
                                        <p:tgtEl>
                                          <p:spTgt spid="22">
                                            <p:txEl>
                                              <p:pRg st="2" end="2"/>
                                            </p:txEl>
                                          </p:spTgt>
                                        </p:tgtEl>
                                        <p:attrNameLst>
                                          <p:attrName>style.visibility</p:attrName>
                                        </p:attrNameLst>
                                      </p:cBhvr>
                                      <p:to>
                                        <p:strVal val="visible"/>
                                      </p:to>
                                    </p:set>
                                    <p:animEffect transition="in" filter="wipe(left)">
                                      <p:cBhvr>
                                        <p:cTn id="42" dur="500"/>
                                        <p:tgtEl>
                                          <p:spTgt spid="22">
                                            <p:txEl>
                                              <p:pRg st="2" end="2"/>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1" nodeType="clickEffect">
                                  <p:stCondLst>
                                    <p:cond delay="0"/>
                                  </p:stCondLst>
                                  <p:childTnLst>
                                    <p:set>
                                      <p:cBhvr>
                                        <p:cTn id="46" dur="1" fill="hold">
                                          <p:stCondLst>
                                            <p:cond delay="0"/>
                                          </p:stCondLst>
                                        </p:cTn>
                                        <p:tgtEl>
                                          <p:spTgt spid="46"/>
                                        </p:tgtEl>
                                        <p:attrNameLst>
                                          <p:attrName>style.visibility</p:attrName>
                                        </p:attrNameLst>
                                      </p:cBhvr>
                                      <p:to>
                                        <p:strVal val="visible"/>
                                      </p:to>
                                    </p:set>
                                    <p:animEffect transition="in" filter="fade">
                                      <p:cBhvr>
                                        <p:cTn id="47" dur="500"/>
                                        <p:tgtEl>
                                          <p:spTgt spid="46"/>
                                        </p:tgtEl>
                                      </p:cBhvr>
                                    </p:animEffect>
                                  </p:childTnLst>
                                </p:cTn>
                              </p:par>
                            </p:childTnLst>
                          </p:cTn>
                        </p:par>
                        <p:par>
                          <p:cTn id="48" fill="hold">
                            <p:stCondLst>
                              <p:cond delay="500"/>
                            </p:stCondLst>
                            <p:childTnLst>
                              <p:par>
                                <p:cTn id="49" presetID="10" presetClass="entr" presetSubtype="0" fill="hold" grpId="1" nodeType="afterEffect">
                                  <p:stCondLst>
                                    <p:cond delay="500"/>
                                  </p:stCondLst>
                                  <p:childTnLst>
                                    <p:set>
                                      <p:cBhvr>
                                        <p:cTn id="50" dur="1" fill="hold">
                                          <p:stCondLst>
                                            <p:cond delay="0"/>
                                          </p:stCondLst>
                                        </p:cTn>
                                        <p:tgtEl>
                                          <p:spTgt spid="47"/>
                                        </p:tgtEl>
                                        <p:attrNameLst>
                                          <p:attrName>style.visibility</p:attrName>
                                        </p:attrNameLst>
                                      </p:cBhvr>
                                      <p:to>
                                        <p:strVal val="visible"/>
                                      </p:to>
                                    </p:set>
                                    <p:animEffect transition="in" filter="fade">
                                      <p:cBhvr>
                                        <p:cTn id="51" dur="500"/>
                                        <p:tgtEl>
                                          <p:spTgt spid="47"/>
                                        </p:tgtEl>
                                      </p:cBhvr>
                                    </p:animEffect>
                                  </p:childTnLst>
                                </p:cTn>
                              </p:par>
                            </p:childTnLst>
                          </p:cTn>
                        </p:par>
                      </p:childTnLst>
                    </p:cTn>
                  </p:par>
                  <p:par>
                    <p:cTn id="52" fill="hold">
                      <p:stCondLst>
                        <p:cond delay="indefinite"/>
                      </p:stCondLst>
                      <p:childTnLst>
                        <p:par>
                          <p:cTn id="53" fill="hold">
                            <p:stCondLst>
                              <p:cond delay="0"/>
                            </p:stCondLst>
                            <p:childTnLst>
                              <p:par>
                                <p:cTn id="54" presetID="42" presetClass="path" presetSubtype="0" accel="50000" decel="50000" fill="hold" nodeType="clickEffect">
                                  <p:stCondLst>
                                    <p:cond delay="0"/>
                                  </p:stCondLst>
                                  <p:childTnLst>
                                    <p:animMotion origin="layout" path="M -1.11111E-6 3.7037E-7 L 0.18889 -0.00023 " pathEditMode="relative" rAng="0" ptsTypes="AA">
                                      <p:cBhvr>
                                        <p:cTn id="55" dur="2000" fill="hold"/>
                                        <p:tgtEl>
                                          <p:spTgt spid="31"/>
                                        </p:tgtEl>
                                        <p:attrNameLst>
                                          <p:attrName>ppt_x</p:attrName>
                                          <p:attrName>ppt_y</p:attrName>
                                        </p:attrNameLst>
                                      </p:cBhvr>
                                      <p:rCtr x="9444" y="-23"/>
                                    </p:animMotion>
                                  </p:childTnLst>
                                </p:cTn>
                              </p:par>
                              <p:par>
                                <p:cTn id="56" presetID="22" presetClass="entr" presetSubtype="8" fill="hold" grpId="0" nodeType="withEffect">
                                  <p:stCondLst>
                                    <p:cond delay="0"/>
                                  </p:stCondLst>
                                  <p:childTnLst>
                                    <p:set>
                                      <p:cBhvr>
                                        <p:cTn id="57" dur="1" fill="hold">
                                          <p:stCondLst>
                                            <p:cond delay="0"/>
                                          </p:stCondLst>
                                        </p:cTn>
                                        <p:tgtEl>
                                          <p:spTgt spid="39"/>
                                        </p:tgtEl>
                                        <p:attrNameLst>
                                          <p:attrName>style.visibility</p:attrName>
                                        </p:attrNameLst>
                                      </p:cBhvr>
                                      <p:to>
                                        <p:strVal val="visible"/>
                                      </p:to>
                                    </p:set>
                                    <p:animEffect transition="in" filter="wipe(left)">
                                      <p:cBhvr>
                                        <p:cTn id="58" dur="500"/>
                                        <p:tgtEl>
                                          <p:spTgt spid="39"/>
                                        </p:tgtEl>
                                      </p:cBhvr>
                                    </p:animEffect>
                                  </p:childTnLst>
                                </p:cTn>
                              </p:par>
                              <p:par>
                                <p:cTn id="59" presetID="22" presetClass="entr" presetSubtype="8" fill="hold" grpId="0" nodeType="withEffect">
                                  <p:stCondLst>
                                    <p:cond delay="0"/>
                                  </p:stCondLst>
                                  <p:childTnLst>
                                    <p:set>
                                      <p:cBhvr>
                                        <p:cTn id="60" dur="1" fill="hold">
                                          <p:stCondLst>
                                            <p:cond delay="0"/>
                                          </p:stCondLst>
                                        </p:cTn>
                                        <p:tgtEl>
                                          <p:spTgt spid="38"/>
                                        </p:tgtEl>
                                        <p:attrNameLst>
                                          <p:attrName>style.visibility</p:attrName>
                                        </p:attrNameLst>
                                      </p:cBhvr>
                                      <p:to>
                                        <p:strVal val="visible"/>
                                      </p:to>
                                    </p:set>
                                    <p:animEffect transition="in" filter="wipe(left)">
                                      <p:cBhvr>
                                        <p:cTn id="61" dur="500"/>
                                        <p:tgtEl>
                                          <p:spTgt spid="38"/>
                                        </p:tgtEl>
                                      </p:cBhvr>
                                    </p:animEffect>
                                  </p:childTnLst>
                                </p:cTn>
                              </p:par>
                              <p:par>
                                <p:cTn id="62" presetID="10" presetClass="exit" presetSubtype="0" fill="hold" nodeType="withEffect">
                                  <p:stCondLst>
                                    <p:cond delay="0"/>
                                  </p:stCondLst>
                                  <p:childTnLst>
                                    <p:animEffect transition="out" filter="fade">
                                      <p:cBhvr>
                                        <p:cTn id="63" dur="500"/>
                                        <p:tgtEl>
                                          <p:spTgt spid="30"/>
                                        </p:tgtEl>
                                      </p:cBhvr>
                                    </p:animEffect>
                                    <p:set>
                                      <p:cBhvr>
                                        <p:cTn id="64" dur="1" fill="hold">
                                          <p:stCondLst>
                                            <p:cond delay="499"/>
                                          </p:stCondLst>
                                        </p:cTn>
                                        <p:tgtEl>
                                          <p:spTgt spid="30"/>
                                        </p:tgtEl>
                                        <p:attrNameLst>
                                          <p:attrName>style.visibility</p:attrName>
                                        </p:attrNameLst>
                                      </p:cBhvr>
                                      <p:to>
                                        <p:strVal val="hidden"/>
                                      </p:to>
                                    </p:set>
                                  </p:childTnLst>
                                </p:cTn>
                              </p:par>
                              <p:par>
                                <p:cTn id="65" presetID="10" presetClass="exit" presetSubtype="0" fill="hold" grpId="1" nodeType="withEffect">
                                  <p:stCondLst>
                                    <p:cond delay="0"/>
                                  </p:stCondLst>
                                  <p:childTnLst>
                                    <p:animEffect transition="out" filter="fade">
                                      <p:cBhvr>
                                        <p:cTn id="66" dur="500"/>
                                        <p:tgtEl>
                                          <p:spTgt spid="29"/>
                                        </p:tgtEl>
                                      </p:cBhvr>
                                    </p:animEffect>
                                    <p:set>
                                      <p:cBhvr>
                                        <p:cTn id="67" dur="1" fill="hold">
                                          <p:stCondLst>
                                            <p:cond delay="499"/>
                                          </p:stCondLst>
                                        </p:cTn>
                                        <p:tgtEl>
                                          <p:spTgt spid="29"/>
                                        </p:tgtEl>
                                        <p:attrNameLst>
                                          <p:attrName>style.visibility</p:attrName>
                                        </p:attrNameLst>
                                      </p:cBhvr>
                                      <p:to>
                                        <p:strVal val="hidden"/>
                                      </p:to>
                                    </p:set>
                                  </p:childTnLst>
                                </p:cTn>
                              </p:par>
                            </p:childTnLst>
                          </p:cTn>
                        </p:par>
                      </p:childTnLst>
                    </p:cTn>
                  </p:par>
                  <p:par>
                    <p:cTn id="68" fill="hold">
                      <p:stCondLst>
                        <p:cond delay="indefinite"/>
                      </p:stCondLst>
                      <p:childTnLst>
                        <p:par>
                          <p:cTn id="69" fill="hold">
                            <p:stCondLst>
                              <p:cond delay="0"/>
                            </p:stCondLst>
                            <p:childTnLst>
                              <p:par>
                                <p:cTn id="70" presetID="10" presetClass="exit" presetSubtype="0" fill="hold" nodeType="clickEffect">
                                  <p:stCondLst>
                                    <p:cond delay="0"/>
                                  </p:stCondLst>
                                  <p:childTnLst>
                                    <p:animEffect transition="out" filter="fade">
                                      <p:cBhvr>
                                        <p:cTn id="71" dur="500"/>
                                        <p:tgtEl>
                                          <p:spTgt spid="31"/>
                                        </p:tgtEl>
                                      </p:cBhvr>
                                    </p:animEffect>
                                    <p:set>
                                      <p:cBhvr>
                                        <p:cTn id="72" dur="1" fill="hold">
                                          <p:stCondLst>
                                            <p:cond delay="499"/>
                                          </p:stCondLst>
                                        </p:cTn>
                                        <p:tgtEl>
                                          <p:spTgt spid="31"/>
                                        </p:tgtEl>
                                        <p:attrNameLst>
                                          <p:attrName>style.visibility</p:attrName>
                                        </p:attrNameLst>
                                      </p:cBhvr>
                                      <p:to>
                                        <p:strVal val="hidden"/>
                                      </p:to>
                                    </p:set>
                                  </p:childTnLst>
                                </p:cTn>
                              </p:par>
                              <p:par>
                                <p:cTn id="73" presetID="10" presetClass="exit" presetSubtype="0" fill="hold" grpId="1" nodeType="withEffect">
                                  <p:stCondLst>
                                    <p:cond delay="0"/>
                                  </p:stCondLst>
                                  <p:childTnLst>
                                    <p:animEffect transition="out" filter="fade">
                                      <p:cBhvr>
                                        <p:cTn id="74" dur="500"/>
                                        <p:tgtEl>
                                          <p:spTgt spid="39"/>
                                        </p:tgtEl>
                                      </p:cBhvr>
                                    </p:animEffect>
                                    <p:set>
                                      <p:cBhvr>
                                        <p:cTn id="75" dur="1" fill="hold">
                                          <p:stCondLst>
                                            <p:cond delay="499"/>
                                          </p:stCondLst>
                                        </p:cTn>
                                        <p:tgtEl>
                                          <p:spTgt spid="39"/>
                                        </p:tgtEl>
                                        <p:attrNameLst>
                                          <p:attrName>style.visibility</p:attrName>
                                        </p:attrNameLst>
                                      </p:cBhvr>
                                      <p:to>
                                        <p:strVal val="hidden"/>
                                      </p:to>
                                    </p:set>
                                  </p:childTnLst>
                                </p:cTn>
                              </p:par>
                              <p:par>
                                <p:cTn id="76" presetID="10" presetClass="exit" presetSubtype="0" fill="hold" grpId="1" nodeType="withEffect">
                                  <p:stCondLst>
                                    <p:cond delay="0"/>
                                  </p:stCondLst>
                                  <p:childTnLst>
                                    <p:animEffect transition="out" filter="fade">
                                      <p:cBhvr>
                                        <p:cTn id="77" dur="500"/>
                                        <p:tgtEl>
                                          <p:spTgt spid="38"/>
                                        </p:tgtEl>
                                      </p:cBhvr>
                                    </p:animEffect>
                                    <p:set>
                                      <p:cBhvr>
                                        <p:cTn id="78" dur="1" fill="hold">
                                          <p:stCondLst>
                                            <p:cond delay="499"/>
                                          </p:stCondLst>
                                        </p:cTn>
                                        <p:tgtEl>
                                          <p:spTgt spid="38"/>
                                        </p:tgtEl>
                                        <p:attrNameLst>
                                          <p:attrName>style.visibility</p:attrName>
                                        </p:attrNameLst>
                                      </p:cBhvr>
                                      <p:to>
                                        <p:strVal val="hidden"/>
                                      </p:to>
                                    </p:set>
                                  </p:childTnLst>
                                </p:cTn>
                              </p:par>
                            </p:childTnLst>
                          </p:cTn>
                        </p:par>
                        <p:par>
                          <p:cTn id="79" fill="hold">
                            <p:stCondLst>
                              <p:cond delay="500"/>
                            </p:stCondLst>
                            <p:childTnLst>
                              <p:par>
                                <p:cTn id="80" presetID="22" presetClass="entr" presetSubtype="8" fill="hold" nodeType="afterEffect">
                                  <p:stCondLst>
                                    <p:cond delay="0"/>
                                  </p:stCondLst>
                                  <p:childTnLst>
                                    <p:set>
                                      <p:cBhvr>
                                        <p:cTn id="81" dur="1" fill="hold">
                                          <p:stCondLst>
                                            <p:cond delay="0"/>
                                          </p:stCondLst>
                                        </p:cTn>
                                        <p:tgtEl>
                                          <p:spTgt spid="12"/>
                                        </p:tgtEl>
                                        <p:attrNameLst>
                                          <p:attrName>style.visibility</p:attrName>
                                        </p:attrNameLst>
                                      </p:cBhvr>
                                      <p:to>
                                        <p:strVal val="visible"/>
                                      </p:to>
                                    </p:set>
                                    <p:animEffect transition="in" filter="wipe(left)">
                                      <p:cBhvr>
                                        <p:cTn id="82" dur="500"/>
                                        <p:tgtEl>
                                          <p:spTgt spid="12"/>
                                        </p:tgtEl>
                                      </p:cBhvr>
                                    </p:animEffect>
                                  </p:childTnLst>
                                </p:cTn>
                              </p:par>
                            </p:childTnLst>
                          </p:cTn>
                        </p:par>
                        <p:par>
                          <p:cTn id="83" fill="hold">
                            <p:stCondLst>
                              <p:cond delay="1000"/>
                            </p:stCondLst>
                            <p:childTnLst>
                              <p:par>
                                <p:cTn id="84" presetID="42" presetClass="path" presetSubtype="0" accel="50000" decel="50000" fill="hold" grpId="0" nodeType="afterEffect">
                                  <p:stCondLst>
                                    <p:cond delay="0"/>
                                  </p:stCondLst>
                                  <p:childTnLst>
                                    <p:animMotion origin="layout" path="M -2.77778E-6 -3.7037E-6 L -0.09201 0.00093 " pathEditMode="relative" rAng="0" ptsTypes="AA">
                                      <p:cBhvr>
                                        <p:cTn id="85" dur="2000" fill="hold"/>
                                        <p:tgtEl>
                                          <p:spTgt spid="19"/>
                                        </p:tgtEl>
                                        <p:attrNameLst>
                                          <p:attrName>ppt_x</p:attrName>
                                          <p:attrName>ppt_y</p:attrName>
                                        </p:attrNameLst>
                                      </p:cBhvr>
                                      <p:rCtr x="-4601" y="46"/>
                                    </p:animMotion>
                                  </p:childTnLst>
                                </p:cTn>
                              </p:par>
                              <p:par>
                                <p:cTn id="86" presetID="22" presetClass="entr" presetSubtype="2" fill="hold" grpId="0" nodeType="withEffect">
                                  <p:stCondLst>
                                    <p:cond delay="0"/>
                                  </p:stCondLst>
                                  <p:childTnLst>
                                    <p:set>
                                      <p:cBhvr>
                                        <p:cTn id="87" dur="1" fill="hold">
                                          <p:stCondLst>
                                            <p:cond delay="0"/>
                                          </p:stCondLst>
                                        </p:cTn>
                                        <p:tgtEl>
                                          <p:spTgt spid="40"/>
                                        </p:tgtEl>
                                        <p:attrNameLst>
                                          <p:attrName>style.visibility</p:attrName>
                                        </p:attrNameLst>
                                      </p:cBhvr>
                                      <p:to>
                                        <p:strVal val="visible"/>
                                      </p:to>
                                    </p:set>
                                    <p:animEffect transition="in" filter="wipe(right)">
                                      <p:cBhvr>
                                        <p:cTn id="88" dur="500"/>
                                        <p:tgtEl>
                                          <p:spTgt spid="40"/>
                                        </p:tgtEl>
                                      </p:cBhvr>
                                    </p:animEffect>
                                  </p:childTnLst>
                                </p:cTn>
                              </p:par>
                              <p:par>
                                <p:cTn id="89" presetID="22" presetClass="entr" presetSubtype="2" fill="hold" grpId="0" nodeType="withEffect">
                                  <p:stCondLst>
                                    <p:cond delay="0"/>
                                  </p:stCondLst>
                                  <p:childTnLst>
                                    <p:set>
                                      <p:cBhvr>
                                        <p:cTn id="90" dur="1" fill="hold">
                                          <p:stCondLst>
                                            <p:cond delay="0"/>
                                          </p:stCondLst>
                                        </p:cTn>
                                        <p:tgtEl>
                                          <p:spTgt spid="43"/>
                                        </p:tgtEl>
                                        <p:attrNameLst>
                                          <p:attrName>style.visibility</p:attrName>
                                        </p:attrNameLst>
                                      </p:cBhvr>
                                      <p:to>
                                        <p:strVal val="visible"/>
                                      </p:to>
                                    </p:set>
                                    <p:animEffect transition="in" filter="wipe(right)">
                                      <p:cBhvr>
                                        <p:cTn id="91" dur="500"/>
                                        <p:tgtEl>
                                          <p:spTgt spid="43"/>
                                        </p:tgtEl>
                                      </p:cBhvr>
                                    </p:animEffect>
                                  </p:childTnLst>
                                </p:cTn>
                              </p:par>
                            </p:childTnLst>
                          </p:cTn>
                        </p:par>
                      </p:childTnLst>
                    </p:cTn>
                  </p:par>
                  <p:par>
                    <p:cTn id="92" fill="hold">
                      <p:stCondLst>
                        <p:cond delay="indefinite"/>
                      </p:stCondLst>
                      <p:childTnLst>
                        <p:par>
                          <p:cTn id="93" fill="hold">
                            <p:stCondLst>
                              <p:cond delay="0"/>
                            </p:stCondLst>
                            <p:childTnLst>
                              <p:par>
                                <p:cTn id="94" presetID="22" presetClass="entr" presetSubtype="1" fill="hold" nodeType="clickEffect">
                                  <p:stCondLst>
                                    <p:cond delay="0"/>
                                  </p:stCondLst>
                                  <p:childTnLst>
                                    <p:set>
                                      <p:cBhvr>
                                        <p:cTn id="95" dur="1" fill="hold">
                                          <p:stCondLst>
                                            <p:cond delay="0"/>
                                          </p:stCondLst>
                                        </p:cTn>
                                        <p:tgtEl>
                                          <p:spTgt spid="41"/>
                                        </p:tgtEl>
                                        <p:attrNameLst>
                                          <p:attrName>style.visibility</p:attrName>
                                        </p:attrNameLst>
                                      </p:cBhvr>
                                      <p:to>
                                        <p:strVal val="visible"/>
                                      </p:to>
                                    </p:set>
                                    <p:animEffect transition="in" filter="wipe(up)">
                                      <p:cBhvr>
                                        <p:cTn id="96" dur="500"/>
                                        <p:tgtEl>
                                          <p:spTgt spid="41"/>
                                        </p:tgtEl>
                                      </p:cBhvr>
                                    </p:animEffect>
                                  </p:childTnLst>
                                </p:cTn>
                              </p:par>
                            </p:childTnLst>
                          </p:cTn>
                        </p:par>
                        <p:par>
                          <p:cTn id="97" fill="hold">
                            <p:stCondLst>
                              <p:cond delay="500"/>
                            </p:stCondLst>
                            <p:childTnLst>
                              <p:par>
                                <p:cTn id="98" presetID="22" presetClass="entr" presetSubtype="1" fill="hold" grpId="0" nodeType="afterEffect">
                                  <p:stCondLst>
                                    <p:cond delay="0"/>
                                  </p:stCondLst>
                                  <p:childTnLst>
                                    <p:set>
                                      <p:cBhvr>
                                        <p:cTn id="99" dur="1" fill="hold">
                                          <p:stCondLst>
                                            <p:cond delay="0"/>
                                          </p:stCondLst>
                                        </p:cTn>
                                        <p:tgtEl>
                                          <p:spTgt spid="27"/>
                                        </p:tgtEl>
                                        <p:attrNameLst>
                                          <p:attrName>style.visibility</p:attrName>
                                        </p:attrNameLst>
                                      </p:cBhvr>
                                      <p:to>
                                        <p:strVal val="visible"/>
                                      </p:to>
                                    </p:set>
                                    <p:animEffect transition="in" filter="wipe(up)">
                                      <p:cBhvr>
                                        <p:cTn id="100" dur="500"/>
                                        <p:tgtEl>
                                          <p:spTgt spid="27"/>
                                        </p:tgtEl>
                                      </p:cBhvr>
                                    </p:animEffect>
                                  </p:childTnLst>
                                </p:cTn>
                              </p:par>
                            </p:childTnLst>
                          </p:cTn>
                        </p:par>
                        <p:par>
                          <p:cTn id="101" fill="hold">
                            <p:stCondLst>
                              <p:cond delay="1000"/>
                            </p:stCondLst>
                            <p:childTnLst>
                              <p:par>
                                <p:cTn id="102" presetID="22" presetClass="entr" presetSubtype="1" fill="hold" nodeType="afterEffect">
                                  <p:stCondLst>
                                    <p:cond delay="0"/>
                                  </p:stCondLst>
                                  <p:childTnLst>
                                    <p:set>
                                      <p:cBhvr>
                                        <p:cTn id="103" dur="1" fill="hold">
                                          <p:stCondLst>
                                            <p:cond delay="0"/>
                                          </p:stCondLst>
                                        </p:cTn>
                                        <p:tgtEl>
                                          <p:spTgt spid="42"/>
                                        </p:tgtEl>
                                        <p:attrNameLst>
                                          <p:attrName>style.visibility</p:attrName>
                                        </p:attrNameLst>
                                      </p:cBhvr>
                                      <p:to>
                                        <p:strVal val="visible"/>
                                      </p:to>
                                    </p:set>
                                    <p:animEffect transition="in" filter="wipe(up)">
                                      <p:cBhvr>
                                        <p:cTn id="104" dur="500"/>
                                        <p:tgtEl>
                                          <p:spTgt spid="42"/>
                                        </p:tgtEl>
                                      </p:cBhvr>
                                    </p:animEffect>
                                  </p:childTnLst>
                                </p:cTn>
                              </p:par>
                            </p:childTnLst>
                          </p:cTn>
                        </p:par>
                        <p:par>
                          <p:cTn id="105" fill="hold">
                            <p:stCondLst>
                              <p:cond delay="1500"/>
                            </p:stCondLst>
                            <p:childTnLst>
                              <p:par>
                                <p:cTn id="106" presetID="22" presetClass="entr" presetSubtype="1" fill="hold" grpId="0" nodeType="afterEffect">
                                  <p:stCondLst>
                                    <p:cond delay="0"/>
                                  </p:stCondLst>
                                  <p:childTnLst>
                                    <p:set>
                                      <p:cBhvr>
                                        <p:cTn id="107" dur="1" fill="hold">
                                          <p:stCondLst>
                                            <p:cond delay="0"/>
                                          </p:stCondLst>
                                        </p:cTn>
                                        <p:tgtEl>
                                          <p:spTgt spid="28"/>
                                        </p:tgtEl>
                                        <p:attrNameLst>
                                          <p:attrName>style.visibility</p:attrName>
                                        </p:attrNameLst>
                                      </p:cBhvr>
                                      <p:to>
                                        <p:strVal val="visible"/>
                                      </p:to>
                                    </p:set>
                                    <p:animEffect transition="in" filter="wipe(up)">
                                      <p:cBhvr>
                                        <p:cTn id="108" dur="500"/>
                                        <p:tgtEl>
                                          <p:spTgt spid="28"/>
                                        </p:tgtEl>
                                      </p:cBhvr>
                                    </p:animEffect>
                                  </p:childTnLst>
                                </p:cTn>
                              </p:par>
                            </p:childTnLst>
                          </p:cTn>
                        </p:par>
                        <p:par>
                          <p:cTn id="109" fill="hold">
                            <p:stCondLst>
                              <p:cond delay="2000"/>
                            </p:stCondLst>
                            <p:childTnLst>
                              <p:par>
                                <p:cTn id="110" presetID="22" presetClass="entr" presetSubtype="1" fill="hold" nodeType="afterEffect">
                                  <p:stCondLst>
                                    <p:cond delay="0"/>
                                  </p:stCondLst>
                                  <p:childTnLst>
                                    <p:set>
                                      <p:cBhvr>
                                        <p:cTn id="111" dur="1" fill="hold">
                                          <p:stCondLst>
                                            <p:cond delay="0"/>
                                          </p:stCondLst>
                                        </p:cTn>
                                        <p:tgtEl>
                                          <p:spTgt spid="44"/>
                                        </p:tgtEl>
                                        <p:attrNameLst>
                                          <p:attrName>style.visibility</p:attrName>
                                        </p:attrNameLst>
                                      </p:cBhvr>
                                      <p:to>
                                        <p:strVal val="visible"/>
                                      </p:to>
                                    </p:set>
                                    <p:animEffect transition="in" filter="wipe(up)">
                                      <p:cBhvr>
                                        <p:cTn id="112" dur="500"/>
                                        <p:tgtEl>
                                          <p:spTgt spid="44"/>
                                        </p:tgtEl>
                                      </p:cBhvr>
                                    </p:animEffect>
                                  </p:childTnLst>
                                </p:cTn>
                              </p:par>
                            </p:childTnLst>
                          </p:cTn>
                        </p:par>
                        <p:par>
                          <p:cTn id="113" fill="hold">
                            <p:stCondLst>
                              <p:cond delay="2500"/>
                            </p:stCondLst>
                            <p:childTnLst>
                              <p:par>
                                <p:cTn id="114" presetID="22" presetClass="entr" presetSubtype="1" fill="hold" grpId="0" nodeType="afterEffect">
                                  <p:stCondLst>
                                    <p:cond delay="0"/>
                                  </p:stCondLst>
                                  <p:childTnLst>
                                    <p:set>
                                      <p:cBhvr>
                                        <p:cTn id="115" dur="1" fill="hold">
                                          <p:stCondLst>
                                            <p:cond delay="0"/>
                                          </p:stCondLst>
                                        </p:cTn>
                                        <p:tgtEl>
                                          <p:spTgt spid="11"/>
                                        </p:tgtEl>
                                        <p:attrNameLst>
                                          <p:attrName>style.visibility</p:attrName>
                                        </p:attrNameLst>
                                      </p:cBhvr>
                                      <p:to>
                                        <p:strVal val="visible"/>
                                      </p:to>
                                    </p:set>
                                    <p:animEffect transition="in" filter="wipe(up)">
                                      <p:cBhvr>
                                        <p:cTn id="116" dur="500"/>
                                        <p:tgtEl>
                                          <p:spTgt spid="11"/>
                                        </p:tgtEl>
                                      </p:cBhvr>
                                    </p:animEffect>
                                  </p:childTnLst>
                                </p:cTn>
                              </p:par>
                            </p:childTnLst>
                          </p:cTn>
                        </p:par>
                        <p:par>
                          <p:cTn id="117" fill="hold">
                            <p:stCondLst>
                              <p:cond delay="3000"/>
                            </p:stCondLst>
                            <p:childTnLst>
                              <p:par>
                                <p:cTn id="118" presetID="22" presetClass="entr" presetSubtype="2" fill="hold" nodeType="afterEffect">
                                  <p:stCondLst>
                                    <p:cond delay="0"/>
                                  </p:stCondLst>
                                  <p:childTnLst>
                                    <p:set>
                                      <p:cBhvr>
                                        <p:cTn id="119" dur="1" fill="hold">
                                          <p:stCondLst>
                                            <p:cond delay="0"/>
                                          </p:stCondLst>
                                        </p:cTn>
                                        <p:tgtEl>
                                          <p:spTgt spid="26"/>
                                        </p:tgtEl>
                                        <p:attrNameLst>
                                          <p:attrName>style.visibility</p:attrName>
                                        </p:attrNameLst>
                                      </p:cBhvr>
                                      <p:to>
                                        <p:strVal val="visible"/>
                                      </p:to>
                                    </p:set>
                                    <p:animEffect transition="in" filter="wipe(right)">
                                      <p:cBhvr>
                                        <p:cTn id="120" dur="500"/>
                                        <p:tgtEl>
                                          <p:spTgt spid="26"/>
                                        </p:tgtEl>
                                      </p:cBhvr>
                                    </p:animEffect>
                                  </p:childTnLst>
                                </p:cTn>
                              </p:par>
                            </p:childTnLst>
                          </p:cTn>
                        </p:par>
                        <p:par>
                          <p:cTn id="121" fill="hold">
                            <p:stCondLst>
                              <p:cond delay="3500"/>
                            </p:stCondLst>
                            <p:childTnLst>
                              <p:par>
                                <p:cTn id="122" presetID="22" presetClass="entr" presetSubtype="2" fill="hold" grpId="0" nodeType="afterEffect">
                                  <p:stCondLst>
                                    <p:cond delay="0"/>
                                  </p:stCondLst>
                                  <p:childTnLst>
                                    <p:set>
                                      <p:cBhvr>
                                        <p:cTn id="123" dur="1" fill="hold">
                                          <p:stCondLst>
                                            <p:cond delay="0"/>
                                          </p:stCondLst>
                                        </p:cTn>
                                        <p:tgtEl>
                                          <p:spTgt spid="25"/>
                                        </p:tgtEl>
                                        <p:attrNameLst>
                                          <p:attrName>style.visibility</p:attrName>
                                        </p:attrNameLst>
                                      </p:cBhvr>
                                      <p:to>
                                        <p:strVal val="visible"/>
                                      </p:to>
                                    </p:set>
                                    <p:animEffect transition="in" filter="wipe(right)">
                                      <p:cBhvr>
                                        <p:cTn id="124" dur="500"/>
                                        <p:tgtEl>
                                          <p:spTgt spid="25"/>
                                        </p:tgtEl>
                                      </p:cBhvr>
                                    </p:animEffect>
                                  </p:childTnLst>
                                </p:cTn>
                              </p:par>
                            </p:childTnLst>
                          </p:cTn>
                        </p:par>
                      </p:childTnLst>
                    </p:cTn>
                  </p:par>
                  <p:par>
                    <p:cTn id="125" fill="hold">
                      <p:stCondLst>
                        <p:cond delay="indefinite"/>
                      </p:stCondLst>
                      <p:childTnLst>
                        <p:par>
                          <p:cTn id="126" fill="hold">
                            <p:stCondLst>
                              <p:cond delay="0"/>
                            </p:stCondLst>
                            <p:childTnLst>
                              <p:par>
                                <p:cTn id="127" presetID="22" presetClass="entr" presetSubtype="8" fill="hold" nodeType="clickEffect">
                                  <p:stCondLst>
                                    <p:cond delay="0"/>
                                  </p:stCondLst>
                                  <p:childTnLst>
                                    <p:set>
                                      <p:cBhvr>
                                        <p:cTn id="128" dur="1" fill="hold">
                                          <p:stCondLst>
                                            <p:cond delay="0"/>
                                          </p:stCondLst>
                                        </p:cTn>
                                        <p:tgtEl>
                                          <p:spTgt spid="45"/>
                                        </p:tgtEl>
                                        <p:attrNameLst>
                                          <p:attrName>style.visibility</p:attrName>
                                        </p:attrNameLst>
                                      </p:cBhvr>
                                      <p:to>
                                        <p:strVal val="visible"/>
                                      </p:to>
                                    </p:set>
                                    <p:animEffect transition="in" filter="wipe(left)">
                                      <p:cBhvr>
                                        <p:cTn id="129" dur="500"/>
                                        <p:tgtEl>
                                          <p:spTgt spid="45"/>
                                        </p:tgtEl>
                                      </p:cBhvr>
                                    </p:animEffect>
                                  </p:childTnLst>
                                </p:cTn>
                              </p:par>
                              <p:par>
                                <p:cTn id="130" presetID="22" presetClass="entr" presetSubtype="2" fill="hold" nodeType="withEffect">
                                  <p:stCondLst>
                                    <p:cond delay="0"/>
                                  </p:stCondLst>
                                  <p:childTnLst>
                                    <p:set>
                                      <p:cBhvr>
                                        <p:cTn id="131" dur="1" fill="hold">
                                          <p:stCondLst>
                                            <p:cond delay="0"/>
                                          </p:stCondLst>
                                        </p:cTn>
                                        <p:tgtEl>
                                          <p:spTgt spid="48"/>
                                        </p:tgtEl>
                                        <p:attrNameLst>
                                          <p:attrName>style.visibility</p:attrName>
                                        </p:attrNameLst>
                                      </p:cBhvr>
                                      <p:to>
                                        <p:strVal val="visible"/>
                                      </p:to>
                                    </p:set>
                                    <p:animEffect transition="in" filter="wipe(right)">
                                      <p:cBhvr>
                                        <p:cTn id="132" dur="500"/>
                                        <p:tgtEl>
                                          <p:spTgt spid="48"/>
                                        </p:tgtEl>
                                      </p:cBhvr>
                                    </p:animEffect>
                                  </p:childTnLst>
                                </p:cTn>
                              </p:par>
                            </p:childTnLst>
                          </p:cTn>
                        </p:par>
                        <p:par>
                          <p:cTn id="133" fill="hold">
                            <p:stCondLst>
                              <p:cond delay="500"/>
                            </p:stCondLst>
                            <p:childTnLst>
                              <p:par>
                                <p:cTn id="134" presetID="22" presetClass="entr" presetSubtype="8" fill="hold" grpId="0" nodeType="afterEffect">
                                  <p:stCondLst>
                                    <p:cond delay="0"/>
                                  </p:stCondLst>
                                  <p:childTnLst>
                                    <p:set>
                                      <p:cBhvr>
                                        <p:cTn id="135" dur="1" fill="hold">
                                          <p:stCondLst>
                                            <p:cond delay="0"/>
                                          </p:stCondLst>
                                        </p:cTn>
                                        <p:tgtEl>
                                          <p:spTgt spid="24"/>
                                        </p:tgtEl>
                                        <p:attrNameLst>
                                          <p:attrName>style.visibility</p:attrName>
                                        </p:attrNameLst>
                                      </p:cBhvr>
                                      <p:to>
                                        <p:strVal val="visible"/>
                                      </p:to>
                                    </p:set>
                                    <p:animEffect transition="in" filter="wipe(left)">
                                      <p:cBhvr>
                                        <p:cTn id="136" dur="500"/>
                                        <p:tgtEl>
                                          <p:spTgt spid="24"/>
                                        </p:tgtEl>
                                      </p:cBhvr>
                                    </p:animEffect>
                                  </p:childTnLst>
                                </p:cTn>
                              </p:par>
                            </p:childTnLst>
                          </p:cTn>
                        </p:par>
                      </p:childTnLst>
                    </p:cTn>
                  </p:par>
                  <p:par>
                    <p:cTn id="137" fill="hold">
                      <p:stCondLst>
                        <p:cond delay="indefinite"/>
                      </p:stCondLst>
                      <p:childTnLst>
                        <p:par>
                          <p:cTn id="138" fill="hold">
                            <p:stCondLst>
                              <p:cond delay="0"/>
                            </p:stCondLst>
                            <p:childTnLst>
                              <p:par>
                                <p:cTn id="139" presetID="42" presetClass="path" presetSubtype="0" accel="50000" decel="50000" fill="hold" grpId="0" nodeType="clickEffect">
                                  <p:stCondLst>
                                    <p:cond delay="0"/>
                                  </p:stCondLst>
                                  <p:childTnLst>
                                    <p:animMotion origin="layout" path="M -1.94444E-6 1.11111E-6 L 0.0632 -0.00023 " pathEditMode="relative" rAng="0" ptsTypes="AA">
                                      <p:cBhvr>
                                        <p:cTn id="140" dur="2000" fill="hold"/>
                                        <p:tgtEl>
                                          <p:spTgt spid="46"/>
                                        </p:tgtEl>
                                        <p:attrNameLst>
                                          <p:attrName>ppt_x</p:attrName>
                                          <p:attrName>ppt_y</p:attrName>
                                        </p:attrNameLst>
                                      </p:cBhvr>
                                      <p:rCtr x="3160" y="-23"/>
                                    </p:animMotion>
                                  </p:childTnLst>
                                </p:cTn>
                              </p:par>
                            </p:childTnLst>
                          </p:cTn>
                        </p:par>
                        <p:par>
                          <p:cTn id="141" fill="hold">
                            <p:stCondLst>
                              <p:cond delay="2000"/>
                            </p:stCondLst>
                            <p:childTnLst>
                              <p:par>
                                <p:cTn id="142" presetID="22" presetClass="entr" presetSubtype="8" fill="hold" grpId="0" nodeType="afterEffect">
                                  <p:stCondLst>
                                    <p:cond delay="0"/>
                                  </p:stCondLst>
                                  <p:childTnLst>
                                    <p:set>
                                      <p:cBhvr>
                                        <p:cTn id="143" dur="1" fill="hold">
                                          <p:stCondLst>
                                            <p:cond delay="0"/>
                                          </p:stCondLst>
                                        </p:cTn>
                                        <p:tgtEl>
                                          <p:spTgt spid="50"/>
                                        </p:tgtEl>
                                        <p:attrNameLst>
                                          <p:attrName>style.visibility</p:attrName>
                                        </p:attrNameLst>
                                      </p:cBhvr>
                                      <p:to>
                                        <p:strVal val="visible"/>
                                      </p:to>
                                    </p:set>
                                    <p:animEffect transition="in" filter="wipe(left)">
                                      <p:cBhvr>
                                        <p:cTn id="144" dur="500"/>
                                        <p:tgtEl>
                                          <p:spTgt spid="50"/>
                                        </p:tgtEl>
                                      </p:cBhvr>
                                    </p:animEffect>
                                  </p:childTnLst>
                                </p:cTn>
                              </p:par>
                              <p:par>
                                <p:cTn id="145" presetID="22" presetClass="entr" presetSubtype="8" fill="hold" grpId="0" nodeType="withEffect">
                                  <p:stCondLst>
                                    <p:cond delay="0"/>
                                  </p:stCondLst>
                                  <p:childTnLst>
                                    <p:set>
                                      <p:cBhvr>
                                        <p:cTn id="146" dur="1" fill="hold">
                                          <p:stCondLst>
                                            <p:cond delay="0"/>
                                          </p:stCondLst>
                                        </p:cTn>
                                        <p:tgtEl>
                                          <p:spTgt spid="49"/>
                                        </p:tgtEl>
                                        <p:attrNameLst>
                                          <p:attrName>style.visibility</p:attrName>
                                        </p:attrNameLst>
                                      </p:cBhvr>
                                      <p:to>
                                        <p:strVal val="visible"/>
                                      </p:to>
                                    </p:set>
                                    <p:animEffect transition="in" filter="wipe(left)">
                                      <p:cBhvr>
                                        <p:cTn id="147" dur="500"/>
                                        <p:tgtEl>
                                          <p:spTgt spid="49"/>
                                        </p:tgtEl>
                                      </p:cBhvr>
                                    </p:animEffect>
                                  </p:childTnLst>
                                </p:cTn>
                              </p:par>
                            </p:childTnLst>
                          </p:cTn>
                        </p:par>
                      </p:childTnLst>
                    </p:cTn>
                  </p:par>
                  <p:par>
                    <p:cTn id="148" fill="hold">
                      <p:stCondLst>
                        <p:cond delay="indefinite"/>
                      </p:stCondLst>
                      <p:childTnLst>
                        <p:par>
                          <p:cTn id="149" fill="hold">
                            <p:stCondLst>
                              <p:cond delay="0"/>
                            </p:stCondLst>
                            <p:childTnLst>
                              <p:par>
                                <p:cTn id="150" presetID="42" presetClass="path" presetSubtype="0" accel="50000" decel="50000" fill="hold" grpId="0" nodeType="clickEffect">
                                  <p:stCondLst>
                                    <p:cond delay="0"/>
                                  </p:stCondLst>
                                  <p:childTnLst>
                                    <p:animMotion origin="layout" path="M -3.61111E-6 1.11111E-6 L 0.08299 -0.00023 " pathEditMode="relative" rAng="0" ptsTypes="AA">
                                      <p:cBhvr>
                                        <p:cTn id="151" dur="2000" fill="hold"/>
                                        <p:tgtEl>
                                          <p:spTgt spid="47"/>
                                        </p:tgtEl>
                                        <p:attrNameLst>
                                          <p:attrName>ppt_x</p:attrName>
                                          <p:attrName>ppt_y</p:attrName>
                                        </p:attrNameLst>
                                      </p:cBhvr>
                                      <p:rCtr x="4149" y="-23"/>
                                    </p:animMotion>
                                  </p:childTnLst>
                                </p:cTn>
                              </p:par>
                            </p:childTnLst>
                          </p:cTn>
                        </p:par>
                        <p:par>
                          <p:cTn id="152" fill="hold">
                            <p:stCondLst>
                              <p:cond delay="2000"/>
                            </p:stCondLst>
                            <p:childTnLst>
                              <p:par>
                                <p:cTn id="153" presetID="22" presetClass="entr" presetSubtype="8" fill="hold" grpId="0" nodeType="afterEffect">
                                  <p:stCondLst>
                                    <p:cond delay="0"/>
                                  </p:stCondLst>
                                  <p:childTnLst>
                                    <p:set>
                                      <p:cBhvr>
                                        <p:cTn id="154" dur="1" fill="hold">
                                          <p:stCondLst>
                                            <p:cond delay="0"/>
                                          </p:stCondLst>
                                        </p:cTn>
                                        <p:tgtEl>
                                          <p:spTgt spid="52"/>
                                        </p:tgtEl>
                                        <p:attrNameLst>
                                          <p:attrName>style.visibility</p:attrName>
                                        </p:attrNameLst>
                                      </p:cBhvr>
                                      <p:to>
                                        <p:strVal val="visible"/>
                                      </p:to>
                                    </p:set>
                                    <p:animEffect transition="in" filter="wipe(left)">
                                      <p:cBhvr>
                                        <p:cTn id="155" dur="500"/>
                                        <p:tgtEl>
                                          <p:spTgt spid="52"/>
                                        </p:tgtEl>
                                      </p:cBhvr>
                                    </p:animEffect>
                                  </p:childTnLst>
                                </p:cTn>
                              </p:par>
                              <p:par>
                                <p:cTn id="156" presetID="22" presetClass="entr" presetSubtype="8" fill="hold" grpId="0" nodeType="withEffect">
                                  <p:stCondLst>
                                    <p:cond delay="0"/>
                                  </p:stCondLst>
                                  <p:childTnLst>
                                    <p:set>
                                      <p:cBhvr>
                                        <p:cTn id="157" dur="1" fill="hold">
                                          <p:stCondLst>
                                            <p:cond delay="0"/>
                                          </p:stCondLst>
                                        </p:cTn>
                                        <p:tgtEl>
                                          <p:spTgt spid="51"/>
                                        </p:tgtEl>
                                        <p:attrNameLst>
                                          <p:attrName>style.visibility</p:attrName>
                                        </p:attrNameLst>
                                      </p:cBhvr>
                                      <p:to>
                                        <p:strVal val="visible"/>
                                      </p:to>
                                    </p:set>
                                    <p:animEffect transition="in" filter="wipe(left)">
                                      <p:cBhvr>
                                        <p:cTn id="158"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9" grpId="0" animBg="1"/>
      <p:bldP spid="20" grpId="0" animBg="1"/>
      <p:bldP spid="21" grpId="0" animBg="1"/>
      <p:bldP spid="23" grpId="0" animBg="1"/>
      <p:bldP spid="24" grpId="0" animBg="1"/>
      <p:bldP spid="25" grpId="0" animBg="1"/>
      <p:bldP spid="27" grpId="0" animBg="1"/>
      <p:bldP spid="28" grpId="0" animBg="1"/>
      <p:bldP spid="29" grpId="0" animBg="1"/>
      <p:bldP spid="29" grpId="1" animBg="1"/>
      <p:bldP spid="37" grpId="0" animBg="1"/>
      <p:bldP spid="38" grpId="0" animBg="1"/>
      <p:bldP spid="38" grpId="1" animBg="1"/>
      <p:bldP spid="39" grpId="0"/>
      <p:bldP spid="39" grpId="1"/>
      <p:bldP spid="40" grpId="0"/>
      <p:bldP spid="43" grpId="0" animBg="1"/>
      <p:bldP spid="46" grpId="0" animBg="1"/>
      <p:bldP spid="46" grpId="1" animBg="1"/>
      <p:bldP spid="47" grpId="0" animBg="1"/>
      <p:bldP spid="47" grpId="1" animBg="1"/>
      <p:bldP spid="49" grpId="0" animBg="1"/>
      <p:bldP spid="50" grpId="0"/>
      <p:bldP spid="51" grpId="0" animBg="1"/>
      <p:bldP spid="5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l="31578" t="17095" b="14183"/>
          <a:stretch/>
        </p:blipFill>
        <p:spPr>
          <a:xfrm>
            <a:off x="1865977" y="1989031"/>
            <a:ext cx="5412046" cy="4076883"/>
          </a:xfrm>
          <a:prstGeom prst="rect">
            <a:avLst/>
          </a:prstGeom>
        </p:spPr>
      </p:pic>
      <p:sp>
        <p:nvSpPr>
          <p:cNvPr id="2" name="Footer Placeholder 1"/>
          <p:cNvSpPr>
            <a:spLocks noGrp="1"/>
          </p:cNvSpPr>
          <p:nvPr>
            <p:ph type="ftr" sz="quarter" idx="10"/>
          </p:nvPr>
        </p:nvSpPr>
        <p:spPr/>
        <p:txBody>
          <a:bodyPr/>
          <a:lstStyle/>
          <a:p>
            <a:r>
              <a:rPr lang="en-SG" dirty="0"/>
              <a:t>SYPT 2020</a:t>
            </a:r>
          </a:p>
        </p:txBody>
      </p:sp>
      <p:sp>
        <p:nvSpPr>
          <p:cNvPr id="3" name="Slide Number Placeholder 2"/>
          <p:cNvSpPr>
            <a:spLocks noGrp="1"/>
          </p:cNvSpPr>
          <p:nvPr>
            <p:ph type="sldNum" sz="quarter" idx="11"/>
          </p:nvPr>
        </p:nvSpPr>
        <p:spPr/>
        <p:txBody>
          <a:bodyPr/>
          <a:lstStyle/>
          <a:p>
            <a:fld id="{6FB55397-3576-4B12-B4D8-3E370C504D99}" type="slidenum">
              <a:rPr lang="en-SG" smtClean="0"/>
              <a:t>8</a:t>
            </a:fld>
            <a:endParaRPr lang="en-SG"/>
          </a:p>
        </p:txBody>
      </p:sp>
      <p:sp>
        <p:nvSpPr>
          <p:cNvPr id="4" name="Title 3"/>
          <p:cNvSpPr>
            <a:spLocks noGrp="1"/>
          </p:cNvSpPr>
          <p:nvPr>
            <p:ph type="title"/>
          </p:nvPr>
        </p:nvSpPr>
        <p:spPr/>
        <p:txBody>
          <a:bodyPr/>
          <a:lstStyle/>
          <a:p>
            <a:r>
              <a:rPr lang="en-US" dirty="0"/>
              <a:t>Experimental Setup</a:t>
            </a:r>
          </a:p>
        </p:txBody>
      </p:sp>
      <p:grpSp>
        <p:nvGrpSpPr>
          <p:cNvPr id="15" name="Group 14">
            <a:extLst>
              <a:ext uri="{FF2B5EF4-FFF2-40B4-BE49-F238E27FC236}">
                <a16:creationId xmlns:a16="http://schemas.microsoft.com/office/drawing/2014/main" id="{0E3A7137-AA01-4EB1-BD3A-2A487073D941}"/>
              </a:ext>
            </a:extLst>
          </p:cNvPr>
          <p:cNvGrpSpPr/>
          <p:nvPr/>
        </p:nvGrpSpPr>
        <p:grpSpPr>
          <a:xfrm>
            <a:off x="1183167" y="6269881"/>
            <a:ext cx="6777665" cy="344469"/>
            <a:chOff x="164165" y="6353803"/>
            <a:chExt cx="6777665" cy="344469"/>
          </a:xfrm>
        </p:grpSpPr>
        <p:sp>
          <p:nvSpPr>
            <p:cNvPr id="16" name="TextBox 15">
              <a:extLst>
                <a:ext uri="{FF2B5EF4-FFF2-40B4-BE49-F238E27FC236}">
                  <a16:creationId xmlns:a16="http://schemas.microsoft.com/office/drawing/2014/main" id="{80AAD0A4-97ED-4120-A4C9-E6B44E876CC9}"/>
                </a:ext>
              </a:extLst>
            </p:cNvPr>
            <p:cNvSpPr txBox="1"/>
            <p:nvPr/>
          </p:nvSpPr>
          <p:spPr>
            <a:xfrm>
              <a:off x="2201087" y="6353804"/>
              <a:ext cx="1010919" cy="307777"/>
            </a:xfrm>
            <a:prstGeom prst="rect">
              <a:avLst/>
            </a:prstGeom>
            <a:noFill/>
          </p:spPr>
          <p:txBody>
            <a:bodyPr wrap="none" rtlCol="0">
              <a:spAutoFit/>
            </a:bodyPr>
            <a:lstStyle/>
            <a:p>
              <a:pPr algn="ctr"/>
              <a:r>
                <a:rPr lang="en-SG" sz="1400" dirty="0">
                  <a:latin typeface="+mn-lt"/>
                  <a:cs typeface="Segoe UI Semibold" panose="020B0702040204020203" pitchFamily="34" charset="0"/>
                </a:rPr>
                <a:t>Qualitative</a:t>
              </a:r>
            </a:p>
          </p:txBody>
        </p:sp>
        <p:sp>
          <p:nvSpPr>
            <p:cNvPr id="17" name="TextBox 16">
              <a:extLst>
                <a:ext uri="{FF2B5EF4-FFF2-40B4-BE49-F238E27FC236}">
                  <a16:creationId xmlns:a16="http://schemas.microsoft.com/office/drawing/2014/main" id="{CB06E594-14E8-4349-A3B2-51B1C83AB8C8}"/>
                </a:ext>
              </a:extLst>
            </p:cNvPr>
            <p:cNvSpPr txBox="1"/>
            <p:nvPr/>
          </p:nvSpPr>
          <p:spPr>
            <a:xfrm>
              <a:off x="3873334" y="6353803"/>
              <a:ext cx="1127936" cy="307777"/>
            </a:xfrm>
            <a:prstGeom prst="rect">
              <a:avLst/>
            </a:prstGeom>
            <a:noFill/>
            <a:ln>
              <a:noFill/>
            </a:ln>
          </p:spPr>
          <p:txBody>
            <a:bodyPr wrap="none" rtlCol="0">
              <a:spAutoFit/>
            </a:bodyPr>
            <a:lstStyle/>
            <a:p>
              <a:pPr algn="ctr"/>
              <a:r>
                <a:rPr lang="en-SG" sz="1400" b="0" dirty="0">
                  <a:ln>
                    <a:noFill/>
                  </a:ln>
                  <a:latin typeface="+mn-lt"/>
                  <a:cs typeface="Segoe UI Semibold" panose="020B0702040204020203" pitchFamily="34" charset="0"/>
                </a:rPr>
                <a:t>Quantitative</a:t>
              </a:r>
              <a:endParaRPr lang="en-SG" sz="1400" b="0" dirty="0">
                <a:ln>
                  <a:noFill/>
                </a:ln>
                <a:cs typeface="Segoe UI Semibold" panose="020B0702040204020203" pitchFamily="34" charset="0"/>
              </a:endParaRPr>
            </a:p>
          </p:txBody>
        </p:sp>
        <p:sp>
          <p:nvSpPr>
            <p:cNvPr id="18" name="TextBox 17">
              <a:extLst>
                <a:ext uri="{FF2B5EF4-FFF2-40B4-BE49-F238E27FC236}">
                  <a16:creationId xmlns:a16="http://schemas.microsoft.com/office/drawing/2014/main" id="{E642D2CC-CF26-46EF-A352-43F1F7A7DE0E}"/>
                </a:ext>
              </a:extLst>
            </p:cNvPr>
            <p:cNvSpPr txBox="1"/>
            <p:nvPr/>
          </p:nvSpPr>
          <p:spPr>
            <a:xfrm>
              <a:off x="5612553" y="6353803"/>
              <a:ext cx="1034257" cy="307777"/>
            </a:xfrm>
            <a:prstGeom prst="rect">
              <a:avLst/>
            </a:prstGeom>
            <a:noFill/>
          </p:spPr>
          <p:txBody>
            <a:bodyPr wrap="none" rtlCol="0">
              <a:spAutoFit/>
            </a:bodyPr>
            <a:lstStyle/>
            <a:p>
              <a:pPr algn="ctr"/>
              <a:r>
                <a:rPr lang="en-SG" sz="1400" dirty="0"/>
                <a:t>Conclusion</a:t>
              </a:r>
            </a:p>
          </p:txBody>
        </p:sp>
        <p:cxnSp>
          <p:nvCxnSpPr>
            <p:cNvPr id="19" name="Straight Connector 18">
              <a:extLst>
                <a:ext uri="{FF2B5EF4-FFF2-40B4-BE49-F238E27FC236}">
                  <a16:creationId xmlns:a16="http://schemas.microsoft.com/office/drawing/2014/main" id="{3C5A11E0-5486-4291-BAFC-4703AFFBA72B}"/>
                </a:ext>
              </a:extLst>
            </p:cNvPr>
            <p:cNvCxnSpPr>
              <a:cxnSpLocks/>
            </p:cNvCxnSpPr>
            <p:nvPr/>
          </p:nvCxnSpPr>
          <p:spPr>
            <a:xfrm flipV="1">
              <a:off x="164165" y="6695222"/>
              <a:ext cx="1624295" cy="2"/>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C038DE49-FC64-4960-AFBE-A134066B0299}"/>
                </a:ext>
              </a:extLst>
            </p:cNvPr>
            <p:cNvSpPr txBox="1"/>
            <p:nvPr/>
          </p:nvSpPr>
          <p:spPr>
            <a:xfrm>
              <a:off x="375554" y="6353806"/>
              <a:ext cx="1196161" cy="307777"/>
            </a:xfrm>
            <a:prstGeom prst="rect">
              <a:avLst/>
            </a:prstGeom>
            <a:noFill/>
          </p:spPr>
          <p:txBody>
            <a:bodyPr wrap="none" rtlCol="0">
              <a:spAutoFit/>
            </a:bodyPr>
            <a:lstStyle/>
            <a:p>
              <a:pPr algn="ctr"/>
              <a:r>
                <a:rPr lang="en-SG" sz="1400" dirty="0">
                  <a:solidFill>
                    <a:srgbClr val="C00000"/>
                  </a:solidFill>
                  <a:latin typeface="Segoe UI Semibold" panose="020B0702040204020203" pitchFamily="34" charset="0"/>
                  <a:cs typeface="Segoe UI Semibold" panose="020B0702040204020203" pitchFamily="34" charset="0"/>
                </a:rPr>
                <a:t>Introduction</a:t>
              </a:r>
            </a:p>
          </p:txBody>
        </p:sp>
        <p:cxnSp>
          <p:nvCxnSpPr>
            <p:cNvPr id="21" name="Straight Connector 20">
              <a:extLst>
                <a:ext uri="{FF2B5EF4-FFF2-40B4-BE49-F238E27FC236}">
                  <a16:creationId xmlns:a16="http://schemas.microsoft.com/office/drawing/2014/main" id="{0B173E45-F167-485F-A5F6-AE1D1B0940DF}"/>
                </a:ext>
              </a:extLst>
            </p:cNvPr>
            <p:cNvCxnSpPr>
              <a:cxnSpLocks/>
            </p:cNvCxnSpPr>
            <p:nvPr/>
          </p:nvCxnSpPr>
          <p:spPr>
            <a:xfrm flipV="1">
              <a:off x="1880544" y="6695220"/>
              <a:ext cx="1624295" cy="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2D103EE8-4103-4552-9545-15389E7BA077}"/>
                </a:ext>
              </a:extLst>
            </p:cNvPr>
            <p:cNvCxnSpPr>
              <a:cxnSpLocks/>
            </p:cNvCxnSpPr>
            <p:nvPr/>
          </p:nvCxnSpPr>
          <p:spPr>
            <a:xfrm flipV="1">
              <a:off x="3596923" y="6698270"/>
              <a:ext cx="1624295" cy="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A421A564-AF8E-4A82-B1BF-AC07D1BFBC26}"/>
                </a:ext>
              </a:extLst>
            </p:cNvPr>
            <p:cNvCxnSpPr>
              <a:cxnSpLocks/>
            </p:cNvCxnSpPr>
            <p:nvPr/>
          </p:nvCxnSpPr>
          <p:spPr>
            <a:xfrm flipV="1">
              <a:off x="5317535" y="6695218"/>
              <a:ext cx="1624295" cy="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4" name="TextBox 43"/>
          <p:cNvSpPr txBox="1"/>
          <p:nvPr/>
        </p:nvSpPr>
        <p:spPr>
          <a:xfrm>
            <a:off x="3879913" y="1516940"/>
            <a:ext cx="1384174" cy="369332"/>
          </a:xfrm>
          <a:prstGeom prst="rect">
            <a:avLst/>
          </a:prstGeom>
          <a:noFill/>
          <a:ln w="38100">
            <a:noFill/>
          </a:ln>
        </p:spPr>
        <p:txBody>
          <a:bodyPr wrap="square" rtlCol="0">
            <a:spAutoFit/>
          </a:bodyPr>
          <a:lstStyle/>
          <a:p>
            <a:pPr algn="ctr"/>
            <a:r>
              <a:rPr lang="en-US" i="1" dirty="0"/>
              <a:t>Side View</a:t>
            </a:r>
          </a:p>
        </p:txBody>
      </p:sp>
      <p:sp>
        <p:nvSpPr>
          <p:cNvPr id="25" name="TextBox 24"/>
          <p:cNvSpPr txBox="1"/>
          <p:nvPr/>
        </p:nvSpPr>
        <p:spPr>
          <a:xfrm>
            <a:off x="815830" y="3832493"/>
            <a:ext cx="873957" cy="338554"/>
          </a:xfrm>
          <a:prstGeom prst="rect">
            <a:avLst/>
          </a:prstGeom>
          <a:solidFill>
            <a:srgbClr val="FFC524">
              <a:alpha val="73000"/>
            </a:srgbClr>
          </a:solidFill>
          <a:ln w="38100">
            <a:solidFill>
              <a:schemeClr val="tx1"/>
            </a:solidFill>
          </a:ln>
        </p:spPr>
        <p:txBody>
          <a:bodyPr wrap="none" rtlCol="0">
            <a:spAutoFit/>
          </a:bodyPr>
          <a:lstStyle/>
          <a:p>
            <a:r>
              <a:rPr lang="en-US" sz="1600" i="1" dirty="0"/>
              <a:t>Camera</a:t>
            </a:r>
            <a:endParaRPr lang="en-US" sz="1400" i="1" dirty="0"/>
          </a:p>
        </p:txBody>
      </p:sp>
      <p:sp>
        <p:nvSpPr>
          <p:cNvPr id="26" name="TextBox 25"/>
          <p:cNvSpPr txBox="1"/>
          <p:nvPr/>
        </p:nvSpPr>
        <p:spPr>
          <a:xfrm>
            <a:off x="815829" y="2783213"/>
            <a:ext cx="873957" cy="369332"/>
          </a:xfrm>
          <a:prstGeom prst="rect">
            <a:avLst/>
          </a:prstGeom>
          <a:solidFill>
            <a:srgbClr val="FFC524">
              <a:alpha val="73000"/>
            </a:srgbClr>
          </a:solidFill>
          <a:ln w="38100">
            <a:solidFill>
              <a:schemeClr val="tx1"/>
            </a:solidFill>
          </a:ln>
        </p:spPr>
        <p:txBody>
          <a:bodyPr wrap="square" rtlCol="0">
            <a:spAutoFit/>
          </a:bodyPr>
          <a:lstStyle/>
          <a:p>
            <a:pPr algn="ctr"/>
            <a:r>
              <a:rPr lang="en-US" i="1" dirty="0"/>
              <a:t>Laser </a:t>
            </a:r>
          </a:p>
        </p:txBody>
      </p:sp>
      <p:cxnSp>
        <p:nvCxnSpPr>
          <p:cNvPr id="7" name="Straight Arrow Connector 6"/>
          <p:cNvCxnSpPr>
            <a:stCxn id="6" idx="3"/>
            <a:endCxn id="26" idx="3"/>
          </p:cNvCxnSpPr>
          <p:nvPr/>
        </p:nvCxnSpPr>
        <p:spPr>
          <a:xfrm flipH="1" flipV="1">
            <a:off x="1689786" y="2967879"/>
            <a:ext cx="873992" cy="225920"/>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6" name="Rectangle 5"/>
          <p:cNvSpPr/>
          <p:nvPr/>
        </p:nvSpPr>
        <p:spPr>
          <a:xfrm rot="12331629">
            <a:off x="2521239" y="3323641"/>
            <a:ext cx="871527" cy="115890"/>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1892916" y="3652838"/>
            <a:ext cx="1482283" cy="709984"/>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p:cNvSpPr txBox="1"/>
          <p:nvPr/>
        </p:nvSpPr>
        <p:spPr>
          <a:xfrm>
            <a:off x="3220089" y="4683196"/>
            <a:ext cx="948593" cy="369332"/>
          </a:xfrm>
          <a:prstGeom prst="rect">
            <a:avLst/>
          </a:prstGeom>
          <a:solidFill>
            <a:srgbClr val="FFC524">
              <a:alpha val="73000"/>
            </a:srgbClr>
          </a:solidFill>
          <a:ln w="38100">
            <a:solidFill>
              <a:schemeClr val="tx1"/>
            </a:solidFill>
          </a:ln>
        </p:spPr>
        <p:txBody>
          <a:bodyPr wrap="none" rtlCol="0">
            <a:spAutoFit/>
          </a:bodyPr>
          <a:lstStyle/>
          <a:p>
            <a:r>
              <a:rPr lang="en-US" i="1" dirty="0"/>
              <a:t>Carriers</a:t>
            </a:r>
            <a:endParaRPr lang="en-US" sz="1400" i="1" dirty="0"/>
          </a:p>
        </p:txBody>
      </p:sp>
      <p:cxnSp>
        <p:nvCxnSpPr>
          <p:cNvPr id="50" name="Straight Arrow Connector 49"/>
          <p:cNvCxnSpPr>
            <a:stCxn id="29" idx="1"/>
            <a:endCxn id="25" idx="3"/>
          </p:cNvCxnSpPr>
          <p:nvPr/>
        </p:nvCxnSpPr>
        <p:spPr>
          <a:xfrm flipH="1" flipV="1">
            <a:off x="1689787" y="4001770"/>
            <a:ext cx="203129" cy="6060"/>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a:endCxn id="35" idx="1"/>
          </p:cNvCxnSpPr>
          <p:nvPr/>
        </p:nvCxnSpPr>
        <p:spPr>
          <a:xfrm>
            <a:off x="2563778" y="4683196"/>
            <a:ext cx="656311" cy="184666"/>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a:endCxn id="35" idx="1"/>
          </p:cNvCxnSpPr>
          <p:nvPr/>
        </p:nvCxnSpPr>
        <p:spPr>
          <a:xfrm flipV="1">
            <a:off x="2164080" y="4867862"/>
            <a:ext cx="1056009" cy="71983"/>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a:endCxn id="35" idx="3"/>
          </p:cNvCxnSpPr>
          <p:nvPr/>
        </p:nvCxnSpPr>
        <p:spPr>
          <a:xfrm flipH="1">
            <a:off x="4168682" y="4837084"/>
            <a:ext cx="403318" cy="30778"/>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p:nvPr/>
        </p:nvCxnSpPr>
        <p:spPr>
          <a:xfrm flipH="1">
            <a:off x="5390877" y="5292070"/>
            <a:ext cx="981199" cy="293797"/>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67" name="TextBox 66"/>
          <p:cNvSpPr txBox="1"/>
          <p:nvPr/>
        </p:nvSpPr>
        <p:spPr>
          <a:xfrm>
            <a:off x="3650551" y="5382469"/>
            <a:ext cx="1736373" cy="369332"/>
          </a:xfrm>
          <a:prstGeom prst="rect">
            <a:avLst/>
          </a:prstGeom>
          <a:solidFill>
            <a:srgbClr val="FFC524">
              <a:alpha val="73000"/>
            </a:srgbClr>
          </a:solidFill>
          <a:ln w="38100">
            <a:solidFill>
              <a:schemeClr val="tx1"/>
            </a:solidFill>
          </a:ln>
        </p:spPr>
        <p:txBody>
          <a:bodyPr wrap="none" rtlCol="0">
            <a:spAutoFit/>
          </a:bodyPr>
          <a:lstStyle/>
          <a:p>
            <a:r>
              <a:rPr lang="en-US" i="1" dirty="0"/>
              <a:t>Optical Benches</a:t>
            </a:r>
          </a:p>
        </p:txBody>
      </p:sp>
      <p:cxnSp>
        <p:nvCxnSpPr>
          <p:cNvPr id="69" name="Straight Arrow Connector 68"/>
          <p:cNvCxnSpPr>
            <a:endCxn id="67" idx="1"/>
          </p:cNvCxnSpPr>
          <p:nvPr/>
        </p:nvCxnSpPr>
        <p:spPr>
          <a:xfrm>
            <a:off x="2339340" y="5414107"/>
            <a:ext cx="1311211" cy="153028"/>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78" name="TextBox 77"/>
          <p:cNvSpPr txBox="1"/>
          <p:nvPr/>
        </p:nvSpPr>
        <p:spPr>
          <a:xfrm>
            <a:off x="7565531" y="3986381"/>
            <a:ext cx="949819" cy="646331"/>
          </a:xfrm>
          <a:prstGeom prst="rect">
            <a:avLst/>
          </a:prstGeom>
          <a:solidFill>
            <a:srgbClr val="FFC524">
              <a:alpha val="73000"/>
            </a:srgbClr>
          </a:solidFill>
          <a:ln w="38100">
            <a:solidFill>
              <a:schemeClr val="tx1"/>
            </a:solidFill>
          </a:ln>
        </p:spPr>
        <p:txBody>
          <a:bodyPr wrap="square" rtlCol="0">
            <a:spAutoFit/>
          </a:bodyPr>
          <a:lstStyle/>
          <a:p>
            <a:r>
              <a:rPr lang="en-US" i="1" dirty="0"/>
              <a:t>Dark Surface</a:t>
            </a:r>
          </a:p>
        </p:txBody>
      </p:sp>
      <p:sp>
        <p:nvSpPr>
          <p:cNvPr id="79" name="Rectangle 78"/>
          <p:cNvSpPr/>
          <p:nvPr/>
        </p:nvSpPr>
        <p:spPr>
          <a:xfrm>
            <a:off x="4419600" y="3832493"/>
            <a:ext cx="381000" cy="628923"/>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0" name="Straight Arrow Connector 79"/>
          <p:cNvCxnSpPr>
            <a:stCxn id="79" idx="3"/>
            <a:endCxn id="78" idx="1"/>
          </p:cNvCxnSpPr>
          <p:nvPr/>
        </p:nvCxnSpPr>
        <p:spPr>
          <a:xfrm>
            <a:off x="4800600" y="4146955"/>
            <a:ext cx="2764931" cy="162592"/>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05644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right)">
                                      <p:cBhvr>
                                        <p:cTn id="7" dur="500"/>
                                        <p:tgtEl>
                                          <p:spTgt spid="6"/>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right)">
                                      <p:cBhvr>
                                        <p:cTn id="11" dur="500"/>
                                        <p:tgtEl>
                                          <p:spTgt spid="7"/>
                                        </p:tgtEl>
                                      </p:cBhvr>
                                    </p:animEffect>
                                  </p:childTnLst>
                                </p:cTn>
                              </p:par>
                            </p:childTnLst>
                          </p:cTn>
                        </p:par>
                        <p:par>
                          <p:cTn id="12" fill="hold">
                            <p:stCondLst>
                              <p:cond delay="1000"/>
                            </p:stCondLst>
                            <p:childTnLst>
                              <p:par>
                                <p:cTn id="13" presetID="22" presetClass="entr" presetSubtype="2" fill="hold" grpId="0" nodeType="afterEffect">
                                  <p:stCondLst>
                                    <p:cond delay="0"/>
                                  </p:stCondLst>
                                  <p:childTnLst>
                                    <p:set>
                                      <p:cBhvr>
                                        <p:cTn id="14" dur="1" fill="hold">
                                          <p:stCondLst>
                                            <p:cond delay="0"/>
                                          </p:stCondLst>
                                        </p:cTn>
                                        <p:tgtEl>
                                          <p:spTgt spid="26"/>
                                        </p:tgtEl>
                                        <p:attrNameLst>
                                          <p:attrName>style.visibility</p:attrName>
                                        </p:attrNameLst>
                                      </p:cBhvr>
                                      <p:to>
                                        <p:strVal val="visible"/>
                                      </p:to>
                                    </p:set>
                                    <p:animEffect transition="in" filter="wipe(right)">
                                      <p:cBhvr>
                                        <p:cTn id="15" dur="500"/>
                                        <p:tgtEl>
                                          <p:spTgt spid="26"/>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2" fill="hold" grpId="0" nodeType="clickEffect">
                                  <p:stCondLst>
                                    <p:cond delay="0"/>
                                  </p:stCondLst>
                                  <p:childTnLst>
                                    <p:set>
                                      <p:cBhvr>
                                        <p:cTn id="19" dur="1" fill="hold">
                                          <p:stCondLst>
                                            <p:cond delay="0"/>
                                          </p:stCondLst>
                                        </p:cTn>
                                        <p:tgtEl>
                                          <p:spTgt spid="29"/>
                                        </p:tgtEl>
                                        <p:attrNameLst>
                                          <p:attrName>style.visibility</p:attrName>
                                        </p:attrNameLst>
                                      </p:cBhvr>
                                      <p:to>
                                        <p:strVal val="visible"/>
                                      </p:to>
                                    </p:set>
                                    <p:animEffect transition="in" filter="wipe(right)">
                                      <p:cBhvr>
                                        <p:cTn id="20" dur="500"/>
                                        <p:tgtEl>
                                          <p:spTgt spid="29"/>
                                        </p:tgtEl>
                                      </p:cBhvr>
                                    </p:animEffect>
                                  </p:childTnLst>
                                </p:cTn>
                              </p:par>
                            </p:childTnLst>
                          </p:cTn>
                        </p:par>
                        <p:par>
                          <p:cTn id="21" fill="hold">
                            <p:stCondLst>
                              <p:cond delay="500"/>
                            </p:stCondLst>
                            <p:childTnLst>
                              <p:par>
                                <p:cTn id="22" presetID="22" presetClass="entr" presetSubtype="2" fill="hold" nodeType="afterEffect">
                                  <p:stCondLst>
                                    <p:cond delay="0"/>
                                  </p:stCondLst>
                                  <p:childTnLst>
                                    <p:set>
                                      <p:cBhvr>
                                        <p:cTn id="23" dur="1" fill="hold">
                                          <p:stCondLst>
                                            <p:cond delay="0"/>
                                          </p:stCondLst>
                                        </p:cTn>
                                        <p:tgtEl>
                                          <p:spTgt spid="50"/>
                                        </p:tgtEl>
                                        <p:attrNameLst>
                                          <p:attrName>style.visibility</p:attrName>
                                        </p:attrNameLst>
                                      </p:cBhvr>
                                      <p:to>
                                        <p:strVal val="visible"/>
                                      </p:to>
                                    </p:set>
                                    <p:animEffect transition="in" filter="wipe(right)">
                                      <p:cBhvr>
                                        <p:cTn id="24" dur="500"/>
                                        <p:tgtEl>
                                          <p:spTgt spid="50"/>
                                        </p:tgtEl>
                                      </p:cBhvr>
                                    </p:animEffect>
                                  </p:childTnLst>
                                </p:cTn>
                              </p:par>
                            </p:childTnLst>
                          </p:cTn>
                        </p:par>
                        <p:par>
                          <p:cTn id="25" fill="hold">
                            <p:stCondLst>
                              <p:cond delay="1000"/>
                            </p:stCondLst>
                            <p:childTnLst>
                              <p:par>
                                <p:cTn id="26" presetID="22" presetClass="entr" presetSubtype="2" fill="hold" grpId="0" nodeType="afterEffect">
                                  <p:stCondLst>
                                    <p:cond delay="0"/>
                                  </p:stCondLst>
                                  <p:childTnLst>
                                    <p:set>
                                      <p:cBhvr>
                                        <p:cTn id="27" dur="1" fill="hold">
                                          <p:stCondLst>
                                            <p:cond delay="0"/>
                                          </p:stCondLst>
                                        </p:cTn>
                                        <p:tgtEl>
                                          <p:spTgt spid="25"/>
                                        </p:tgtEl>
                                        <p:attrNameLst>
                                          <p:attrName>style.visibility</p:attrName>
                                        </p:attrNameLst>
                                      </p:cBhvr>
                                      <p:to>
                                        <p:strVal val="visible"/>
                                      </p:to>
                                    </p:set>
                                    <p:animEffect transition="in" filter="wipe(right)">
                                      <p:cBhvr>
                                        <p:cTn id="28" dur="500"/>
                                        <p:tgtEl>
                                          <p:spTgt spid="25"/>
                                        </p:tgtEl>
                                      </p:cBhvr>
                                    </p:animEffect>
                                  </p:childTnLst>
                                </p:cTn>
                              </p:par>
                            </p:childTnLst>
                          </p:cTn>
                        </p:par>
                        <p:par>
                          <p:cTn id="29" fill="hold">
                            <p:stCondLst>
                              <p:cond delay="1500"/>
                            </p:stCondLst>
                            <p:childTnLst>
                              <p:par>
                                <p:cTn id="30" presetID="22" presetClass="entr" presetSubtype="8" fill="hold" grpId="0" nodeType="afterEffect">
                                  <p:stCondLst>
                                    <p:cond delay="0"/>
                                  </p:stCondLst>
                                  <p:childTnLst>
                                    <p:set>
                                      <p:cBhvr>
                                        <p:cTn id="31" dur="1" fill="hold">
                                          <p:stCondLst>
                                            <p:cond delay="0"/>
                                          </p:stCondLst>
                                        </p:cTn>
                                        <p:tgtEl>
                                          <p:spTgt spid="79"/>
                                        </p:tgtEl>
                                        <p:attrNameLst>
                                          <p:attrName>style.visibility</p:attrName>
                                        </p:attrNameLst>
                                      </p:cBhvr>
                                      <p:to>
                                        <p:strVal val="visible"/>
                                      </p:to>
                                    </p:set>
                                    <p:animEffect transition="in" filter="wipe(left)">
                                      <p:cBhvr>
                                        <p:cTn id="32" dur="500"/>
                                        <p:tgtEl>
                                          <p:spTgt spid="79"/>
                                        </p:tgtEl>
                                      </p:cBhvr>
                                    </p:animEffect>
                                  </p:childTnLst>
                                </p:cTn>
                              </p:par>
                            </p:childTnLst>
                          </p:cTn>
                        </p:par>
                        <p:par>
                          <p:cTn id="33" fill="hold">
                            <p:stCondLst>
                              <p:cond delay="2000"/>
                            </p:stCondLst>
                            <p:childTnLst>
                              <p:par>
                                <p:cTn id="34" presetID="22" presetClass="entr" presetSubtype="8" fill="hold" nodeType="afterEffect">
                                  <p:stCondLst>
                                    <p:cond delay="0"/>
                                  </p:stCondLst>
                                  <p:childTnLst>
                                    <p:set>
                                      <p:cBhvr>
                                        <p:cTn id="35" dur="1" fill="hold">
                                          <p:stCondLst>
                                            <p:cond delay="0"/>
                                          </p:stCondLst>
                                        </p:cTn>
                                        <p:tgtEl>
                                          <p:spTgt spid="80"/>
                                        </p:tgtEl>
                                        <p:attrNameLst>
                                          <p:attrName>style.visibility</p:attrName>
                                        </p:attrNameLst>
                                      </p:cBhvr>
                                      <p:to>
                                        <p:strVal val="visible"/>
                                      </p:to>
                                    </p:set>
                                    <p:animEffect transition="in" filter="wipe(left)">
                                      <p:cBhvr>
                                        <p:cTn id="36" dur="500"/>
                                        <p:tgtEl>
                                          <p:spTgt spid="80"/>
                                        </p:tgtEl>
                                      </p:cBhvr>
                                    </p:animEffect>
                                  </p:childTnLst>
                                </p:cTn>
                              </p:par>
                            </p:childTnLst>
                          </p:cTn>
                        </p:par>
                        <p:par>
                          <p:cTn id="37" fill="hold">
                            <p:stCondLst>
                              <p:cond delay="2500"/>
                            </p:stCondLst>
                            <p:childTnLst>
                              <p:par>
                                <p:cTn id="38" presetID="22" presetClass="entr" presetSubtype="8" fill="hold" grpId="0" nodeType="afterEffect">
                                  <p:stCondLst>
                                    <p:cond delay="0"/>
                                  </p:stCondLst>
                                  <p:childTnLst>
                                    <p:set>
                                      <p:cBhvr>
                                        <p:cTn id="39" dur="1" fill="hold">
                                          <p:stCondLst>
                                            <p:cond delay="0"/>
                                          </p:stCondLst>
                                        </p:cTn>
                                        <p:tgtEl>
                                          <p:spTgt spid="78"/>
                                        </p:tgtEl>
                                        <p:attrNameLst>
                                          <p:attrName>style.visibility</p:attrName>
                                        </p:attrNameLst>
                                      </p:cBhvr>
                                      <p:to>
                                        <p:strVal val="visible"/>
                                      </p:to>
                                    </p:set>
                                    <p:animEffect transition="in" filter="wipe(left)">
                                      <p:cBhvr>
                                        <p:cTn id="40" dur="500"/>
                                        <p:tgtEl>
                                          <p:spTgt spid="78"/>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nodeType="clickEffect">
                                  <p:stCondLst>
                                    <p:cond delay="0"/>
                                  </p:stCondLst>
                                  <p:childTnLst>
                                    <p:set>
                                      <p:cBhvr>
                                        <p:cTn id="44" dur="1" fill="hold">
                                          <p:stCondLst>
                                            <p:cond delay="0"/>
                                          </p:stCondLst>
                                        </p:cTn>
                                        <p:tgtEl>
                                          <p:spTgt spid="59"/>
                                        </p:tgtEl>
                                        <p:attrNameLst>
                                          <p:attrName>style.visibility</p:attrName>
                                        </p:attrNameLst>
                                      </p:cBhvr>
                                      <p:to>
                                        <p:strVal val="visible"/>
                                      </p:to>
                                    </p:set>
                                    <p:animEffect transition="in" filter="wipe(left)">
                                      <p:cBhvr>
                                        <p:cTn id="45" dur="500"/>
                                        <p:tgtEl>
                                          <p:spTgt spid="59"/>
                                        </p:tgtEl>
                                      </p:cBhvr>
                                    </p:animEffect>
                                  </p:childTnLst>
                                </p:cTn>
                              </p:par>
                              <p:par>
                                <p:cTn id="46" presetID="22" presetClass="entr" presetSubtype="8" fill="hold" nodeType="withEffect">
                                  <p:stCondLst>
                                    <p:cond delay="0"/>
                                  </p:stCondLst>
                                  <p:childTnLst>
                                    <p:set>
                                      <p:cBhvr>
                                        <p:cTn id="47" dur="1" fill="hold">
                                          <p:stCondLst>
                                            <p:cond delay="0"/>
                                          </p:stCondLst>
                                        </p:cTn>
                                        <p:tgtEl>
                                          <p:spTgt spid="56"/>
                                        </p:tgtEl>
                                        <p:attrNameLst>
                                          <p:attrName>style.visibility</p:attrName>
                                        </p:attrNameLst>
                                      </p:cBhvr>
                                      <p:to>
                                        <p:strVal val="visible"/>
                                      </p:to>
                                    </p:set>
                                    <p:animEffect transition="in" filter="wipe(left)">
                                      <p:cBhvr>
                                        <p:cTn id="48" dur="500"/>
                                        <p:tgtEl>
                                          <p:spTgt spid="56"/>
                                        </p:tgtEl>
                                      </p:cBhvr>
                                    </p:animEffect>
                                  </p:childTnLst>
                                </p:cTn>
                              </p:par>
                              <p:par>
                                <p:cTn id="49" presetID="22" presetClass="entr" presetSubtype="2" fill="hold" nodeType="withEffect">
                                  <p:stCondLst>
                                    <p:cond delay="0"/>
                                  </p:stCondLst>
                                  <p:childTnLst>
                                    <p:set>
                                      <p:cBhvr>
                                        <p:cTn id="50" dur="1" fill="hold">
                                          <p:stCondLst>
                                            <p:cond delay="0"/>
                                          </p:stCondLst>
                                        </p:cTn>
                                        <p:tgtEl>
                                          <p:spTgt spid="64"/>
                                        </p:tgtEl>
                                        <p:attrNameLst>
                                          <p:attrName>style.visibility</p:attrName>
                                        </p:attrNameLst>
                                      </p:cBhvr>
                                      <p:to>
                                        <p:strVal val="visible"/>
                                      </p:to>
                                    </p:set>
                                    <p:animEffect transition="in" filter="wipe(right)">
                                      <p:cBhvr>
                                        <p:cTn id="51" dur="500"/>
                                        <p:tgtEl>
                                          <p:spTgt spid="64"/>
                                        </p:tgtEl>
                                      </p:cBhvr>
                                    </p:animEffect>
                                  </p:childTnLst>
                                </p:cTn>
                              </p:par>
                            </p:childTnLst>
                          </p:cTn>
                        </p:par>
                        <p:par>
                          <p:cTn id="52" fill="hold">
                            <p:stCondLst>
                              <p:cond delay="500"/>
                            </p:stCondLst>
                            <p:childTnLst>
                              <p:par>
                                <p:cTn id="53" presetID="22" presetClass="entr" presetSubtype="8" fill="hold" grpId="0" nodeType="afterEffect">
                                  <p:stCondLst>
                                    <p:cond delay="0"/>
                                  </p:stCondLst>
                                  <p:childTnLst>
                                    <p:set>
                                      <p:cBhvr>
                                        <p:cTn id="54" dur="1" fill="hold">
                                          <p:stCondLst>
                                            <p:cond delay="0"/>
                                          </p:stCondLst>
                                        </p:cTn>
                                        <p:tgtEl>
                                          <p:spTgt spid="35"/>
                                        </p:tgtEl>
                                        <p:attrNameLst>
                                          <p:attrName>style.visibility</p:attrName>
                                        </p:attrNameLst>
                                      </p:cBhvr>
                                      <p:to>
                                        <p:strVal val="visible"/>
                                      </p:to>
                                    </p:set>
                                    <p:animEffect transition="in" filter="wipe(left)">
                                      <p:cBhvr>
                                        <p:cTn id="55" dur="500"/>
                                        <p:tgtEl>
                                          <p:spTgt spid="35"/>
                                        </p:tgtEl>
                                      </p:cBhvr>
                                    </p:animEffect>
                                  </p:childTnLst>
                                </p:cTn>
                              </p:par>
                            </p:childTnLst>
                          </p:cTn>
                        </p:par>
                        <p:par>
                          <p:cTn id="56" fill="hold">
                            <p:stCondLst>
                              <p:cond delay="1000"/>
                            </p:stCondLst>
                            <p:childTnLst>
                              <p:par>
                                <p:cTn id="57" presetID="22" presetClass="entr" presetSubtype="8" fill="hold" nodeType="afterEffect">
                                  <p:stCondLst>
                                    <p:cond delay="0"/>
                                  </p:stCondLst>
                                  <p:childTnLst>
                                    <p:set>
                                      <p:cBhvr>
                                        <p:cTn id="58" dur="1" fill="hold">
                                          <p:stCondLst>
                                            <p:cond delay="0"/>
                                          </p:stCondLst>
                                        </p:cTn>
                                        <p:tgtEl>
                                          <p:spTgt spid="69"/>
                                        </p:tgtEl>
                                        <p:attrNameLst>
                                          <p:attrName>style.visibility</p:attrName>
                                        </p:attrNameLst>
                                      </p:cBhvr>
                                      <p:to>
                                        <p:strVal val="visible"/>
                                      </p:to>
                                    </p:set>
                                    <p:animEffect transition="in" filter="wipe(left)">
                                      <p:cBhvr>
                                        <p:cTn id="59" dur="500"/>
                                        <p:tgtEl>
                                          <p:spTgt spid="69"/>
                                        </p:tgtEl>
                                      </p:cBhvr>
                                    </p:animEffect>
                                  </p:childTnLst>
                                </p:cTn>
                              </p:par>
                              <p:par>
                                <p:cTn id="60" presetID="22" presetClass="entr" presetSubtype="2" fill="hold" nodeType="withEffect">
                                  <p:stCondLst>
                                    <p:cond delay="0"/>
                                  </p:stCondLst>
                                  <p:childTnLst>
                                    <p:set>
                                      <p:cBhvr>
                                        <p:cTn id="61" dur="1" fill="hold">
                                          <p:stCondLst>
                                            <p:cond delay="0"/>
                                          </p:stCondLst>
                                        </p:cTn>
                                        <p:tgtEl>
                                          <p:spTgt spid="68"/>
                                        </p:tgtEl>
                                        <p:attrNameLst>
                                          <p:attrName>style.visibility</p:attrName>
                                        </p:attrNameLst>
                                      </p:cBhvr>
                                      <p:to>
                                        <p:strVal val="visible"/>
                                      </p:to>
                                    </p:set>
                                    <p:animEffect transition="in" filter="wipe(right)">
                                      <p:cBhvr>
                                        <p:cTn id="62" dur="500"/>
                                        <p:tgtEl>
                                          <p:spTgt spid="68"/>
                                        </p:tgtEl>
                                      </p:cBhvr>
                                    </p:animEffect>
                                  </p:childTnLst>
                                </p:cTn>
                              </p:par>
                            </p:childTnLst>
                          </p:cTn>
                        </p:par>
                        <p:par>
                          <p:cTn id="63" fill="hold">
                            <p:stCondLst>
                              <p:cond delay="1500"/>
                            </p:stCondLst>
                            <p:childTnLst>
                              <p:par>
                                <p:cTn id="64" presetID="22" presetClass="entr" presetSubtype="8" fill="hold" grpId="0" nodeType="afterEffect">
                                  <p:stCondLst>
                                    <p:cond delay="0"/>
                                  </p:stCondLst>
                                  <p:childTnLst>
                                    <p:set>
                                      <p:cBhvr>
                                        <p:cTn id="65" dur="1" fill="hold">
                                          <p:stCondLst>
                                            <p:cond delay="0"/>
                                          </p:stCondLst>
                                        </p:cTn>
                                        <p:tgtEl>
                                          <p:spTgt spid="67"/>
                                        </p:tgtEl>
                                        <p:attrNameLst>
                                          <p:attrName>style.visibility</p:attrName>
                                        </p:attrNameLst>
                                      </p:cBhvr>
                                      <p:to>
                                        <p:strVal val="visible"/>
                                      </p:to>
                                    </p:set>
                                    <p:animEffect transition="in" filter="wipe(left)">
                                      <p:cBhvr>
                                        <p:cTn id="66" dur="5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P spid="6" grpId="0" animBg="1"/>
      <p:bldP spid="29" grpId="0" animBg="1"/>
      <p:bldP spid="35" grpId="0" animBg="1"/>
      <p:bldP spid="67" grpId="0" animBg="1"/>
      <p:bldP spid="78" grpId="0" animBg="1"/>
      <p:bldP spid="79" grpId="0" animBg="1"/>
    </p:bldLst>
  </p:timing>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sp>
        <p:nvSpPr>
          <p:cNvPr id="4" name="Footer Placeholder 3"/>
          <p:cNvSpPr>
            <a:spLocks noGrp="1"/>
          </p:cNvSpPr>
          <p:nvPr>
            <p:ph type="ftr" sz="quarter" idx="11"/>
          </p:nvPr>
        </p:nvSpPr>
        <p:spPr/>
        <p:txBody>
          <a:bodyPr/>
          <a:lstStyle/>
          <a:p>
            <a:r>
              <a:rPr lang="en-SG"/>
              <a:t>IYPT 2018</a:t>
            </a:r>
            <a:endParaRPr lang="en-SG" dirty="0"/>
          </a:p>
        </p:txBody>
      </p:sp>
      <p:sp>
        <p:nvSpPr>
          <p:cNvPr id="5" name="Slide Number Placeholder 4"/>
          <p:cNvSpPr>
            <a:spLocks noGrp="1"/>
          </p:cNvSpPr>
          <p:nvPr>
            <p:ph type="sldNum" sz="quarter" idx="4"/>
          </p:nvPr>
        </p:nvSpPr>
        <p:spPr/>
        <p:txBody>
          <a:bodyPr/>
          <a:lstStyle/>
          <a:p>
            <a:fld id="{D524B6CE-5D57-4459-A907-3F1D5BE11E1F}" type="slidenum">
              <a:rPr lang="en-SG" smtClean="0">
                <a:solidFill>
                  <a:prstClr val="black"/>
                </a:solidFill>
              </a:rPr>
              <a:pPr/>
              <a:t>80</a:t>
            </a:fld>
            <a:endParaRPr lang="en-SG" dirty="0">
              <a:solidFill>
                <a:prstClr val="black"/>
              </a:solidFill>
            </a:endParaRPr>
          </a:p>
        </p:txBody>
      </p:sp>
      <p:pic>
        <p:nvPicPr>
          <p:cNvPr id="6" name="Picture 5"/>
          <p:cNvPicPr>
            <a:picLocks noChangeAspect="1"/>
          </p:cNvPicPr>
          <p:nvPr/>
        </p:nvPicPr>
        <p:blipFill>
          <a:blip r:embed="rId2">
            <a:clrChange>
              <a:clrFrom>
                <a:srgbClr val="FFFFFF"/>
              </a:clrFrom>
              <a:clrTo>
                <a:srgbClr val="FFFFFF">
                  <a:alpha val="0"/>
                </a:srgbClr>
              </a:clrTo>
            </a:clrChange>
          </a:blip>
          <a:stretch>
            <a:fillRect/>
          </a:stretch>
        </p:blipFill>
        <p:spPr>
          <a:xfrm>
            <a:off x="2112283" y="2383458"/>
            <a:ext cx="4919434" cy="2512331"/>
          </a:xfrm>
          <a:prstGeom prst="rect">
            <a:avLst/>
          </a:prstGeom>
        </p:spPr>
      </p:pic>
    </p:spTree>
    <p:extLst>
      <p:ext uri="{BB962C8B-B14F-4D97-AF65-F5344CB8AC3E}">
        <p14:creationId xmlns:p14="http://schemas.microsoft.com/office/powerpoint/2010/main" val="241557652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sp>
        <p:nvSpPr>
          <p:cNvPr id="4" name="Footer Placeholder 3"/>
          <p:cNvSpPr>
            <a:spLocks noGrp="1"/>
          </p:cNvSpPr>
          <p:nvPr>
            <p:ph type="ftr" sz="quarter" idx="11"/>
          </p:nvPr>
        </p:nvSpPr>
        <p:spPr/>
        <p:txBody>
          <a:bodyPr/>
          <a:lstStyle/>
          <a:p>
            <a:r>
              <a:rPr lang="en-SG"/>
              <a:t>IYPT 2018</a:t>
            </a:r>
            <a:endParaRPr lang="en-SG" dirty="0"/>
          </a:p>
        </p:txBody>
      </p:sp>
      <p:sp>
        <p:nvSpPr>
          <p:cNvPr id="5" name="Slide Number Placeholder 4"/>
          <p:cNvSpPr>
            <a:spLocks noGrp="1"/>
          </p:cNvSpPr>
          <p:nvPr>
            <p:ph type="sldNum" sz="quarter" idx="4"/>
          </p:nvPr>
        </p:nvSpPr>
        <p:spPr/>
        <p:txBody>
          <a:bodyPr/>
          <a:lstStyle/>
          <a:p>
            <a:fld id="{D524B6CE-5D57-4459-A907-3F1D5BE11E1F}" type="slidenum">
              <a:rPr lang="en-SG" smtClean="0">
                <a:solidFill>
                  <a:prstClr val="black"/>
                </a:solidFill>
              </a:rPr>
              <a:pPr/>
              <a:t>81</a:t>
            </a:fld>
            <a:endParaRPr lang="en-SG" dirty="0">
              <a:solidFill>
                <a:prstClr val="black"/>
              </a:solidFill>
            </a:endParaRPr>
          </a:p>
        </p:txBody>
      </p:sp>
      <p:pic>
        <p:nvPicPr>
          <p:cNvPr id="6" name="Picture 5"/>
          <p:cNvPicPr>
            <a:picLocks noChangeAspect="1"/>
          </p:cNvPicPr>
          <p:nvPr/>
        </p:nvPicPr>
        <p:blipFill>
          <a:blip r:embed="rId2">
            <a:clrChange>
              <a:clrFrom>
                <a:srgbClr val="FFFFFF"/>
              </a:clrFrom>
              <a:clrTo>
                <a:srgbClr val="FFFFFF">
                  <a:alpha val="0"/>
                </a:srgbClr>
              </a:clrTo>
            </a:clrChange>
          </a:blip>
          <a:stretch>
            <a:fillRect/>
          </a:stretch>
        </p:blipFill>
        <p:spPr>
          <a:xfrm>
            <a:off x="1922278" y="649660"/>
            <a:ext cx="4919434" cy="2512331"/>
          </a:xfrm>
          <a:prstGeom prst="rect">
            <a:avLst/>
          </a:prstGeom>
        </p:spPr>
      </p:pic>
      <p:pic>
        <p:nvPicPr>
          <p:cNvPr id="7" name="Picture 6"/>
          <p:cNvPicPr>
            <a:picLocks noChangeAspect="1"/>
          </p:cNvPicPr>
          <p:nvPr/>
        </p:nvPicPr>
        <p:blipFill rotWithShape="1">
          <a:blip r:embed="rId3">
            <a:clrChange>
              <a:clrFrom>
                <a:srgbClr val="FFFFFF"/>
              </a:clrFrom>
              <a:clrTo>
                <a:srgbClr val="FFFFFF">
                  <a:alpha val="0"/>
                </a:srgbClr>
              </a:clrTo>
            </a:clrChange>
          </a:blip>
          <a:srcRect b="92719"/>
          <a:stretch/>
        </p:blipFill>
        <p:spPr>
          <a:xfrm>
            <a:off x="2400795" y="3284736"/>
            <a:ext cx="3962400" cy="313488"/>
          </a:xfrm>
          <a:prstGeom prst="rect">
            <a:avLst/>
          </a:prstGeom>
        </p:spPr>
      </p:pic>
      <p:pic>
        <p:nvPicPr>
          <p:cNvPr id="9" name="Picture 8"/>
          <p:cNvPicPr>
            <a:picLocks noChangeAspect="1"/>
          </p:cNvPicPr>
          <p:nvPr/>
        </p:nvPicPr>
        <p:blipFill rotWithShape="1">
          <a:blip r:embed="rId3">
            <a:clrChange>
              <a:clrFrom>
                <a:srgbClr val="FFFFFF"/>
              </a:clrFrom>
              <a:clrTo>
                <a:srgbClr val="FFFFFF">
                  <a:alpha val="0"/>
                </a:srgbClr>
              </a:clrTo>
            </a:clrChange>
          </a:blip>
          <a:srcRect t="67248"/>
          <a:stretch/>
        </p:blipFill>
        <p:spPr>
          <a:xfrm>
            <a:off x="2400795" y="4450359"/>
            <a:ext cx="3962400" cy="1410086"/>
          </a:xfrm>
          <a:prstGeom prst="rect">
            <a:avLst/>
          </a:prstGeom>
        </p:spPr>
      </p:pic>
      <p:pic>
        <p:nvPicPr>
          <p:cNvPr id="11" name="Picture 10"/>
          <p:cNvPicPr>
            <a:picLocks noChangeAspect="1"/>
          </p:cNvPicPr>
          <p:nvPr/>
        </p:nvPicPr>
        <p:blipFill rotWithShape="1">
          <a:blip r:embed="rId3">
            <a:clrChange>
              <a:clrFrom>
                <a:srgbClr val="FFFFFF"/>
              </a:clrFrom>
              <a:clrTo>
                <a:srgbClr val="FFFFFF">
                  <a:alpha val="0"/>
                </a:srgbClr>
              </a:clrTo>
            </a:clrChange>
          </a:blip>
          <a:srcRect t="30332" b="63600"/>
          <a:stretch/>
        </p:blipFill>
        <p:spPr>
          <a:xfrm>
            <a:off x="2400795" y="3872584"/>
            <a:ext cx="3962400" cy="261257"/>
          </a:xfrm>
          <a:prstGeom prst="rect">
            <a:avLst/>
          </a:prstGeom>
        </p:spPr>
      </p:pic>
    </p:spTree>
    <p:extLst>
      <p:ext uri="{BB962C8B-B14F-4D97-AF65-F5344CB8AC3E}">
        <p14:creationId xmlns:p14="http://schemas.microsoft.com/office/powerpoint/2010/main" val="46759294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cstate="print">
            <a:extLst>
              <a:ext uri="{28A0092B-C50C-407E-A947-70E740481C1C}">
                <a14:useLocalDpi xmlns:a14="http://schemas.microsoft.com/office/drawing/2010/main" val="0"/>
              </a:ext>
            </a:extLst>
          </a:blip>
          <a:srcRect l="5407" t="10104" r="8082" b="15341"/>
          <a:stretch/>
        </p:blipFill>
        <p:spPr>
          <a:xfrm>
            <a:off x="2793648" y="1985325"/>
            <a:ext cx="3556703" cy="4086976"/>
          </a:xfrm>
          <a:prstGeom prst="rect">
            <a:avLst/>
          </a:prstGeom>
        </p:spPr>
      </p:pic>
      <p:sp>
        <p:nvSpPr>
          <p:cNvPr id="2" name="Footer Placeholder 1"/>
          <p:cNvSpPr>
            <a:spLocks noGrp="1"/>
          </p:cNvSpPr>
          <p:nvPr>
            <p:ph type="ftr" sz="quarter" idx="10"/>
          </p:nvPr>
        </p:nvSpPr>
        <p:spPr/>
        <p:txBody>
          <a:bodyPr/>
          <a:lstStyle/>
          <a:p>
            <a:r>
              <a:rPr lang="en-SG" dirty="0"/>
              <a:t>SYPT 2020</a:t>
            </a:r>
          </a:p>
        </p:txBody>
      </p:sp>
      <p:sp>
        <p:nvSpPr>
          <p:cNvPr id="3" name="Slide Number Placeholder 2"/>
          <p:cNvSpPr>
            <a:spLocks noGrp="1"/>
          </p:cNvSpPr>
          <p:nvPr>
            <p:ph type="sldNum" sz="quarter" idx="11"/>
          </p:nvPr>
        </p:nvSpPr>
        <p:spPr/>
        <p:txBody>
          <a:bodyPr/>
          <a:lstStyle/>
          <a:p>
            <a:fld id="{6FB55397-3576-4B12-B4D8-3E370C504D99}" type="slidenum">
              <a:rPr lang="en-SG" smtClean="0"/>
              <a:t>9</a:t>
            </a:fld>
            <a:endParaRPr lang="en-SG"/>
          </a:p>
        </p:txBody>
      </p:sp>
      <p:sp>
        <p:nvSpPr>
          <p:cNvPr id="4" name="Title 3"/>
          <p:cNvSpPr>
            <a:spLocks noGrp="1"/>
          </p:cNvSpPr>
          <p:nvPr>
            <p:ph type="title"/>
          </p:nvPr>
        </p:nvSpPr>
        <p:spPr/>
        <p:txBody>
          <a:bodyPr/>
          <a:lstStyle/>
          <a:p>
            <a:r>
              <a:rPr lang="en-US" dirty="0"/>
              <a:t>Experimental Setup</a:t>
            </a:r>
          </a:p>
        </p:txBody>
      </p:sp>
      <p:grpSp>
        <p:nvGrpSpPr>
          <p:cNvPr id="15" name="Group 14">
            <a:extLst>
              <a:ext uri="{FF2B5EF4-FFF2-40B4-BE49-F238E27FC236}">
                <a16:creationId xmlns:a16="http://schemas.microsoft.com/office/drawing/2014/main" id="{0E3A7137-AA01-4EB1-BD3A-2A487073D941}"/>
              </a:ext>
            </a:extLst>
          </p:cNvPr>
          <p:cNvGrpSpPr/>
          <p:nvPr/>
        </p:nvGrpSpPr>
        <p:grpSpPr>
          <a:xfrm>
            <a:off x="1183167" y="6269881"/>
            <a:ext cx="6777665" cy="344469"/>
            <a:chOff x="164165" y="6353803"/>
            <a:chExt cx="6777665" cy="344469"/>
          </a:xfrm>
        </p:grpSpPr>
        <p:sp>
          <p:nvSpPr>
            <p:cNvPr id="16" name="TextBox 15">
              <a:extLst>
                <a:ext uri="{FF2B5EF4-FFF2-40B4-BE49-F238E27FC236}">
                  <a16:creationId xmlns:a16="http://schemas.microsoft.com/office/drawing/2014/main" id="{80AAD0A4-97ED-4120-A4C9-E6B44E876CC9}"/>
                </a:ext>
              </a:extLst>
            </p:cNvPr>
            <p:cNvSpPr txBox="1"/>
            <p:nvPr/>
          </p:nvSpPr>
          <p:spPr>
            <a:xfrm>
              <a:off x="2201087" y="6353804"/>
              <a:ext cx="1010919" cy="307777"/>
            </a:xfrm>
            <a:prstGeom prst="rect">
              <a:avLst/>
            </a:prstGeom>
            <a:noFill/>
          </p:spPr>
          <p:txBody>
            <a:bodyPr wrap="none" rtlCol="0">
              <a:spAutoFit/>
            </a:bodyPr>
            <a:lstStyle/>
            <a:p>
              <a:pPr algn="ctr"/>
              <a:r>
                <a:rPr lang="en-SG" sz="1400" dirty="0">
                  <a:latin typeface="+mn-lt"/>
                  <a:cs typeface="Segoe UI Semibold" panose="020B0702040204020203" pitchFamily="34" charset="0"/>
                </a:rPr>
                <a:t>Qualitative</a:t>
              </a:r>
            </a:p>
          </p:txBody>
        </p:sp>
        <p:sp>
          <p:nvSpPr>
            <p:cNvPr id="17" name="TextBox 16">
              <a:extLst>
                <a:ext uri="{FF2B5EF4-FFF2-40B4-BE49-F238E27FC236}">
                  <a16:creationId xmlns:a16="http://schemas.microsoft.com/office/drawing/2014/main" id="{CB06E594-14E8-4349-A3B2-51B1C83AB8C8}"/>
                </a:ext>
              </a:extLst>
            </p:cNvPr>
            <p:cNvSpPr txBox="1"/>
            <p:nvPr/>
          </p:nvSpPr>
          <p:spPr>
            <a:xfrm>
              <a:off x="3873334" y="6353803"/>
              <a:ext cx="1127936" cy="307777"/>
            </a:xfrm>
            <a:prstGeom prst="rect">
              <a:avLst/>
            </a:prstGeom>
            <a:noFill/>
            <a:ln>
              <a:noFill/>
            </a:ln>
          </p:spPr>
          <p:txBody>
            <a:bodyPr wrap="none" rtlCol="0">
              <a:spAutoFit/>
            </a:bodyPr>
            <a:lstStyle/>
            <a:p>
              <a:pPr algn="ctr"/>
              <a:r>
                <a:rPr lang="en-SG" sz="1400" b="0" dirty="0">
                  <a:ln>
                    <a:noFill/>
                  </a:ln>
                  <a:latin typeface="+mn-lt"/>
                  <a:cs typeface="Segoe UI Semibold" panose="020B0702040204020203" pitchFamily="34" charset="0"/>
                </a:rPr>
                <a:t>Quantitative</a:t>
              </a:r>
              <a:endParaRPr lang="en-SG" sz="1400" b="0" dirty="0">
                <a:ln>
                  <a:noFill/>
                </a:ln>
                <a:cs typeface="Segoe UI Semibold" panose="020B0702040204020203" pitchFamily="34" charset="0"/>
              </a:endParaRPr>
            </a:p>
          </p:txBody>
        </p:sp>
        <p:sp>
          <p:nvSpPr>
            <p:cNvPr id="18" name="TextBox 17">
              <a:extLst>
                <a:ext uri="{FF2B5EF4-FFF2-40B4-BE49-F238E27FC236}">
                  <a16:creationId xmlns:a16="http://schemas.microsoft.com/office/drawing/2014/main" id="{E642D2CC-CF26-46EF-A352-43F1F7A7DE0E}"/>
                </a:ext>
              </a:extLst>
            </p:cNvPr>
            <p:cNvSpPr txBox="1"/>
            <p:nvPr/>
          </p:nvSpPr>
          <p:spPr>
            <a:xfrm>
              <a:off x="5612553" y="6353803"/>
              <a:ext cx="1034257" cy="307777"/>
            </a:xfrm>
            <a:prstGeom prst="rect">
              <a:avLst/>
            </a:prstGeom>
            <a:noFill/>
          </p:spPr>
          <p:txBody>
            <a:bodyPr wrap="none" rtlCol="0">
              <a:spAutoFit/>
            </a:bodyPr>
            <a:lstStyle/>
            <a:p>
              <a:pPr algn="ctr"/>
              <a:r>
                <a:rPr lang="en-SG" sz="1400" dirty="0"/>
                <a:t>Conclusion</a:t>
              </a:r>
            </a:p>
          </p:txBody>
        </p:sp>
        <p:cxnSp>
          <p:nvCxnSpPr>
            <p:cNvPr id="19" name="Straight Connector 18">
              <a:extLst>
                <a:ext uri="{FF2B5EF4-FFF2-40B4-BE49-F238E27FC236}">
                  <a16:creationId xmlns:a16="http://schemas.microsoft.com/office/drawing/2014/main" id="{3C5A11E0-5486-4291-BAFC-4703AFFBA72B}"/>
                </a:ext>
              </a:extLst>
            </p:cNvPr>
            <p:cNvCxnSpPr>
              <a:cxnSpLocks/>
            </p:cNvCxnSpPr>
            <p:nvPr/>
          </p:nvCxnSpPr>
          <p:spPr>
            <a:xfrm flipV="1">
              <a:off x="164165" y="6695222"/>
              <a:ext cx="1624295" cy="2"/>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C038DE49-FC64-4960-AFBE-A134066B0299}"/>
                </a:ext>
              </a:extLst>
            </p:cNvPr>
            <p:cNvSpPr txBox="1"/>
            <p:nvPr/>
          </p:nvSpPr>
          <p:spPr>
            <a:xfrm>
              <a:off x="375554" y="6353806"/>
              <a:ext cx="1196161" cy="307777"/>
            </a:xfrm>
            <a:prstGeom prst="rect">
              <a:avLst/>
            </a:prstGeom>
            <a:noFill/>
          </p:spPr>
          <p:txBody>
            <a:bodyPr wrap="none" rtlCol="0">
              <a:spAutoFit/>
            </a:bodyPr>
            <a:lstStyle/>
            <a:p>
              <a:pPr algn="ctr"/>
              <a:r>
                <a:rPr lang="en-SG" sz="1400" dirty="0">
                  <a:solidFill>
                    <a:srgbClr val="C00000"/>
                  </a:solidFill>
                  <a:latin typeface="Segoe UI Semibold" panose="020B0702040204020203" pitchFamily="34" charset="0"/>
                  <a:cs typeface="Segoe UI Semibold" panose="020B0702040204020203" pitchFamily="34" charset="0"/>
                </a:rPr>
                <a:t>Introduction</a:t>
              </a:r>
            </a:p>
          </p:txBody>
        </p:sp>
        <p:cxnSp>
          <p:nvCxnSpPr>
            <p:cNvPr id="21" name="Straight Connector 20">
              <a:extLst>
                <a:ext uri="{FF2B5EF4-FFF2-40B4-BE49-F238E27FC236}">
                  <a16:creationId xmlns:a16="http://schemas.microsoft.com/office/drawing/2014/main" id="{0B173E45-F167-485F-A5F6-AE1D1B0940DF}"/>
                </a:ext>
              </a:extLst>
            </p:cNvPr>
            <p:cNvCxnSpPr>
              <a:cxnSpLocks/>
            </p:cNvCxnSpPr>
            <p:nvPr/>
          </p:nvCxnSpPr>
          <p:spPr>
            <a:xfrm flipV="1">
              <a:off x="1880544" y="6695220"/>
              <a:ext cx="1624295" cy="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2D103EE8-4103-4552-9545-15389E7BA077}"/>
                </a:ext>
              </a:extLst>
            </p:cNvPr>
            <p:cNvCxnSpPr>
              <a:cxnSpLocks/>
            </p:cNvCxnSpPr>
            <p:nvPr/>
          </p:nvCxnSpPr>
          <p:spPr>
            <a:xfrm flipV="1">
              <a:off x="3596923" y="6698270"/>
              <a:ext cx="1624295" cy="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A421A564-AF8E-4A82-B1BF-AC07D1BFBC26}"/>
                </a:ext>
              </a:extLst>
            </p:cNvPr>
            <p:cNvCxnSpPr>
              <a:cxnSpLocks/>
            </p:cNvCxnSpPr>
            <p:nvPr/>
          </p:nvCxnSpPr>
          <p:spPr>
            <a:xfrm flipV="1">
              <a:off x="5317535" y="6695218"/>
              <a:ext cx="1624295" cy="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4" name="TextBox 43"/>
          <p:cNvSpPr txBox="1"/>
          <p:nvPr/>
        </p:nvSpPr>
        <p:spPr>
          <a:xfrm>
            <a:off x="3879913" y="1516940"/>
            <a:ext cx="1384174" cy="369332"/>
          </a:xfrm>
          <a:prstGeom prst="rect">
            <a:avLst/>
          </a:prstGeom>
          <a:noFill/>
          <a:ln w="38100">
            <a:noFill/>
          </a:ln>
        </p:spPr>
        <p:txBody>
          <a:bodyPr wrap="square" rtlCol="0">
            <a:spAutoFit/>
          </a:bodyPr>
          <a:lstStyle/>
          <a:p>
            <a:pPr algn="ctr"/>
            <a:r>
              <a:rPr lang="en-US" i="1" dirty="0"/>
              <a:t>Top View</a:t>
            </a:r>
          </a:p>
        </p:txBody>
      </p:sp>
      <p:cxnSp>
        <p:nvCxnSpPr>
          <p:cNvPr id="47" name="Straight Arrow Connector 46"/>
          <p:cNvCxnSpPr>
            <a:endCxn id="50" idx="1"/>
          </p:cNvCxnSpPr>
          <p:nvPr/>
        </p:nvCxnSpPr>
        <p:spPr>
          <a:xfrm flipV="1">
            <a:off x="4615925" y="3568916"/>
            <a:ext cx="1960202" cy="5340"/>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874780" y="5282807"/>
            <a:ext cx="1693092" cy="369332"/>
          </a:xfrm>
          <a:prstGeom prst="rect">
            <a:avLst/>
          </a:prstGeom>
          <a:solidFill>
            <a:srgbClr val="FFC524">
              <a:alpha val="73000"/>
            </a:srgbClr>
          </a:solidFill>
          <a:ln w="38100">
            <a:solidFill>
              <a:schemeClr val="tx1"/>
            </a:solidFill>
          </a:ln>
        </p:spPr>
        <p:txBody>
          <a:bodyPr wrap="none" rtlCol="0">
            <a:spAutoFit/>
          </a:bodyPr>
          <a:lstStyle/>
          <a:p>
            <a:r>
              <a:rPr lang="en-US" i="1" dirty="0"/>
              <a:t>Optical Bench 1</a:t>
            </a:r>
          </a:p>
        </p:txBody>
      </p:sp>
      <p:cxnSp>
        <p:nvCxnSpPr>
          <p:cNvPr id="49" name="Straight Arrow Connector 48"/>
          <p:cNvCxnSpPr>
            <a:stCxn id="52" idx="1"/>
            <a:endCxn id="48" idx="3"/>
          </p:cNvCxnSpPr>
          <p:nvPr/>
        </p:nvCxnSpPr>
        <p:spPr>
          <a:xfrm flipH="1">
            <a:off x="2567872" y="5457610"/>
            <a:ext cx="510386" cy="9863"/>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6576127" y="3384250"/>
            <a:ext cx="1710725" cy="369332"/>
          </a:xfrm>
          <a:prstGeom prst="rect">
            <a:avLst/>
          </a:prstGeom>
          <a:solidFill>
            <a:srgbClr val="FFC524">
              <a:alpha val="73000"/>
            </a:srgbClr>
          </a:solidFill>
          <a:ln w="38100">
            <a:solidFill>
              <a:schemeClr val="tx1"/>
            </a:solidFill>
          </a:ln>
        </p:spPr>
        <p:txBody>
          <a:bodyPr wrap="none" rtlCol="0">
            <a:spAutoFit/>
          </a:bodyPr>
          <a:lstStyle/>
          <a:p>
            <a:r>
              <a:rPr lang="en-US" i="1" dirty="0"/>
              <a:t>Optical Bench 2</a:t>
            </a:r>
          </a:p>
        </p:txBody>
      </p:sp>
      <p:sp>
        <p:nvSpPr>
          <p:cNvPr id="51" name="Rectangle 50"/>
          <p:cNvSpPr/>
          <p:nvPr/>
        </p:nvSpPr>
        <p:spPr>
          <a:xfrm>
            <a:off x="4448175" y="2425267"/>
            <a:ext cx="167750" cy="2537257"/>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p:cNvSpPr/>
          <p:nvPr/>
        </p:nvSpPr>
        <p:spPr>
          <a:xfrm>
            <a:off x="3078258" y="5362043"/>
            <a:ext cx="3046317" cy="191134"/>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Arrow Connector 23"/>
          <p:cNvCxnSpPr/>
          <p:nvPr/>
        </p:nvCxnSpPr>
        <p:spPr>
          <a:xfrm flipH="1">
            <a:off x="3694326" y="5750758"/>
            <a:ext cx="510386" cy="9863"/>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5288682" y="5740894"/>
            <a:ext cx="510386" cy="9863"/>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47593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wipe(right)">
                                      <p:cBhvr>
                                        <p:cTn id="7" dur="500"/>
                                        <p:tgtEl>
                                          <p:spTgt spid="52"/>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49"/>
                                        </p:tgtEl>
                                        <p:attrNameLst>
                                          <p:attrName>style.visibility</p:attrName>
                                        </p:attrNameLst>
                                      </p:cBhvr>
                                      <p:to>
                                        <p:strVal val="visible"/>
                                      </p:to>
                                    </p:set>
                                    <p:animEffect transition="in" filter="wipe(right)">
                                      <p:cBhvr>
                                        <p:cTn id="11" dur="500"/>
                                        <p:tgtEl>
                                          <p:spTgt spid="49"/>
                                        </p:tgtEl>
                                      </p:cBhvr>
                                    </p:animEffect>
                                  </p:childTnLst>
                                </p:cTn>
                              </p:par>
                            </p:childTnLst>
                          </p:cTn>
                        </p:par>
                        <p:par>
                          <p:cTn id="12" fill="hold">
                            <p:stCondLst>
                              <p:cond delay="1000"/>
                            </p:stCondLst>
                            <p:childTnLst>
                              <p:par>
                                <p:cTn id="13" presetID="22" presetClass="entr" presetSubtype="2" fill="hold" grpId="0" nodeType="afterEffect">
                                  <p:stCondLst>
                                    <p:cond delay="0"/>
                                  </p:stCondLst>
                                  <p:childTnLst>
                                    <p:set>
                                      <p:cBhvr>
                                        <p:cTn id="14" dur="1" fill="hold">
                                          <p:stCondLst>
                                            <p:cond delay="0"/>
                                          </p:stCondLst>
                                        </p:cTn>
                                        <p:tgtEl>
                                          <p:spTgt spid="48"/>
                                        </p:tgtEl>
                                        <p:attrNameLst>
                                          <p:attrName>style.visibility</p:attrName>
                                        </p:attrNameLst>
                                      </p:cBhvr>
                                      <p:to>
                                        <p:strVal val="visible"/>
                                      </p:to>
                                    </p:set>
                                    <p:animEffect transition="in" filter="wipe(right)">
                                      <p:cBhvr>
                                        <p:cTn id="15" dur="500"/>
                                        <p:tgtEl>
                                          <p:spTgt spid="48"/>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2" fill="hold" nodeType="clickEffect">
                                  <p:stCondLst>
                                    <p:cond delay="0"/>
                                  </p:stCondLst>
                                  <p:childTnLst>
                                    <p:set>
                                      <p:cBhvr>
                                        <p:cTn id="19" dur="1" fill="hold">
                                          <p:stCondLst>
                                            <p:cond delay="0"/>
                                          </p:stCondLst>
                                        </p:cTn>
                                        <p:tgtEl>
                                          <p:spTgt spid="24"/>
                                        </p:tgtEl>
                                        <p:attrNameLst>
                                          <p:attrName>style.visibility</p:attrName>
                                        </p:attrNameLst>
                                      </p:cBhvr>
                                      <p:to>
                                        <p:strVal val="visible"/>
                                      </p:to>
                                    </p:set>
                                    <p:animEffect transition="in" filter="wipe(right)">
                                      <p:cBhvr>
                                        <p:cTn id="20" dur="500"/>
                                        <p:tgtEl>
                                          <p:spTgt spid="24"/>
                                        </p:tgtEl>
                                      </p:cBhvr>
                                    </p:animEffect>
                                  </p:childTnLst>
                                </p:cTn>
                              </p:par>
                              <p:par>
                                <p:cTn id="21" presetID="22" presetClass="entr" presetSubtype="8" fill="hold" nodeType="withEffect">
                                  <p:stCondLst>
                                    <p:cond delay="0"/>
                                  </p:stCondLst>
                                  <p:childTnLst>
                                    <p:set>
                                      <p:cBhvr>
                                        <p:cTn id="22" dur="1" fill="hold">
                                          <p:stCondLst>
                                            <p:cond delay="0"/>
                                          </p:stCondLst>
                                        </p:cTn>
                                        <p:tgtEl>
                                          <p:spTgt spid="25"/>
                                        </p:tgtEl>
                                        <p:attrNameLst>
                                          <p:attrName>style.visibility</p:attrName>
                                        </p:attrNameLst>
                                      </p:cBhvr>
                                      <p:to>
                                        <p:strVal val="visible"/>
                                      </p:to>
                                    </p:set>
                                    <p:animEffect transition="in" filter="wipe(left)">
                                      <p:cBhvr>
                                        <p:cTn id="23" dur="500"/>
                                        <p:tgtEl>
                                          <p:spTgt spid="25"/>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grpId="0" nodeType="clickEffect">
                                  <p:stCondLst>
                                    <p:cond delay="0"/>
                                  </p:stCondLst>
                                  <p:childTnLst>
                                    <p:set>
                                      <p:cBhvr>
                                        <p:cTn id="27" dur="1" fill="hold">
                                          <p:stCondLst>
                                            <p:cond delay="0"/>
                                          </p:stCondLst>
                                        </p:cTn>
                                        <p:tgtEl>
                                          <p:spTgt spid="51"/>
                                        </p:tgtEl>
                                        <p:attrNameLst>
                                          <p:attrName>style.visibility</p:attrName>
                                        </p:attrNameLst>
                                      </p:cBhvr>
                                      <p:to>
                                        <p:strVal val="visible"/>
                                      </p:to>
                                    </p:set>
                                    <p:animEffect transition="in" filter="wipe(down)">
                                      <p:cBhvr>
                                        <p:cTn id="28" dur="500"/>
                                        <p:tgtEl>
                                          <p:spTgt spid="51"/>
                                        </p:tgtEl>
                                      </p:cBhvr>
                                    </p:animEffect>
                                  </p:childTnLst>
                                </p:cTn>
                              </p:par>
                            </p:childTnLst>
                          </p:cTn>
                        </p:par>
                        <p:par>
                          <p:cTn id="29" fill="hold">
                            <p:stCondLst>
                              <p:cond delay="500"/>
                            </p:stCondLst>
                            <p:childTnLst>
                              <p:par>
                                <p:cTn id="30" presetID="22" presetClass="entr" presetSubtype="8" fill="hold" nodeType="afterEffect">
                                  <p:stCondLst>
                                    <p:cond delay="0"/>
                                  </p:stCondLst>
                                  <p:childTnLst>
                                    <p:set>
                                      <p:cBhvr>
                                        <p:cTn id="31" dur="1" fill="hold">
                                          <p:stCondLst>
                                            <p:cond delay="0"/>
                                          </p:stCondLst>
                                        </p:cTn>
                                        <p:tgtEl>
                                          <p:spTgt spid="47"/>
                                        </p:tgtEl>
                                        <p:attrNameLst>
                                          <p:attrName>style.visibility</p:attrName>
                                        </p:attrNameLst>
                                      </p:cBhvr>
                                      <p:to>
                                        <p:strVal val="visible"/>
                                      </p:to>
                                    </p:set>
                                    <p:animEffect transition="in" filter="wipe(left)">
                                      <p:cBhvr>
                                        <p:cTn id="32" dur="500"/>
                                        <p:tgtEl>
                                          <p:spTgt spid="47"/>
                                        </p:tgtEl>
                                      </p:cBhvr>
                                    </p:animEffect>
                                  </p:childTnLst>
                                </p:cTn>
                              </p:par>
                            </p:childTnLst>
                          </p:cTn>
                        </p:par>
                        <p:par>
                          <p:cTn id="33" fill="hold">
                            <p:stCondLst>
                              <p:cond delay="1000"/>
                            </p:stCondLst>
                            <p:childTnLst>
                              <p:par>
                                <p:cTn id="34" presetID="22" presetClass="entr" presetSubtype="8" fill="hold" grpId="0" nodeType="afterEffect">
                                  <p:stCondLst>
                                    <p:cond delay="0"/>
                                  </p:stCondLst>
                                  <p:childTnLst>
                                    <p:set>
                                      <p:cBhvr>
                                        <p:cTn id="35" dur="1" fill="hold">
                                          <p:stCondLst>
                                            <p:cond delay="0"/>
                                          </p:stCondLst>
                                        </p:cTn>
                                        <p:tgtEl>
                                          <p:spTgt spid="50"/>
                                        </p:tgtEl>
                                        <p:attrNameLst>
                                          <p:attrName>style.visibility</p:attrName>
                                        </p:attrNameLst>
                                      </p:cBhvr>
                                      <p:to>
                                        <p:strVal val="visible"/>
                                      </p:to>
                                    </p:set>
                                    <p:animEffect transition="in" filter="wipe(left)">
                                      <p:cBhvr>
                                        <p:cTn id="36"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50" grpId="0" animBg="1"/>
      <p:bldP spid="51" grpId="0" animBg="1"/>
      <p:bldP spid="52"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IMING" val="|3.8|8.9|0.9"/>
</p:tagLst>
</file>

<file path=ppt/tags/tag2.xml><?xml version="1.0" encoding="utf-8"?>
<p:tagLst xmlns:a="http://schemas.openxmlformats.org/drawingml/2006/main" xmlns:r="http://schemas.openxmlformats.org/officeDocument/2006/relationships" xmlns:p="http://schemas.openxmlformats.org/presentationml/2006/main">
  <p:tag name="TIMING" val="|3.8|8.9|0.9"/>
</p:tagLst>
</file>

<file path=ppt/tags/tag3.xml><?xml version="1.0" encoding="utf-8"?>
<p:tagLst xmlns:a="http://schemas.openxmlformats.org/drawingml/2006/main" xmlns:r="http://schemas.openxmlformats.org/officeDocument/2006/relationships" xmlns:p="http://schemas.openxmlformats.org/presentationml/2006/main">
  <p:tag name="TIMING" val="|3.8|8.9|0.9"/>
</p:tagLst>
</file>

<file path=ppt/tags/tag4.xml><?xml version="1.0" encoding="utf-8"?>
<p:tagLst xmlns:a="http://schemas.openxmlformats.org/drawingml/2006/main" xmlns:r="http://schemas.openxmlformats.org/officeDocument/2006/relationships" xmlns:p="http://schemas.openxmlformats.org/presentationml/2006/main">
  <p:tag name="TIMING" val="|3.8|8.9|0.9"/>
</p:tagLst>
</file>

<file path=ppt/tags/tag5.xml><?xml version="1.0" encoding="utf-8"?>
<p:tagLst xmlns:a="http://schemas.openxmlformats.org/drawingml/2006/main" xmlns:r="http://schemas.openxmlformats.org/officeDocument/2006/relationships" xmlns:p="http://schemas.openxmlformats.org/presentationml/2006/main">
  <p:tag name="TIMING" val="|3.8|8.9|0.9"/>
</p:tagLst>
</file>

<file path=ppt/tags/tag6.xml><?xml version="1.0" encoding="utf-8"?>
<p:tagLst xmlns:a="http://schemas.openxmlformats.org/drawingml/2006/main" xmlns:r="http://schemas.openxmlformats.org/officeDocument/2006/relationships" xmlns:p="http://schemas.openxmlformats.org/presentationml/2006/main">
  <p:tag name="TIMING" val="|3.8|8.9|0.9"/>
</p:tagLst>
</file>

<file path=ppt/theme/theme1.xml><?xml version="1.0" encoding="utf-8"?>
<a:theme xmlns:a="http://schemas.openxmlformats.org/drawingml/2006/main" name="IYPT Singapore Theme">
  <a:themeElements>
    <a:clrScheme name="Yellow">
      <a:dk1>
        <a:sysClr val="windowText" lastClr="000000"/>
      </a:dk1>
      <a:lt1>
        <a:sysClr val="window" lastClr="FFFFFF"/>
      </a:lt1>
      <a:dk2>
        <a:srgbClr val="39302A"/>
      </a:dk2>
      <a:lt2>
        <a:srgbClr val="E5DEDB"/>
      </a:lt2>
      <a:accent1>
        <a:srgbClr val="FFCA08"/>
      </a:accent1>
      <a:accent2>
        <a:srgbClr val="F8931D"/>
      </a:accent2>
      <a:accent3>
        <a:srgbClr val="CE8D3E"/>
      </a:accent3>
      <a:accent4>
        <a:srgbClr val="EC7016"/>
      </a:accent4>
      <a:accent5>
        <a:srgbClr val="E64823"/>
      </a:accent5>
      <a:accent6>
        <a:srgbClr val="9C6A6A"/>
      </a:accent6>
      <a:hlink>
        <a:srgbClr val="2998E3"/>
      </a:hlink>
      <a:folHlink>
        <a:srgbClr val="7F723D"/>
      </a:folHlink>
    </a:clrScheme>
    <a:fontScheme name="Custom 1">
      <a:majorFont>
        <a:latin typeface="Segoe UI Light"/>
        <a:ea typeface=""/>
        <a:cs typeface=""/>
      </a:majorFont>
      <a:minorFont>
        <a:latin typeface="Segoe UI Semi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solidFill>
          <a:srgbClr val="FFC524">
            <a:alpha val="73000"/>
          </a:srgbClr>
        </a:solidFill>
        <a:ln w="38100">
          <a:solidFill>
            <a:schemeClr val="tx1"/>
          </a:solidFill>
        </a:ln>
      </a:spPr>
      <a:bodyPr wrap="square" rtlCol="0">
        <a:spAutoFit/>
      </a:bodyPr>
      <a:lstStyle>
        <a:defPPr>
          <a:defRPr i="1" dirty="0"/>
        </a:defPPr>
      </a:lstStyle>
    </a:txDef>
  </a:objectDefaults>
  <a:extraClrSchemeLst/>
  <a:extLst>
    <a:ext uri="{05A4C25C-085E-4340-85A3-A5531E510DB2}">
      <thm15:themeFamily xmlns:thm15="http://schemas.microsoft.com/office/thememl/2012/main" name="IYPT Singapore Theme" id="{BC9681D4-D281-4531-9105-354DEE21482C}" vid="{DCAA0654-970A-47E4-86B9-287790192AA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Madison</Template>
  <TotalTime>206808</TotalTime>
  <Words>6300</Words>
  <Application>Microsoft Macintosh PowerPoint</Application>
  <PresentationFormat>On-screen Show (4:3)</PresentationFormat>
  <Paragraphs>1264</Paragraphs>
  <Slides>81</Slides>
  <Notes>75</Notes>
  <HiddenSlides>28</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81</vt:i4>
      </vt:variant>
    </vt:vector>
  </HeadingPairs>
  <TitlesOfParts>
    <vt:vector size="90" baseType="lpstr">
      <vt:lpstr>Arial</vt:lpstr>
      <vt:lpstr>Calibri</vt:lpstr>
      <vt:lpstr>Cambria Math</vt:lpstr>
      <vt:lpstr>Inherited</vt:lpstr>
      <vt:lpstr>Segoe UI</vt:lpstr>
      <vt:lpstr>Segoe UI Light</vt:lpstr>
      <vt:lpstr>Segoe UI Semibold</vt:lpstr>
      <vt:lpstr>Segoe UI Semilight</vt:lpstr>
      <vt:lpstr>IYPT Singapore Theme</vt:lpstr>
      <vt:lpstr>PowerPoint Presentation</vt:lpstr>
      <vt:lpstr>Problem Statement</vt:lpstr>
      <vt:lpstr>Problem Statement</vt:lpstr>
      <vt:lpstr>Problem Statement</vt:lpstr>
      <vt:lpstr>Definition</vt:lpstr>
      <vt:lpstr>Overview</vt:lpstr>
      <vt:lpstr>Introduction</vt:lpstr>
      <vt:lpstr>Experimental Setup</vt:lpstr>
      <vt:lpstr>Experimental Setup</vt:lpstr>
      <vt:lpstr>Preliminary Observations –  Rough Surface</vt:lpstr>
      <vt:lpstr>Preliminary Observations –  Dark Surface</vt:lpstr>
      <vt:lpstr>PowerPoint Presentation</vt:lpstr>
      <vt:lpstr>Preliminary Observations -Drift</vt:lpstr>
      <vt:lpstr>Preliminary Observation – Drift Nearsighted Case</vt:lpstr>
      <vt:lpstr>Preliminary Observations – Drift  Farsighted Case</vt:lpstr>
      <vt:lpstr>Qualitative Explanation</vt:lpstr>
      <vt:lpstr>Speckle Drift – Nearsighted View</vt:lpstr>
      <vt:lpstr>Speckle Drift – Farsighted View</vt:lpstr>
      <vt:lpstr>Speckle Drift – Perfect View</vt:lpstr>
      <vt:lpstr>Quantitative Account</vt:lpstr>
      <vt:lpstr>Theory Map</vt:lpstr>
      <vt:lpstr>Full Wave Calculation</vt:lpstr>
      <vt:lpstr>Full Wave Calculation</vt:lpstr>
      <vt:lpstr>Full Wave Calculation</vt:lpstr>
      <vt:lpstr>Full Wave Calculation</vt:lpstr>
      <vt:lpstr>Full Wave Calculation</vt:lpstr>
      <vt:lpstr>Full Wave Calculation</vt:lpstr>
      <vt:lpstr>Full Wave Calculation</vt:lpstr>
      <vt:lpstr>Full Wave Calculation</vt:lpstr>
      <vt:lpstr>Full Wave Calculation</vt:lpstr>
      <vt:lpstr>Full Wave Calculation</vt:lpstr>
      <vt:lpstr>Full Wave Calculation</vt:lpstr>
      <vt:lpstr>Theory Map</vt:lpstr>
      <vt:lpstr>Characterization – Optical System </vt:lpstr>
      <vt:lpstr>Characterization – Optical System </vt:lpstr>
      <vt:lpstr>Characterization – Optical System </vt:lpstr>
      <vt:lpstr>Theory Map</vt:lpstr>
      <vt:lpstr>Speckle Drift - Distance of Lens from Image Sensor (Zr)</vt:lpstr>
      <vt:lpstr>Speckle Drift - Distance of Lens from Image Sensor (Zr)</vt:lpstr>
      <vt:lpstr>Speckle Drift - Distance of Lens from Dark Surface (Zo)</vt:lpstr>
      <vt:lpstr>Speckle Drift - Distance of Lens from Dark Surface (Zo)</vt:lpstr>
      <vt:lpstr>Speckle Drift - Distance of Lens from Dark Surface (Zo)</vt:lpstr>
      <vt:lpstr>Speckle Drift – Focal Length (f)</vt:lpstr>
      <vt:lpstr>Speckle Drift – Focal Length (f)</vt:lpstr>
      <vt:lpstr>Speckle Drift – Focal Length (f)</vt:lpstr>
      <vt:lpstr>Speckle Drift – Motion Path</vt:lpstr>
      <vt:lpstr>Granular Pattern - Wavelength</vt:lpstr>
      <vt:lpstr>Granular Pattern – Surface Profile</vt:lpstr>
      <vt:lpstr>Summary</vt:lpstr>
      <vt:lpstr>Conclusion</vt:lpstr>
      <vt:lpstr>PowerPoint Presentation</vt:lpstr>
      <vt:lpstr>PowerPoint Presentation</vt:lpstr>
      <vt:lpstr>PowerPoint Presentation</vt:lpstr>
      <vt:lpstr>Full Wave Calculation</vt:lpstr>
      <vt:lpstr>Full Wave Calculation</vt:lpstr>
      <vt:lpstr>Full Wave Calculation</vt:lpstr>
      <vt:lpstr>Full Wave Calculation</vt:lpstr>
      <vt:lpstr>Full Wave Calculation</vt:lpstr>
      <vt:lpstr>Full Wave Calculation</vt:lpstr>
      <vt:lpstr>PowerPoint Presentation</vt:lpstr>
      <vt:lpstr>Characterization – Surface, Laser</vt:lpstr>
      <vt:lpstr>Characterization – Surface, Laser</vt:lpstr>
      <vt:lpstr>Speckle Drift – X ̇ </vt:lpstr>
      <vt:lpstr>Lens Radius, Lens Height</vt:lpstr>
      <vt:lpstr>Focus vs Not in focus  (1mm away)</vt:lpstr>
      <vt:lpstr>Ray Tracing Analysis – Nearsighted View</vt:lpstr>
      <vt:lpstr>Ray Tracing Analysis – Nearsighted View</vt:lpstr>
      <vt:lpstr>Ray Tracing Analysis – Nearsighted View</vt:lpstr>
      <vt:lpstr>Mathematical Representation</vt:lpstr>
      <vt:lpstr>Assumptions</vt:lpstr>
      <vt:lpstr>Density Distribution of R and I</vt:lpstr>
      <vt:lpstr>Density Distribution of R and I</vt:lpstr>
      <vt:lpstr>Density Distribution of A and θ</vt:lpstr>
      <vt:lpstr>Density Distribution of I</vt:lpstr>
      <vt:lpstr>5</vt:lpstr>
      <vt:lpstr>5</vt:lpstr>
      <vt:lpstr>Appendix A</vt:lpstr>
      <vt:lpstr>Appendix B</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Wen Changyun</dc:creator>
  <cp:lastModifiedBy>Albert Ariel Widiaatmaja</cp:lastModifiedBy>
  <cp:revision>1159</cp:revision>
  <cp:lastPrinted>2016-07-01T16:56:28Z</cp:lastPrinted>
  <dcterms:created xsi:type="dcterms:W3CDTF">2014-05-29T00:25:07Z</dcterms:created>
  <dcterms:modified xsi:type="dcterms:W3CDTF">2023-08-03T14:44:00Z</dcterms:modified>
</cp:coreProperties>
</file>